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4.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5234" r:id="rId4"/>
    <p:sldMasterId id="2147485297" r:id="rId5"/>
    <p:sldMasterId id="2147485393" r:id="rId6"/>
    <p:sldMasterId id="2147485433" r:id="rId7"/>
    <p:sldMasterId id="2147485459" r:id="rId8"/>
  </p:sldMasterIdLst>
  <p:notesMasterIdLst>
    <p:notesMasterId r:id="rId89"/>
  </p:notesMasterIdLst>
  <p:sldIdLst>
    <p:sldId id="1198" r:id="rId9"/>
    <p:sldId id="1296" r:id="rId10"/>
    <p:sldId id="11942" r:id="rId11"/>
    <p:sldId id="1908" r:id="rId12"/>
    <p:sldId id="1260" r:id="rId13"/>
    <p:sldId id="1297" r:id="rId14"/>
    <p:sldId id="1892" r:id="rId15"/>
    <p:sldId id="1893" r:id="rId16"/>
    <p:sldId id="1299" r:id="rId17"/>
    <p:sldId id="1298" r:id="rId18"/>
    <p:sldId id="1300" r:id="rId19"/>
    <p:sldId id="1324" r:id="rId20"/>
    <p:sldId id="1904" r:id="rId21"/>
    <p:sldId id="1301" r:id="rId22"/>
    <p:sldId id="1302" r:id="rId23"/>
    <p:sldId id="1304" r:id="rId24"/>
    <p:sldId id="1303" r:id="rId25"/>
    <p:sldId id="1305" r:id="rId26"/>
    <p:sldId id="1306" r:id="rId27"/>
    <p:sldId id="11933" r:id="rId28"/>
    <p:sldId id="1309" r:id="rId29"/>
    <p:sldId id="11929" r:id="rId30"/>
    <p:sldId id="1308" r:id="rId31"/>
    <p:sldId id="1311" r:id="rId32"/>
    <p:sldId id="1312" r:id="rId33"/>
    <p:sldId id="1888" r:id="rId34"/>
    <p:sldId id="1313" r:id="rId35"/>
    <p:sldId id="1314" r:id="rId36"/>
    <p:sldId id="1894" r:id="rId37"/>
    <p:sldId id="1899" r:id="rId38"/>
    <p:sldId id="1896" r:id="rId39"/>
    <p:sldId id="1897" r:id="rId40"/>
    <p:sldId id="1898" r:id="rId41"/>
    <p:sldId id="1315" r:id="rId42"/>
    <p:sldId id="1316" r:id="rId43"/>
    <p:sldId id="1317" r:id="rId44"/>
    <p:sldId id="1895" r:id="rId45"/>
    <p:sldId id="1318" r:id="rId46"/>
    <p:sldId id="1319" r:id="rId47"/>
    <p:sldId id="1325" r:id="rId48"/>
    <p:sldId id="11930" r:id="rId49"/>
    <p:sldId id="1269" r:id="rId50"/>
    <p:sldId id="1270" r:id="rId51"/>
    <p:sldId id="1272" r:id="rId52"/>
    <p:sldId id="1273" r:id="rId53"/>
    <p:sldId id="1275" r:id="rId54"/>
    <p:sldId id="1277" r:id="rId55"/>
    <p:sldId id="11931" r:id="rId56"/>
    <p:sldId id="1278" r:id="rId57"/>
    <p:sldId id="1279" r:id="rId58"/>
    <p:sldId id="1280" r:id="rId59"/>
    <p:sldId id="1282" r:id="rId60"/>
    <p:sldId id="11932" r:id="rId61"/>
    <p:sldId id="1321" r:id="rId62"/>
    <p:sldId id="1320" r:id="rId63"/>
    <p:sldId id="11941" r:id="rId64"/>
    <p:sldId id="1889" r:id="rId65"/>
    <p:sldId id="1890" r:id="rId66"/>
    <p:sldId id="11935" r:id="rId67"/>
    <p:sldId id="1322" r:id="rId68"/>
    <p:sldId id="1900" r:id="rId69"/>
    <p:sldId id="1902" r:id="rId70"/>
    <p:sldId id="1905" r:id="rId71"/>
    <p:sldId id="1901" r:id="rId72"/>
    <p:sldId id="1903" r:id="rId73"/>
    <p:sldId id="1244" r:id="rId74"/>
    <p:sldId id="1147" r:id="rId75"/>
    <p:sldId id="11940" r:id="rId76"/>
    <p:sldId id="11936" r:id="rId77"/>
    <p:sldId id="11937" r:id="rId78"/>
    <p:sldId id="11938" r:id="rId79"/>
    <p:sldId id="301" r:id="rId80"/>
    <p:sldId id="302" r:id="rId81"/>
    <p:sldId id="303" r:id="rId82"/>
    <p:sldId id="305" r:id="rId83"/>
    <p:sldId id="306" r:id="rId84"/>
    <p:sldId id="11928" r:id="rId85"/>
    <p:sldId id="11927" r:id="rId86"/>
    <p:sldId id="1907" r:id="rId87"/>
    <p:sldId id="11934" r:id="rId8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18C2DDE-C6BC-40A5-B0AE-92709C00D8C9}">
          <p14:sldIdLst>
            <p14:sldId id="1198"/>
            <p14:sldId id="1296"/>
            <p14:sldId id="11942"/>
            <p14:sldId id="1908"/>
          </p14:sldIdLst>
        </p14:section>
        <p14:section name="ArchitecturalOverview" id="{9FF74025-6056-4B8B-9D62-FAE29FBC8FEF}">
          <p14:sldIdLst>
            <p14:sldId id="1260"/>
            <p14:sldId id="1297"/>
            <p14:sldId id="1892"/>
            <p14:sldId id="1893"/>
            <p14:sldId id="1299"/>
            <p14:sldId id="1298"/>
            <p14:sldId id="1300"/>
            <p14:sldId id="1324"/>
            <p14:sldId id="1904"/>
          </p14:sldIdLst>
        </p14:section>
        <p14:section name="RolesResponsibilities++" id="{9F1017A3-0E75-4135-BFE1-14C27A48BE5F}">
          <p14:sldIdLst>
            <p14:sldId id="1301"/>
          </p14:sldIdLst>
        </p14:section>
        <p14:section name="Provisioning" id="{7F08B817-FE39-4484-8258-DF0F2D1C0345}">
          <p14:sldIdLst>
            <p14:sldId id="1302"/>
            <p14:sldId id="1304"/>
          </p14:sldIdLst>
        </p14:section>
        <p14:section name="Training" id="{5226C627-C5F9-4A6C-940B-2B3FFA565149}">
          <p14:sldIdLst>
            <p14:sldId id="1303"/>
            <p14:sldId id="1305"/>
          </p14:sldIdLst>
        </p14:section>
        <p14:section name="Governance" id="{FF2EB071-1558-4BE3-B231-E606942115F9}">
          <p14:sldIdLst>
            <p14:sldId id="1306"/>
            <p14:sldId id="11933"/>
            <p14:sldId id="1309"/>
          </p14:sldIdLst>
        </p14:section>
        <p14:section name="DataSources" id="{1828BA3A-26A1-4CB5-A9AE-CACDCDF39732}">
          <p14:sldIdLst>
            <p14:sldId id="11929"/>
            <p14:sldId id="1308"/>
          </p14:sldIdLst>
        </p14:section>
        <p14:section name="Publishing" id="{2AC995DC-FD6E-4B40-8365-76738A79DBEF}">
          <p14:sldIdLst>
            <p14:sldId id="1311"/>
            <p14:sldId id="1312"/>
            <p14:sldId id="1888"/>
            <p14:sldId id="1313"/>
          </p14:sldIdLst>
        </p14:section>
        <p14:section name="DataRefresh" id="{33EE6AE4-256C-4E09-BA1F-E1E404B1F062}">
          <p14:sldIdLst>
            <p14:sldId id="1314"/>
            <p14:sldId id="1894"/>
            <p14:sldId id="1899"/>
            <p14:sldId id="1896"/>
            <p14:sldId id="1897"/>
            <p14:sldId id="1898"/>
            <p14:sldId id="1315"/>
            <p14:sldId id="1316"/>
            <p14:sldId id="1317"/>
            <p14:sldId id="1895"/>
            <p14:sldId id="1318"/>
            <p14:sldId id="1319"/>
            <p14:sldId id="1325"/>
          </p14:sldIdLst>
        </p14:section>
        <p14:section name="Security_Monitoring" id="{0E36E577-BBA9-4E1D-AC4D-13C6B9EA0845}">
          <p14:sldIdLst>
            <p14:sldId id="11930"/>
            <p14:sldId id="1269"/>
            <p14:sldId id="1270"/>
            <p14:sldId id="1272"/>
            <p14:sldId id="1273"/>
            <p14:sldId id="1275"/>
            <p14:sldId id="1277"/>
            <p14:sldId id="11931"/>
            <p14:sldId id="1278"/>
            <p14:sldId id="1279"/>
            <p14:sldId id="1280"/>
            <p14:sldId id="1282"/>
            <p14:sldId id="11932"/>
            <p14:sldId id="1321"/>
            <p14:sldId id="1320"/>
            <p14:sldId id="11941"/>
            <p14:sldId id="1889"/>
            <p14:sldId id="1890"/>
            <p14:sldId id="11935"/>
            <p14:sldId id="1322"/>
          </p14:sldIdLst>
        </p14:section>
        <p14:section name="PaginatedReports" id="{F8EAC334-652E-4D95-9143-2426434884EB}">
          <p14:sldIdLst>
            <p14:sldId id="1900"/>
            <p14:sldId id="1902"/>
            <p14:sldId id="1905"/>
            <p14:sldId id="1901"/>
            <p14:sldId id="1903"/>
            <p14:sldId id="1244"/>
          </p14:sldIdLst>
        </p14:section>
        <p14:section name="WrapUp" id="{569CE590-1E06-4545-9266-7853ED65B3A1}">
          <p14:sldIdLst>
            <p14:sldId id="1147"/>
          </p14:sldIdLst>
        </p14:section>
        <p14:section name="PowerQuery" id="{70B8FA22-2011-4FA3-B711-E7E7EE8CFABF}">
          <p14:sldIdLst>
            <p14:sldId id="11940"/>
            <p14:sldId id="11936"/>
            <p14:sldId id="11937"/>
            <p14:sldId id="11938"/>
          </p14:sldIdLst>
        </p14:section>
        <p14:section name="SynapseDrillDown" id="{1059FD31-E581-440B-BFC2-3937B56B709C}">
          <p14:sldIdLst>
            <p14:sldId id="301"/>
            <p14:sldId id="302"/>
            <p14:sldId id="303"/>
            <p14:sldId id="305"/>
            <p14:sldId id="306"/>
            <p14:sldId id="11928"/>
            <p14:sldId id="11927"/>
          </p14:sldIdLst>
        </p14:section>
        <p14:section name="Misc_Embedding" id="{0C9D37C4-BC8A-4A15-ADEF-12DECEF8AF87}">
          <p14:sldIdLst>
            <p14:sldId id="1907"/>
            <p14:sldId id="11934"/>
          </p14:sldIdLst>
        </p14:section>
      </p14:sectionLst>
    </p:ext>
    <p:ext uri="{EFAFB233-063F-42B5-8137-9DF3F51BA10A}">
      <p15:sldGuideLst xmlns:p15="http://schemas.microsoft.com/office/powerpoint/2012/main">
        <p15:guide id="1" orient="horz" pos="168" userDrawn="1">
          <p15:clr>
            <a:srgbClr val="A4A3A4"/>
          </p15:clr>
        </p15:guide>
        <p15:guide id="2" pos="16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55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83B01"/>
    <a:srgbClr val="0078D7"/>
    <a:srgbClr val="4EB1FF"/>
    <a:srgbClr val="FF8C00"/>
    <a:srgbClr val="107C10"/>
    <a:srgbClr val="FFB900"/>
    <a:srgbClr val="505050"/>
    <a:srgbClr val="B4009E"/>
    <a:srgbClr val="5C2D91"/>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37" autoAdjust="0"/>
    <p:restoredTop sz="84603" autoAdjust="0"/>
  </p:normalViewPr>
  <p:slideViewPr>
    <p:cSldViewPr snapToGrid="0">
      <p:cViewPr varScale="1">
        <p:scale>
          <a:sx n="75" d="100"/>
          <a:sy n="75" d="100"/>
        </p:scale>
        <p:origin x="1102" y="26"/>
      </p:cViewPr>
      <p:guideLst>
        <p:guide orient="horz" pos="168"/>
        <p:guide pos="168"/>
      </p:guideLst>
    </p:cSldViewPr>
  </p:slideViewPr>
  <p:notesTextViewPr>
    <p:cViewPr>
      <p:scale>
        <a:sx n="3" d="2"/>
        <a:sy n="3" d="2"/>
      </p:scale>
      <p:origin x="0" y="0"/>
    </p:cViewPr>
  </p:notesTextViewPr>
  <p:sorterViewPr>
    <p:cViewPr varScale="1">
      <p:scale>
        <a:sx n="1" d="1"/>
        <a:sy n="1" d="1"/>
      </p:scale>
      <p:origin x="0" y="-3037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notesMaster" Target="notesMasters/notesMaster1.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5" Type="http://schemas.openxmlformats.org/officeDocument/2006/relationships/slideMaster" Target="slideMasters/slideMaster2.xml"/><Relationship Id="rId90" Type="http://schemas.openxmlformats.org/officeDocument/2006/relationships/commentAuthors" Target="commentAuthors.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5"/>
          </a:xfrm>
          <a:prstGeom prst="rect">
            <a:avLst/>
          </a:prstGeom>
        </p:spPr>
        <p:txBody>
          <a:bodyPr vert="horz" lIns="93175" tIns="46587" rIns="93175" bIns="46587"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5"/>
          </a:xfrm>
          <a:prstGeom prst="rect">
            <a:avLst/>
          </a:prstGeom>
        </p:spPr>
        <p:txBody>
          <a:bodyPr vert="horz" lIns="93175" tIns="46587" rIns="93175" bIns="46587" rtlCol="0"/>
          <a:lstStyle>
            <a:lvl1pPr algn="r">
              <a:defRPr sz="1200"/>
            </a:lvl1pPr>
          </a:lstStyle>
          <a:p>
            <a:fld id="{EAB83B76-75AC-40AD-AA4E-1E23915E39FD}" type="datetimeFigureOut">
              <a:rPr lang="en-US" smtClean="0"/>
              <a:t>10/25/2020</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5" tIns="46587" rIns="93175" bIns="46587"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5" tIns="46587" rIns="93175" bIns="4658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8"/>
            <a:ext cx="3037840" cy="466434"/>
          </a:xfrm>
          <a:prstGeom prst="rect">
            <a:avLst/>
          </a:prstGeom>
        </p:spPr>
        <p:txBody>
          <a:bodyPr vert="horz" lIns="93175" tIns="46587" rIns="93175" bIns="46587"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8"/>
            <a:ext cx="3037840" cy="466434"/>
          </a:xfrm>
          <a:prstGeom prst="rect">
            <a:avLst/>
          </a:prstGeom>
        </p:spPr>
        <p:txBody>
          <a:bodyPr vert="horz" lIns="93175" tIns="46587" rIns="93175" bIns="46587" rtlCol="0" anchor="b"/>
          <a:lstStyle>
            <a:lvl1pPr algn="r">
              <a:defRPr sz="1200"/>
            </a:lvl1pPr>
          </a:lstStyle>
          <a:p>
            <a:fld id="{E98C02C0-98AB-4661-8FF3-2C79CAD8CBF9}" type="slidenum">
              <a:rPr lang="en-US" smtClean="0"/>
              <a:t>‹#›</a:t>
            </a:fld>
            <a:endParaRPr lang="en-US" dirty="0"/>
          </a:p>
        </p:txBody>
      </p:sp>
    </p:spTree>
    <p:extLst>
      <p:ext uri="{BB962C8B-B14F-4D97-AF65-F5344CB8AC3E}">
        <p14:creationId xmlns:p14="http://schemas.microsoft.com/office/powerpoint/2010/main" val="2167684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sz="1200" b="0" i="1" u="none" strike="noStrike" kern="1200" dirty="0">
                <a:solidFill>
                  <a:schemeClr val="tx1"/>
                </a:solidFill>
                <a:effectLst/>
                <a:latin typeface="+mn-lt"/>
                <a:ea typeface="+mn-ea"/>
                <a:cs typeface="+mn-cs"/>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a:p>
            <a:r>
              <a:rPr lang="en-US" sz="1200" b="0" i="1" u="none" strike="noStrike" kern="1200">
                <a:solidFill>
                  <a:schemeClr val="tx1"/>
                </a:solidFill>
                <a:effectLst/>
                <a:latin typeface="+mn-lt"/>
                <a:ea typeface="+mn-ea"/>
                <a:cs typeface="+mn-cs"/>
              </a:rPr>
              <a:t>- https://powerbi.microsoft.com/en-us/blog/gartner-recognizes-microsoft-as-a-leader-in-analytics-and-bi-platforms-for-11-consecutive-years/ </a:t>
            </a:r>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5026587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10</a:t>
            </a:fld>
            <a:endParaRPr lang="en-US" dirty="0"/>
          </a:p>
        </p:txBody>
      </p:sp>
    </p:spTree>
    <p:extLst>
      <p:ext uri="{BB962C8B-B14F-4D97-AF65-F5344CB8AC3E}">
        <p14:creationId xmlns:p14="http://schemas.microsoft.com/office/powerpoint/2010/main" val="2129361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11</a:t>
            </a:fld>
            <a:endParaRPr lang="en-US" dirty="0"/>
          </a:p>
        </p:txBody>
      </p:sp>
    </p:spTree>
    <p:extLst>
      <p:ext uri="{BB962C8B-B14F-4D97-AF65-F5344CB8AC3E}">
        <p14:creationId xmlns:p14="http://schemas.microsoft.com/office/powerpoint/2010/main" val="1514645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12</a:t>
            </a:fld>
            <a:endParaRPr lang="en-US" dirty="0"/>
          </a:p>
        </p:txBody>
      </p:sp>
    </p:spTree>
    <p:extLst>
      <p:ext uri="{BB962C8B-B14F-4D97-AF65-F5344CB8AC3E}">
        <p14:creationId xmlns:p14="http://schemas.microsoft.com/office/powerpoint/2010/main" val="35515835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13</a:t>
            </a:fld>
            <a:endParaRPr lang="en-US" dirty="0"/>
          </a:p>
        </p:txBody>
      </p:sp>
    </p:spTree>
    <p:extLst>
      <p:ext uri="{BB962C8B-B14F-4D97-AF65-F5344CB8AC3E}">
        <p14:creationId xmlns:p14="http://schemas.microsoft.com/office/powerpoint/2010/main" val="14290401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14</a:t>
            </a:fld>
            <a:endParaRPr lang="en-US" dirty="0"/>
          </a:p>
        </p:txBody>
      </p:sp>
    </p:spTree>
    <p:extLst>
      <p:ext uri="{BB962C8B-B14F-4D97-AF65-F5344CB8AC3E}">
        <p14:creationId xmlns:p14="http://schemas.microsoft.com/office/powerpoint/2010/main" val="3098498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15</a:t>
            </a:fld>
            <a:endParaRPr lang="en-US" dirty="0"/>
          </a:p>
        </p:txBody>
      </p:sp>
    </p:spTree>
    <p:extLst>
      <p:ext uri="{BB962C8B-B14F-4D97-AF65-F5344CB8AC3E}">
        <p14:creationId xmlns:p14="http://schemas.microsoft.com/office/powerpoint/2010/main" val="2316557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t>
            </a:r>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16</a:t>
            </a:fld>
            <a:endParaRPr lang="en-US" dirty="0"/>
          </a:p>
        </p:txBody>
      </p:sp>
    </p:spTree>
    <p:extLst>
      <p:ext uri="{BB962C8B-B14F-4D97-AF65-F5344CB8AC3E}">
        <p14:creationId xmlns:p14="http://schemas.microsoft.com/office/powerpoint/2010/main" val="1550485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17</a:t>
            </a:fld>
            <a:endParaRPr lang="en-US" dirty="0"/>
          </a:p>
        </p:txBody>
      </p:sp>
    </p:spTree>
    <p:extLst>
      <p:ext uri="{BB962C8B-B14F-4D97-AF65-F5344CB8AC3E}">
        <p14:creationId xmlns:p14="http://schemas.microsoft.com/office/powerpoint/2010/main" val="17756182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18</a:t>
            </a:fld>
            <a:endParaRPr lang="en-US" dirty="0"/>
          </a:p>
        </p:txBody>
      </p:sp>
    </p:spTree>
    <p:extLst>
      <p:ext uri="{BB962C8B-B14F-4D97-AF65-F5344CB8AC3E}">
        <p14:creationId xmlns:p14="http://schemas.microsoft.com/office/powerpoint/2010/main" val="3368197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19</a:t>
            </a:fld>
            <a:endParaRPr lang="en-US" dirty="0"/>
          </a:p>
        </p:txBody>
      </p:sp>
    </p:spTree>
    <p:extLst>
      <p:ext uri="{BB962C8B-B14F-4D97-AF65-F5344CB8AC3E}">
        <p14:creationId xmlns:p14="http://schemas.microsoft.com/office/powerpoint/2010/main" val="1741923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2</a:t>
            </a:fld>
            <a:endParaRPr lang="en-US" dirty="0"/>
          </a:p>
        </p:txBody>
      </p:sp>
    </p:spTree>
    <p:extLst>
      <p:ext uri="{BB962C8B-B14F-4D97-AF65-F5344CB8AC3E}">
        <p14:creationId xmlns:p14="http://schemas.microsoft.com/office/powerpoint/2010/main" val="22026344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20</a:t>
            </a:fld>
            <a:endParaRPr lang="en-US" dirty="0"/>
          </a:p>
        </p:txBody>
      </p:sp>
    </p:spTree>
    <p:extLst>
      <p:ext uri="{BB962C8B-B14F-4D97-AF65-F5344CB8AC3E}">
        <p14:creationId xmlns:p14="http://schemas.microsoft.com/office/powerpoint/2010/main" val="225004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21</a:t>
            </a:fld>
            <a:endParaRPr lang="en-US" dirty="0"/>
          </a:p>
        </p:txBody>
      </p:sp>
    </p:spTree>
    <p:extLst>
      <p:ext uri="{BB962C8B-B14F-4D97-AF65-F5344CB8AC3E}">
        <p14:creationId xmlns:p14="http://schemas.microsoft.com/office/powerpoint/2010/main" val="10321949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22</a:t>
            </a:fld>
            <a:endParaRPr lang="en-US" dirty="0"/>
          </a:p>
        </p:txBody>
      </p:sp>
    </p:spTree>
    <p:extLst>
      <p:ext uri="{BB962C8B-B14F-4D97-AF65-F5344CB8AC3E}">
        <p14:creationId xmlns:p14="http://schemas.microsoft.com/office/powerpoint/2010/main" val="37077001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23</a:t>
            </a:fld>
            <a:endParaRPr lang="en-US" dirty="0"/>
          </a:p>
        </p:txBody>
      </p:sp>
    </p:spTree>
    <p:extLst>
      <p:ext uri="{BB962C8B-B14F-4D97-AF65-F5344CB8AC3E}">
        <p14:creationId xmlns:p14="http://schemas.microsoft.com/office/powerpoint/2010/main" val="25391066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24</a:t>
            </a:fld>
            <a:endParaRPr lang="en-US" dirty="0"/>
          </a:p>
        </p:txBody>
      </p:sp>
    </p:spTree>
    <p:extLst>
      <p:ext uri="{BB962C8B-B14F-4D97-AF65-F5344CB8AC3E}">
        <p14:creationId xmlns:p14="http://schemas.microsoft.com/office/powerpoint/2010/main" val="37741795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25</a:t>
            </a:fld>
            <a:endParaRPr lang="en-US" dirty="0"/>
          </a:p>
        </p:txBody>
      </p:sp>
    </p:spTree>
    <p:extLst>
      <p:ext uri="{BB962C8B-B14F-4D97-AF65-F5344CB8AC3E}">
        <p14:creationId xmlns:p14="http://schemas.microsoft.com/office/powerpoint/2010/main" val="41893312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26</a:t>
            </a:fld>
            <a:endParaRPr lang="en-US" dirty="0"/>
          </a:p>
        </p:txBody>
      </p:sp>
    </p:spTree>
    <p:extLst>
      <p:ext uri="{BB962C8B-B14F-4D97-AF65-F5344CB8AC3E}">
        <p14:creationId xmlns:p14="http://schemas.microsoft.com/office/powerpoint/2010/main" val="42631062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27</a:t>
            </a:fld>
            <a:endParaRPr lang="en-US" dirty="0"/>
          </a:p>
        </p:txBody>
      </p:sp>
    </p:spTree>
    <p:extLst>
      <p:ext uri="{BB962C8B-B14F-4D97-AF65-F5344CB8AC3E}">
        <p14:creationId xmlns:p14="http://schemas.microsoft.com/office/powerpoint/2010/main" val="42236581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28</a:t>
            </a:fld>
            <a:endParaRPr lang="en-US" dirty="0"/>
          </a:p>
        </p:txBody>
      </p:sp>
    </p:spTree>
    <p:extLst>
      <p:ext uri="{BB962C8B-B14F-4D97-AF65-F5344CB8AC3E}">
        <p14:creationId xmlns:p14="http://schemas.microsoft.com/office/powerpoint/2010/main" val="3152905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Gateway and Cloud Source like Azure SQL DB – </a:t>
            </a:r>
          </a:p>
          <a:p>
            <a:r>
              <a:rPr lang="en-US" dirty="0"/>
              <a:t>https://azure.microsoft.com/en-us/blog/securing-the-connection-between-power-bi-and-azure-sql-database/</a:t>
            </a:r>
          </a:p>
          <a:p>
            <a:r>
              <a:rPr lang="en-US" dirty="0"/>
              <a:t>https://ideas.powerbi.com/forums/265200-power-bi-ideas/suggestions/37702114-powerbi-gateway-add-azure-sql-database-as-a-data</a:t>
            </a:r>
          </a:p>
        </p:txBody>
      </p:sp>
      <p:sp>
        <p:nvSpPr>
          <p:cNvPr id="4" name="Slide Number Placeholder 3"/>
          <p:cNvSpPr>
            <a:spLocks noGrp="1"/>
          </p:cNvSpPr>
          <p:nvPr>
            <p:ph type="sldNum" sz="quarter" idx="10"/>
          </p:nvPr>
        </p:nvSpPr>
        <p:spPr/>
        <p:txBody>
          <a:bodyPr/>
          <a:lstStyle/>
          <a:p>
            <a:fld id="{E98C02C0-98AB-4661-8FF3-2C79CAD8CBF9}" type="slidenum">
              <a:rPr lang="en-US" smtClean="0"/>
              <a:t>29</a:t>
            </a:fld>
            <a:endParaRPr lang="en-US" dirty="0"/>
          </a:p>
        </p:txBody>
      </p:sp>
    </p:spTree>
    <p:extLst>
      <p:ext uri="{BB962C8B-B14F-4D97-AF65-F5344CB8AC3E}">
        <p14:creationId xmlns:p14="http://schemas.microsoft.com/office/powerpoint/2010/main" val="1164220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3</a:t>
            </a:fld>
            <a:endParaRPr lang="en-US" dirty="0"/>
          </a:p>
        </p:txBody>
      </p:sp>
    </p:spTree>
    <p:extLst>
      <p:ext uri="{BB962C8B-B14F-4D97-AF65-F5344CB8AC3E}">
        <p14:creationId xmlns:p14="http://schemas.microsoft.com/office/powerpoint/2010/main" val="22026344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Gateway and Cloud Source like Azure SQL DB – </a:t>
            </a:r>
          </a:p>
          <a:p>
            <a:r>
              <a:rPr lang="en-US" dirty="0"/>
              <a:t>https://azure.microsoft.com/en-us/blog/securing-the-connection-between-power-bi-and-azure-sql-database/</a:t>
            </a:r>
          </a:p>
          <a:p>
            <a:r>
              <a:rPr lang="en-US" dirty="0"/>
              <a:t>https://ideas.powerbi.com/forums/265200-power-bi-ideas/suggestions/37702114-powerbi-gateway-add-azure-sql-database-as-a-data</a:t>
            </a:r>
          </a:p>
        </p:txBody>
      </p:sp>
      <p:sp>
        <p:nvSpPr>
          <p:cNvPr id="4" name="Slide Number Placeholder 3"/>
          <p:cNvSpPr>
            <a:spLocks noGrp="1"/>
          </p:cNvSpPr>
          <p:nvPr>
            <p:ph type="sldNum" sz="quarter" idx="10"/>
          </p:nvPr>
        </p:nvSpPr>
        <p:spPr/>
        <p:txBody>
          <a:bodyPr/>
          <a:lstStyle/>
          <a:p>
            <a:fld id="{E98C02C0-98AB-4661-8FF3-2C79CAD8CBF9}" type="slidenum">
              <a:rPr lang="en-US" smtClean="0"/>
              <a:t>30</a:t>
            </a:fld>
            <a:endParaRPr lang="en-US" dirty="0"/>
          </a:p>
        </p:txBody>
      </p:sp>
    </p:spTree>
    <p:extLst>
      <p:ext uri="{BB962C8B-B14F-4D97-AF65-F5344CB8AC3E}">
        <p14:creationId xmlns:p14="http://schemas.microsoft.com/office/powerpoint/2010/main" val="7606611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31</a:t>
            </a:fld>
            <a:endParaRPr lang="en-US" dirty="0"/>
          </a:p>
        </p:txBody>
      </p:sp>
    </p:spTree>
    <p:extLst>
      <p:ext uri="{BB962C8B-B14F-4D97-AF65-F5344CB8AC3E}">
        <p14:creationId xmlns:p14="http://schemas.microsoft.com/office/powerpoint/2010/main" val="10875272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32</a:t>
            </a:fld>
            <a:endParaRPr lang="en-US" dirty="0"/>
          </a:p>
        </p:txBody>
      </p:sp>
    </p:spTree>
    <p:extLst>
      <p:ext uri="{BB962C8B-B14F-4D97-AF65-F5344CB8AC3E}">
        <p14:creationId xmlns:p14="http://schemas.microsoft.com/office/powerpoint/2010/main" val="17280857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33</a:t>
            </a:fld>
            <a:endParaRPr lang="en-US" dirty="0"/>
          </a:p>
        </p:txBody>
      </p:sp>
    </p:spTree>
    <p:extLst>
      <p:ext uri="{BB962C8B-B14F-4D97-AF65-F5344CB8AC3E}">
        <p14:creationId xmlns:p14="http://schemas.microsoft.com/office/powerpoint/2010/main" val="523759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34</a:t>
            </a:fld>
            <a:endParaRPr lang="en-US" dirty="0"/>
          </a:p>
        </p:txBody>
      </p:sp>
    </p:spTree>
    <p:extLst>
      <p:ext uri="{BB962C8B-B14F-4D97-AF65-F5344CB8AC3E}">
        <p14:creationId xmlns:p14="http://schemas.microsoft.com/office/powerpoint/2010/main" val="9777625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Power BI Knowledgebase:</a:t>
            </a:r>
            <a:r>
              <a:rPr lang="en-AU" baseline="0" dirty="0"/>
              <a:t> https://powerbi.microsoft.com/en-us/documentation/powerbi-gateway-enterprise/</a:t>
            </a:r>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35</a:t>
            </a:fld>
            <a:endParaRPr lang="en-US" dirty="0"/>
          </a:p>
        </p:txBody>
      </p:sp>
    </p:spTree>
    <p:extLst>
      <p:ext uri="{BB962C8B-B14F-4D97-AF65-F5344CB8AC3E}">
        <p14:creationId xmlns:p14="http://schemas.microsoft.com/office/powerpoint/2010/main" val="25605457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Power BI Knowledgebase:</a:t>
            </a:r>
            <a:r>
              <a:rPr lang="en-AU" baseline="0" dirty="0"/>
              <a:t> https://powerbi.microsoft.com/en-us/documentation/powerbi-gateway-enterprise/</a:t>
            </a:r>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36</a:t>
            </a:fld>
            <a:endParaRPr lang="en-US" dirty="0"/>
          </a:p>
        </p:txBody>
      </p:sp>
    </p:spTree>
    <p:extLst>
      <p:ext uri="{BB962C8B-B14F-4D97-AF65-F5344CB8AC3E}">
        <p14:creationId xmlns:p14="http://schemas.microsoft.com/office/powerpoint/2010/main" val="3035537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37</a:t>
            </a:fld>
            <a:endParaRPr lang="en-US" dirty="0"/>
          </a:p>
        </p:txBody>
      </p:sp>
    </p:spTree>
    <p:extLst>
      <p:ext uri="{BB962C8B-B14F-4D97-AF65-F5344CB8AC3E}">
        <p14:creationId xmlns:p14="http://schemas.microsoft.com/office/powerpoint/2010/main" val="3012630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Power BI Knowledgebase:</a:t>
            </a:r>
            <a:r>
              <a:rPr lang="en-AU" baseline="0" dirty="0"/>
              <a:t> https://powerbi.microsoft.com/en-us/documentation/powerbi-gateway-enterprise/</a:t>
            </a:r>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38</a:t>
            </a:fld>
            <a:endParaRPr lang="en-US" dirty="0"/>
          </a:p>
        </p:txBody>
      </p:sp>
    </p:spTree>
    <p:extLst>
      <p:ext uri="{BB962C8B-B14F-4D97-AF65-F5344CB8AC3E}">
        <p14:creationId xmlns:p14="http://schemas.microsoft.com/office/powerpoint/2010/main" val="40386792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39</a:t>
            </a:fld>
            <a:endParaRPr lang="en-US" dirty="0"/>
          </a:p>
        </p:txBody>
      </p:sp>
    </p:spTree>
    <p:extLst>
      <p:ext uri="{BB962C8B-B14F-4D97-AF65-F5344CB8AC3E}">
        <p14:creationId xmlns:p14="http://schemas.microsoft.com/office/powerpoint/2010/main" val="2671023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93745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40</a:t>
            </a:fld>
            <a:endParaRPr lang="en-US" dirty="0"/>
          </a:p>
        </p:txBody>
      </p:sp>
    </p:spTree>
    <p:extLst>
      <p:ext uri="{BB962C8B-B14F-4D97-AF65-F5344CB8AC3E}">
        <p14:creationId xmlns:p14="http://schemas.microsoft.com/office/powerpoint/2010/main" val="21232460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42</a:t>
            </a:fld>
            <a:endParaRPr lang="en-US" dirty="0"/>
          </a:p>
        </p:txBody>
      </p:sp>
    </p:spTree>
    <p:extLst>
      <p:ext uri="{BB962C8B-B14F-4D97-AF65-F5344CB8AC3E}">
        <p14:creationId xmlns:p14="http://schemas.microsoft.com/office/powerpoint/2010/main" val="5021455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43</a:t>
            </a:fld>
            <a:endParaRPr lang="en-US" dirty="0"/>
          </a:p>
        </p:txBody>
      </p:sp>
    </p:spTree>
    <p:extLst>
      <p:ext uri="{BB962C8B-B14F-4D97-AF65-F5344CB8AC3E}">
        <p14:creationId xmlns:p14="http://schemas.microsoft.com/office/powerpoint/2010/main" val="31796106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44</a:t>
            </a:fld>
            <a:endParaRPr lang="en-US" dirty="0"/>
          </a:p>
        </p:txBody>
      </p:sp>
    </p:spTree>
    <p:extLst>
      <p:ext uri="{BB962C8B-B14F-4D97-AF65-F5344CB8AC3E}">
        <p14:creationId xmlns:p14="http://schemas.microsoft.com/office/powerpoint/2010/main" val="10268177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45</a:t>
            </a:fld>
            <a:endParaRPr lang="en-US" dirty="0"/>
          </a:p>
        </p:txBody>
      </p:sp>
    </p:spTree>
    <p:extLst>
      <p:ext uri="{BB962C8B-B14F-4D97-AF65-F5344CB8AC3E}">
        <p14:creationId xmlns:p14="http://schemas.microsoft.com/office/powerpoint/2010/main" val="20333679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46</a:t>
            </a:fld>
            <a:endParaRPr lang="en-US" dirty="0"/>
          </a:p>
        </p:txBody>
      </p:sp>
    </p:spTree>
    <p:extLst>
      <p:ext uri="{BB962C8B-B14F-4D97-AF65-F5344CB8AC3E}">
        <p14:creationId xmlns:p14="http://schemas.microsoft.com/office/powerpoint/2010/main" val="17281246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47</a:t>
            </a:fld>
            <a:endParaRPr lang="en-US" dirty="0"/>
          </a:p>
        </p:txBody>
      </p:sp>
    </p:spTree>
    <p:extLst>
      <p:ext uri="{BB962C8B-B14F-4D97-AF65-F5344CB8AC3E}">
        <p14:creationId xmlns:p14="http://schemas.microsoft.com/office/powerpoint/2010/main" val="21851051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48</a:t>
            </a:fld>
            <a:endParaRPr lang="en-US" dirty="0"/>
          </a:p>
        </p:txBody>
      </p:sp>
    </p:spTree>
    <p:extLst>
      <p:ext uri="{BB962C8B-B14F-4D97-AF65-F5344CB8AC3E}">
        <p14:creationId xmlns:p14="http://schemas.microsoft.com/office/powerpoint/2010/main" val="22249765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49</a:t>
            </a:fld>
            <a:endParaRPr lang="en-US" dirty="0"/>
          </a:p>
        </p:txBody>
      </p:sp>
    </p:spTree>
    <p:extLst>
      <p:ext uri="{BB962C8B-B14F-4D97-AF65-F5344CB8AC3E}">
        <p14:creationId xmlns:p14="http://schemas.microsoft.com/office/powerpoint/2010/main" val="32689232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50</a:t>
            </a:fld>
            <a:endParaRPr lang="en-US" dirty="0"/>
          </a:p>
        </p:txBody>
      </p:sp>
    </p:spTree>
    <p:extLst>
      <p:ext uri="{BB962C8B-B14F-4D97-AF65-F5344CB8AC3E}">
        <p14:creationId xmlns:p14="http://schemas.microsoft.com/office/powerpoint/2010/main" val="850017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5</a:t>
            </a:fld>
            <a:endParaRPr lang="en-US" dirty="0"/>
          </a:p>
        </p:txBody>
      </p:sp>
    </p:spTree>
    <p:extLst>
      <p:ext uri="{BB962C8B-B14F-4D97-AF65-F5344CB8AC3E}">
        <p14:creationId xmlns:p14="http://schemas.microsoft.com/office/powerpoint/2010/main" val="12970146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51</a:t>
            </a:fld>
            <a:endParaRPr lang="en-US" dirty="0"/>
          </a:p>
        </p:txBody>
      </p:sp>
    </p:spTree>
    <p:extLst>
      <p:ext uri="{BB962C8B-B14F-4D97-AF65-F5344CB8AC3E}">
        <p14:creationId xmlns:p14="http://schemas.microsoft.com/office/powerpoint/2010/main" val="29899407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52</a:t>
            </a:fld>
            <a:endParaRPr lang="en-US" dirty="0"/>
          </a:p>
        </p:txBody>
      </p:sp>
    </p:spTree>
    <p:extLst>
      <p:ext uri="{BB962C8B-B14F-4D97-AF65-F5344CB8AC3E}">
        <p14:creationId xmlns:p14="http://schemas.microsoft.com/office/powerpoint/2010/main" val="2946405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53</a:t>
            </a:fld>
            <a:endParaRPr lang="en-US" dirty="0"/>
          </a:p>
        </p:txBody>
      </p:sp>
    </p:spTree>
    <p:extLst>
      <p:ext uri="{BB962C8B-B14F-4D97-AF65-F5344CB8AC3E}">
        <p14:creationId xmlns:p14="http://schemas.microsoft.com/office/powerpoint/2010/main" val="12864316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54</a:t>
            </a:fld>
            <a:endParaRPr lang="en-US" dirty="0"/>
          </a:p>
        </p:txBody>
      </p:sp>
    </p:spTree>
    <p:extLst>
      <p:ext uri="{BB962C8B-B14F-4D97-AF65-F5344CB8AC3E}">
        <p14:creationId xmlns:p14="http://schemas.microsoft.com/office/powerpoint/2010/main" val="5154247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55</a:t>
            </a:fld>
            <a:endParaRPr lang="en-US" dirty="0"/>
          </a:p>
        </p:txBody>
      </p:sp>
    </p:spTree>
    <p:extLst>
      <p:ext uri="{BB962C8B-B14F-4D97-AF65-F5344CB8AC3E}">
        <p14:creationId xmlns:p14="http://schemas.microsoft.com/office/powerpoint/2010/main" val="40297712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56</a:t>
            </a:fld>
            <a:endParaRPr lang="en-US" dirty="0"/>
          </a:p>
        </p:txBody>
      </p:sp>
    </p:spTree>
    <p:extLst>
      <p:ext uri="{BB962C8B-B14F-4D97-AF65-F5344CB8AC3E}">
        <p14:creationId xmlns:p14="http://schemas.microsoft.com/office/powerpoint/2010/main" val="5154247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57</a:t>
            </a:fld>
            <a:endParaRPr lang="en-US" dirty="0"/>
          </a:p>
        </p:txBody>
      </p:sp>
    </p:spTree>
    <p:extLst>
      <p:ext uri="{BB962C8B-B14F-4D97-AF65-F5344CB8AC3E}">
        <p14:creationId xmlns:p14="http://schemas.microsoft.com/office/powerpoint/2010/main" val="31355391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58</a:t>
            </a:fld>
            <a:endParaRPr lang="en-US" dirty="0"/>
          </a:p>
        </p:txBody>
      </p:sp>
    </p:spTree>
    <p:extLst>
      <p:ext uri="{BB962C8B-B14F-4D97-AF65-F5344CB8AC3E}">
        <p14:creationId xmlns:p14="http://schemas.microsoft.com/office/powerpoint/2010/main" val="21956864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59</a:t>
            </a:fld>
            <a:endParaRPr lang="en-US" dirty="0"/>
          </a:p>
        </p:txBody>
      </p:sp>
    </p:spTree>
    <p:extLst>
      <p:ext uri="{BB962C8B-B14F-4D97-AF65-F5344CB8AC3E}">
        <p14:creationId xmlns:p14="http://schemas.microsoft.com/office/powerpoint/2010/main" val="6197642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60</a:t>
            </a:fld>
            <a:endParaRPr lang="en-US" dirty="0"/>
          </a:p>
        </p:txBody>
      </p:sp>
    </p:spTree>
    <p:extLst>
      <p:ext uri="{BB962C8B-B14F-4D97-AF65-F5344CB8AC3E}">
        <p14:creationId xmlns:p14="http://schemas.microsoft.com/office/powerpoint/2010/main" val="1564551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6</a:t>
            </a:fld>
            <a:endParaRPr lang="en-US" dirty="0"/>
          </a:p>
        </p:txBody>
      </p:sp>
    </p:spTree>
    <p:extLst>
      <p:ext uri="{BB962C8B-B14F-4D97-AF65-F5344CB8AC3E}">
        <p14:creationId xmlns:p14="http://schemas.microsoft.com/office/powerpoint/2010/main" val="28806253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https://docs.microsoft.com/en-us/power-bi/report-builder-url-parameters</a:t>
            </a:r>
          </a:p>
          <a:p>
            <a:endParaRPr lang="en-US" dirty="0"/>
          </a:p>
          <a:p>
            <a:r>
              <a:rPr lang="en-US" dirty="0"/>
              <a:t>https://powerbi.microsoft.com/en-us/blog/power-bi-open-platform-connectivity-with-xmla-endpoints-public-preview/</a:t>
            </a:r>
          </a:p>
          <a:p>
            <a:r>
              <a:rPr lang="en-US" dirty="0"/>
              <a:t>	</a:t>
            </a:r>
          </a:p>
          <a:p>
            <a:endParaRPr lang="en-US" dirty="0"/>
          </a:p>
          <a:p>
            <a:r>
              <a:rPr lang="en-US" dirty="0"/>
              <a:t>https://app.powerbi.com/groups/ab897796-4f8a-46bc-a309-28ac5c1aaa46/rdlreports/eee87ade-24a2-430c-8941-b12c8baf46ab?rp:ReportID=3a8a4fc4-0a29-481e-8108-7ecbe1648b53&amp;rp:TimeStart=12/01/2014</a:t>
            </a:r>
          </a:p>
          <a:p>
            <a:endParaRPr lang="en-US" dirty="0"/>
          </a:p>
          <a:p>
            <a:r>
              <a:rPr lang="en-US" dirty="0"/>
              <a:t>https://app.powerbi.com/rdlEmbed?reportId=eee87ade-24a2-430c-8941-b12c8baf46ab&amp;autoAuth=true&amp;rp:ReportID=3a8a4fc4-0a29-481e-8108-7ecbe1648b53&amp;rp:TimeStart=12/01/2014</a:t>
            </a:r>
          </a:p>
        </p:txBody>
      </p:sp>
      <p:sp>
        <p:nvSpPr>
          <p:cNvPr id="4" name="Slide Number Placeholder 3"/>
          <p:cNvSpPr>
            <a:spLocks noGrp="1"/>
          </p:cNvSpPr>
          <p:nvPr>
            <p:ph type="sldNum" sz="quarter" idx="5"/>
          </p:nvPr>
        </p:nvSpPr>
        <p:spPr/>
        <p:txBody>
          <a:bodyPr/>
          <a:lstStyle/>
          <a:p>
            <a:fld id="{E98C02C0-98AB-4661-8FF3-2C79CAD8CBF9}" type="slidenum">
              <a:rPr lang="en-US" smtClean="0"/>
              <a:t>62</a:t>
            </a:fld>
            <a:endParaRPr lang="en-US" dirty="0"/>
          </a:p>
        </p:txBody>
      </p:sp>
    </p:spTree>
    <p:extLst>
      <p:ext uri="{BB962C8B-B14F-4D97-AF65-F5344CB8AC3E}">
        <p14:creationId xmlns:p14="http://schemas.microsoft.com/office/powerpoint/2010/main" val="2571602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63</a:t>
            </a:fld>
            <a:endParaRPr lang="en-US" dirty="0"/>
          </a:p>
        </p:txBody>
      </p:sp>
    </p:spTree>
    <p:extLst>
      <p:ext uri="{BB962C8B-B14F-4D97-AF65-F5344CB8AC3E}">
        <p14:creationId xmlns:p14="http://schemas.microsoft.com/office/powerpoint/2010/main" val="32058243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8C02C0-98AB-4661-8FF3-2C79CAD8CBF9}" type="slidenum">
              <a:rPr lang="en-US" smtClean="0"/>
              <a:t>64</a:t>
            </a:fld>
            <a:endParaRPr lang="en-US" dirty="0"/>
          </a:p>
        </p:txBody>
      </p:sp>
    </p:spTree>
    <p:extLst>
      <p:ext uri="{BB962C8B-B14F-4D97-AF65-F5344CB8AC3E}">
        <p14:creationId xmlns:p14="http://schemas.microsoft.com/office/powerpoint/2010/main" val="10891089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8C02C0-98AB-4661-8FF3-2C79CAD8CBF9}" type="slidenum">
              <a:rPr lang="en-US" smtClean="0"/>
              <a:t>65</a:t>
            </a:fld>
            <a:endParaRPr lang="en-US" dirty="0"/>
          </a:p>
        </p:txBody>
      </p:sp>
    </p:spTree>
    <p:extLst>
      <p:ext uri="{BB962C8B-B14F-4D97-AF65-F5344CB8AC3E}">
        <p14:creationId xmlns:p14="http://schemas.microsoft.com/office/powerpoint/2010/main" val="15638445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66</a:t>
            </a:fld>
            <a:endParaRPr lang="en-US" dirty="0"/>
          </a:p>
        </p:txBody>
      </p:sp>
    </p:spTree>
    <p:extLst>
      <p:ext uri="{BB962C8B-B14F-4D97-AF65-F5344CB8AC3E}">
        <p14:creationId xmlns:p14="http://schemas.microsoft.com/office/powerpoint/2010/main" val="7301069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67</a:t>
            </a:fld>
            <a:endParaRPr lang="en-US" dirty="0"/>
          </a:p>
        </p:txBody>
      </p:sp>
    </p:spTree>
    <p:extLst>
      <p:ext uri="{BB962C8B-B14F-4D97-AF65-F5344CB8AC3E}">
        <p14:creationId xmlns:p14="http://schemas.microsoft.com/office/powerpoint/2010/main" val="36279709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68</a:t>
            </a:fld>
            <a:endParaRPr lang="en-US" dirty="0"/>
          </a:p>
        </p:txBody>
      </p:sp>
    </p:spTree>
    <p:extLst>
      <p:ext uri="{BB962C8B-B14F-4D97-AF65-F5344CB8AC3E}">
        <p14:creationId xmlns:p14="http://schemas.microsoft.com/office/powerpoint/2010/main" val="313553910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69</a:t>
            </a:fld>
            <a:endParaRPr lang="en-US" dirty="0"/>
          </a:p>
        </p:txBody>
      </p:sp>
    </p:spTree>
    <p:extLst>
      <p:ext uri="{BB962C8B-B14F-4D97-AF65-F5344CB8AC3E}">
        <p14:creationId xmlns:p14="http://schemas.microsoft.com/office/powerpoint/2010/main" val="31355391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Connect to Source - https://prod7.semi.org/en/sites/semi.org/files/data17/docs/Historical_NA_eq_data2.xls</a:t>
            </a:r>
          </a:p>
          <a:p>
            <a:pPr marL="171450" indent="-171450">
              <a:buFont typeface="Arial" panose="020B0604020202020204" pitchFamily="34" charset="0"/>
              <a:buChar char="•"/>
            </a:pPr>
            <a:r>
              <a:rPr lang="en-US" dirty="0"/>
              <a:t>Rename Query (Take a Lap around the UI – Ribbon, Data Source Settings – New Source, etc.</a:t>
            </a:r>
          </a:p>
          <a:p>
            <a:pPr marL="171450" indent="-171450">
              <a:buFont typeface="Arial" panose="020B0604020202020204" pitchFamily="34" charset="0"/>
              <a:buChar char="•"/>
            </a:pPr>
            <a:r>
              <a:rPr lang="en-US" dirty="0"/>
              <a:t>Different Ways to get rid of Header/Footers</a:t>
            </a:r>
          </a:p>
          <a:p>
            <a:pPr marL="628650" lvl="1" indent="-171450">
              <a:buFont typeface="Arial" panose="020B0604020202020204" pitchFamily="34" charset="0"/>
              <a:buChar char="•"/>
            </a:pPr>
            <a:r>
              <a:rPr lang="en-US" dirty="0"/>
              <a:t>Do bad way, Remove Columns, promote to Headers</a:t>
            </a:r>
          </a:p>
          <a:p>
            <a:pPr marL="628650" lvl="1" indent="-171450">
              <a:buFont typeface="Arial" panose="020B0604020202020204" pitchFamily="34" charset="0"/>
              <a:buChar char="•"/>
            </a:pPr>
            <a:r>
              <a:rPr lang="en-US" dirty="0"/>
              <a:t>Manual Header Column Rename</a:t>
            </a:r>
          </a:p>
          <a:p>
            <a:pPr marL="628650" lvl="1" indent="-171450">
              <a:buFont typeface="Arial" panose="020B0604020202020204" pitchFamily="34" charset="0"/>
              <a:buChar char="•"/>
            </a:pPr>
            <a:r>
              <a:rPr lang="en-US" dirty="0"/>
              <a:t>Data Types – Change…  And then Talk About Date….</a:t>
            </a:r>
          </a:p>
          <a:p>
            <a:pPr marL="1085850" lvl="2" indent="-171450">
              <a:buFont typeface="Arial" panose="020B0604020202020204" pitchFamily="34" charset="0"/>
              <a:buChar char="•"/>
            </a:pPr>
            <a:r>
              <a:rPr lang="en-US" dirty="0" err="1"/>
              <a:t>Date.EndOfMonth</a:t>
            </a:r>
            <a:r>
              <a:rPr lang="en-US" dirty="0"/>
              <a:t>( </a:t>
            </a:r>
            <a:r>
              <a:rPr lang="en-US" dirty="0" err="1"/>
              <a:t>Date.From</a:t>
            </a:r>
            <a:r>
              <a:rPr lang="en-US" dirty="0"/>
              <a:t>(</a:t>
            </a:r>
            <a:r>
              <a:rPr lang="en-US" dirty="0" err="1"/>
              <a:t>Text.Start</a:t>
            </a:r>
            <a:r>
              <a:rPr lang="en-US" dirty="0"/>
              <a:t>( [Date], 3) &amp; "-01-" &amp; </a:t>
            </a:r>
            <a:r>
              <a:rPr lang="en-US" dirty="0" err="1"/>
              <a:t>Text.Range</a:t>
            </a:r>
            <a:r>
              <a:rPr lang="en-US" dirty="0"/>
              <a:t>([Date], 4) ) )</a:t>
            </a:r>
          </a:p>
          <a:p>
            <a:pPr marL="628650" lvl="1" indent="-171450">
              <a:buFont typeface="Arial" panose="020B0604020202020204" pitchFamily="34" charset="0"/>
              <a:buChar char="•"/>
            </a:pPr>
            <a:r>
              <a:rPr lang="en-US" dirty="0"/>
              <a:t>Move the Columns – Close and Load</a:t>
            </a:r>
          </a:p>
          <a:p>
            <a:pPr marL="628650" lvl="1" indent="-171450">
              <a:buFont typeface="Arial" panose="020B0604020202020204" pitchFamily="34" charset="0"/>
              <a:buChar char="•"/>
            </a:pPr>
            <a:r>
              <a:rPr lang="en-US" dirty="0"/>
              <a:t>Talk about Errors, fix….</a:t>
            </a:r>
          </a:p>
          <a:p>
            <a:pPr marL="171450" lvl="0" indent="-171450">
              <a:buFont typeface="Arial" panose="020B0604020202020204" pitchFamily="34" charset="0"/>
              <a:buChar char="•"/>
            </a:pPr>
            <a:r>
              <a:rPr lang="en-US" dirty="0"/>
              <a:t>Show in Power BI (Copy Paste the Script)</a:t>
            </a:r>
          </a:p>
        </p:txBody>
      </p:sp>
      <p:sp>
        <p:nvSpPr>
          <p:cNvPr id="4" name="Slide Number Placeholder 3"/>
          <p:cNvSpPr>
            <a:spLocks noGrp="1"/>
          </p:cNvSpPr>
          <p:nvPr>
            <p:ph type="sldNum" sz="quarter" idx="10"/>
          </p:nvPr>
        </p:nvSpPr>
        <p:spPr/>
        <p:txBody>
          <a:bodyPr/>
          <a:lstStyle/>
          <a:p>
            <a:fld id="{E98C02C0-98AB-4661-8FF3-2C79CAD8CBF9}" type="slidenum">
              <a:rPr lang="en-US" smtClean="0"/>
              <a:t>70</a:t>
            </a:fld>
            <a:endParaRPr lang="en-US" dirty="0"/>
          </a:p>
        </p:txBody>
      </p:sp>
    </p:spTree>
    <p:extLst>
      <p:ext uri="{BB962C8B-B14F-4D97-AF65-F5344CB8AC3E}">
        <p14:creationId xmlns:p14="http://schemas.microsoft.com/office/powerpoint/2010/main" val="15645518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71</a:t>
            </a:fld>
            <a:endParaRPr lang="en-US" dirty="0"/>
          </a:p>
        </p:txBody>
      </p:sp>
    </p:spTree>
    <p:extLst>
      <p:ext uri="{BB962C8B-B14F-4D97-AF65-F5344CB8AC3E}">
        <p14:creationId xmlns:p14="http://schemas.microsoft.com/office/powerpoint/2010/main" val="31355391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7</a:t>
            </a:fld>
            <a:endParaRPr lang="en-US" dirty="0"/>
          </a:p>
        </p:txBody>
      </p:sp>
    </p:spTree>
    <p:extLst>
      <p:ext uri="{BB962C8B-B14F-4D97-AF65-F5344CB8AC3E}">
        <p14:creationId xmlns:p14="http://schemas.microsoft.com/office/powerpoint/2010/main" val="72175685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000" b="1" dirty="0">
                <a:latin typeface="Segoe UI" panose="020B0502040204020203" pitchFamily="34" charset="0"/>
                <a:cs typeface="Segoe UI" panose="020B0502040204020203" pitchFamily="34" charset="0"/>
              </a:rPr>
              <a:t>Key Points</a:t>
            </a:r>
            <a:br>
              <a:rPr lang="en-GB" sz="1000" b="1" dirty="0">
                <a:latin typeface="Segoe UI" panose="020B0502040204020203" pitchFamily="34" charset="0"/>
                <a:cs typeface="Segoe UI" panose="020B0502040204020203" pitchFamily="34" charset="0"/>
              </a:rPr>
            </a:br>
            <a:r>
              <a:rPr lang="en-GB" sz="1000" dirty="0">
                <a:latin typeface="Segoe UI" panose="020B0502040204020203" pitchFamily="34" charset="0"/>
                <a:cs typeface="Segoe UI" panose="020B0502040204020203" pitchFamily="34" charset="0"/>
              </a:rPr>
              <a:t>What are the f</a:t>
            </a:r>
            <a:r>
              <a:rPr lang="en-US" sz="1000" dirty="0">
                <a:latin typeface="Segoe UI" panose="020B0502040204020203" pitchFamily="34" charset="0"/>
                <a:cs typeface="Segoe UI" panose="020B0502040204020203" pitchFamily="34" charset="0"/>
              </a:rPr>
              <a:t>our pillars of the service?</a:t>
            </a:r>
            <a:br>
              <a:rPr lang="en-US" sz="1000" dirty="0">
                <a:latin typeface="Segoe UI" panose="020B0502040204020203" pitchFamily="34" charset="0"/>
                <a:cs typeface="Segoe UI" panose="020B0502040204020203" pitchFamily="34" charset="0"/>
              </a:rPr>
            </a:br>
            <a:br>
              <a:rPr lang="en-US" sz="1000" dirty="0">
                <a:latin typeface="Segoe UI" panose="020B0502040204020203" pitchFamily="34" charset="0"/>
                <a:cs typeface="Segoe UI" panose="020B0502040204020203" pitchFamily="34" charset="0"/>
              </a:rPr>
            </a:br>
            <a:r>
              <a:rPr lang="en-US" sz="1000" b="1" dirty="0">
                <a:latin typeface="Segoe UI" panose="020B0502040204020203" pitchFamily="34" charset="0"/>
                <a:cs typeface="Segoe UI" panose="020B0502040204020203" pitchFamily="34" charset="0"/>
              </a:rPr>
              <a:t>Supporting Points</a:t>
            </a:r>
            <a:endParaRPr lang="en-US" sz="1000" dirty="0">
              <a:latin typeface="Segoe UI" panose="020B0502040204020203" pitchFamily="34" charset="0"/>
              <a:cs typeface="Segoe UI" panose="020B0502040204020203" pitchFamily="34" charset="0"/>
            </a:endParaRPr>
          </a:p>
          <a:p>
            <a:pPr marL="230743" indent="-230743">
              <a:buFont typeface="+mj-lt"/>
              <a:buAutoNum type="arabicPeriod"/>
            </a:pPr>
            <a:r>
              <a:rPr lang="en-US" sz="1000" dirty="0">
                <a:latin typeface="Segoe UI" panose="020B0502040204020203" pitchFamily="34" charset="0"/>
                <a:cs typeface="Segoe UI" panose="020B0502040204020203" pitchFamily="34" charset="0"/>
              </a:rPr>
              <a:t>Elastic</a:t>
            </a:r>
            <a:r>
              <a:rPr lang="en-US" sz="1000" baseline="0" dirty="0">
                <a:latin typeface="Segoe UI" panose="020B0502040204020203" pitchFamily="34" charset="0"/>
                <a:cs typeface="Segoe UI" panose="020B0502040204020203" pitchFamily="34" charset="0"/>
              </a:rPr>
              <a:t> scale and performance</a:t>
            </a:r>
          </a:p>
          <a:p>
            <a:pPr marL="403225" lvl="1" indent="-174625">
              <a:buFont typeface="+mj-lt"/>
              <a:buAutoNum type="alphaLcPeriod"/>
            </a:pPr>
            <a:r>
              <a:rPr lang="en-US" sz="1000" baseline="0" dirty="0">
                <a:latin typeface="Segoe UI" panose="020B0502040204020203" pitchFamily="34" charset="0"/>
                <a:cs typeface="Segoe UI" panose="020B0502040204020203" pitchFamily="34" charset="0"/>
              </a:rPr>
              <a:t>Separating compute and storage forces a focus on compute as a premium and storage as a commodity.</a:t>
            </a:r>
          </a:p>
          <a:p>
            <a:pPr marL="403225" lvl="1" indent="-174625">
              <a:buFont typeface="+mj-lt"/>
              <a:buAutoNum type="alphaLcPeriod"/>
            </a:pPr>
            <a:r>
              <a:rPr lang="en-US" sz="1000" baseline="0" dirty="0">
                <a:latin typeface="Segoe UI" panose="020B0502040204020203" pitchFamily="34" charset="0"/>
                <a:cs typeface="Segoe UI" panose="020B0502040204020203" pitchFamily="34" charset="0"/>
              </a:rPr>
              <a:t>Separating compute enables near-instant movement from one compute size to another, with little to no impact on customers.</a:t>
            </a:r>
          </a:p>
          <a:p>
            <a:pPr marL="403225" lvl="1" indent="-174625">
              <a:buFont typeface="+mj-lt"/>
              <a:buAutoNum type="alphaLcPeriod"/>
            </a:pPr>
            <a:r>
              <a:rPr lang="en-US" sz="1000" baseline="0" dirty="0">
                <a:latin typeface="Segoe UI" panose="020B0502040204020203" pitchFamily="34" charset="0"/>
                <a:cs typeface="Segoe UI" panose="020B0502040204020203" pitchFamily="34" charset="0"/>
              </a:rPr>
              <a:t>Storage can scale to PB+ easily, with proven Azure storage as the backing system</a:t>
            </a:r>
          </a:p>
          <a:p>
            <a:pPr marL="403225" lvl="1" indent="-174625">
              <a:buFont typeface="+mj-lt"/>
              <a:buAutoNum type="alphaLcPeriod"/>
            </a:pPr>
            <a:r>
              <a:rPr lang="en-US" sz="1000" baseline="0" dirty="0">
                <a:latin typeface="Segoe UI" panose="020B0502040204020203" pitchFamily="34" charset="0"/>
                <a:cs typeface="Segoe UI" panose="020B0502040204020203" pitchFamily="34" charset="0"/>
              </a:rPr>
              <a:t>Separate compute allows for cloud scenarios such as service pausing with minimal cost (storage only at commodity rates). This fulfills the premise of the cloud as a source of massive compute infrastructure. Premium possibilities include add-on SLA for restarts ($$$) and AI-based scaling for workloads based on historical usage data (e.g., learned system scalability and pausing based on optimal configurations such as need for data, past usage, expected usage—like a pause for weekends). </a:t>
            </a:r>
          </a:p>
          <a:p>
            <a:pPr marL="230743" indent="-230743">
              <a:buFont typeface="+mj-lt"/>
              <a:buAutoNum type="arabicPeriod"/>
            </a:pPr>
            <a:r>
              <a:rPr lang="en-US" sz="1000" baseline="0" dirty="0">
                <a:latin typeface="Segoe UI" panose="020B0502040204020203" pitchFamily="34" charset="0"/>
                <a:cs typeface="Segoe UI" panose="020B0502040204020203" pitchFamily="34" charset="0"/>
              </a:rPr>
              <a:t>Market-leading price/performance</a:t>
            </a:r>
          </a:p>
          <a:p>
            <a:pPr marL="403225" lvl="1" indent="-174625">
              <a:buFont typeface="+mj-lt"/>
              <a:buAutoNum type="alphaLcPeriod"/>
            </a:pPr>
            <a:r>
              <a:rPr lang="en-US" sz="1000" baseline="0" dirty="0">
                <a:latin typeface="Segoe UI" panose="020B0502040204020203" pitchFamily="34" charset="0"/>
                <a:cs typeface="Segoe UI" panose="020B0502040204020203" pitchFamily="34" charset="0"/>
              </a:rPr>
              <a:t>Moving the conversation away from nodes and disks to storage and compute as a way to provide insight. Customers don’t care that a DW has x spindles and x cores—they really just want insights into their data. Amazon targets disks and storage without a way for the customer to see how fast they can get an answer from their data.</a:t>
            </a:r>
          </a:p>
          <a:p>
            <a:pPr marL="403225" lvl="1" indent="-174625">
              <a:buFont typeface="+mj-lt"/>
              <a:buAutoNum type="alphaLcPeriod"/>
            </a:pPr>
            <a:r>
              <a:rPr lang="en-US" sz="1000" baseline="0" dirty="0">
                <a:latin typeface="Segoe UI" panose="020B0502040204020203" pitchFamily="34" charset="0"/>
                <a:cs typeface="Segoe UI" panose="020B0502040204020203" pitchFamily="34" charset="0"/>
              </a:rPr>
              <a:t>SQL DW will target Amazon Redshift as a price competitor and will provide on par or better performance for a matched price. </a:t>
            </a:r>
          </a:p>
          <a:p>
            <a:pPr marL="403225" lvl="1" indent="-174625">
              <a:buFont typeface="+mj-lt"/>
              <a:buAutoNum type="alphaLcPeriod"/>
            </a:pPr>
            <a:r>
              <a:rPr lang="en-US" sz="1000" baseline="0" dirty="0">
                <a:latin typeface="Segoe UI" panose="020B0502040204020203" pitchFamily="34" charset="0"/>
                <a:cs typeface="Segoe UI" panose="020B0502040204020203" pitchFamily="34" charset="0"/>
              </a:rPr>
              <a:t>As a key differentiator, Amazon requires that you decide what system you’d like up front (dense compute or dense storage). Separating the two means that as a customer, I can decide how much data vs. compute to use and adjust over time and then simply be billed for what I use. This differentiates the service as Amazon requires you to “buy/reserve” nodes and storage whether you use the capacity or not. One is a cost calculation (optimizing for usage of data center resources) and the other is customer centric—focusing on what the customer gets and pays for the service with the same or better performance.</a:t>
            </a:r>
          </a:p>
          <a:p>
            <a:pPr marL="230743" indent="-230743">
              <a:buFont typeface="+mj-lt"/>
              <a:buAutoNum type="arabicPeriod"/>
            </a:pPr>
            <a:r>
              <a:rPr lang="en-US" sz="1000" baseline="0" dirty="0">
                <a:latin typeface="Segoe UI" panose="020B0502040204020203" pitchFamily="34" charset="0"/>
                <a:cs typeface="Segoe UI" panose="020B0502040204020203" pitchFamily="34" charset="0"/>
              </a:rPr>
              <a:t>True SQL Server experience</a:t>
            </a:r>
          </a:p>
          <a:p>
            <a:pPr marL="403225" lvl="1" indent="-174625">
              <a:buFont typeface="+mj-lt"/>
              <a:buAutoNum type="alphaLcPeriod"/>
            </a:pPr>
            <a:r>
              <a:rPr lang="en-US" sz="1000" baseline="0" dirty="0">
                <a:latin typeface="Segoe UI" panose="020B0502040204020203" pitchFamily="34" charset="0"/>
                <a:cs typeface="Segoe UI" panose="020B0502040204020203" pitchFamily="34" charset="0"/>
              </a:rPr>
              <a:t>SQL Server 2014-based MPP architecture with a control node and </a:t>
            </a:r>
            <a:r>
              <a:rPr lang="en-US" sz="1000" i="1" baseline="0" dirty="0">
                <a:latin typeface="Segoe UI" panose="020B0502040204020203" pitchFamily="34" charset="0"/>
                <a:cs typeface="Segoe UI" panose="020B0502040204020203" pitchFamily="34" charset="0"/>
              </a:rPr>
              <a:t>n</a:t>
            </a:r>
            <a:r>
              <a:rPr lang="en-US" sz="1000" i="0" baseline="0" dirty="0">
                <a:latin typeface="Segoe UI" panose="020B0502040204020203" pitchFamily="34" charset="0"/>
                <a:cs typeface="Segoe UI" panose="020B0502040204020203" pitchFamily="34" charset="0"/>
              </a:rPr>
              <a:t> compute nodes that has been proven via four</a:t>
            </a:r>
            <a:r>
              <a:rPr lang="en-US" sz="1000" i="0" dirty="0">
                <a:latin typeface="Segoe UI" panose="020B0502040204020203" pitchFamily="34" charset="0"/>
                <a:cs typeface="Segoe UI" panose="020B0502040204020203" pitchFamily="34" charset="0"/>
              </a:rPr>
              <a:t> or more </a:t>
            </a:r>
            <a:r>
              <a:rPr lang="en-US" sz="1000" i="0" baseline="0" dirty="0">
                <a:latin typeface="Segoe UI" panose="020B0502040204020203" pitchFamily="34" charset="0"/>
                <a:cs typeface="Segoe UI" panose="020B0502040204020203" pitchFamily="34" charset="0"/>
              </a:rPr>
              <a:t>years in the appliance market serving regional customers (Dixons, DenizBank, Helmerich &amp; Payne), to mid-sized companies (T-Mobile, Progressive, Tangerine/ING, LG), to Forbes 100 corporations (Walmart, Johnson &amp; Johnson, Comcast, MetLife).</a:t>
            </a:r>
          </a:p>
          <a:p>
            <a:pPr marL="403225" lvl="1" indent="-174625">
              <a:buFont typeface="+mj-lt"/>
              <a:buAutoNum type="alphaLcPeriod"/>
            </a:pPr>
            <a:r>
              <a:rPr lang="en-US" sz="1000" i="0" baseline="0" dirty="0">
                <a:latin typeface="Segoe UI" panose="020B0502040204020203" pitchFamily="34" charset="0"/>
                <a:cs typeface="Segoe UI" panose="020B0502040204020203" pitchFamily="34" charset="0"/>
              </a:rPr>
              <a:t>TSQL language surface to simplify workload migrations from SQL Server SMP and SQL DB customers to the service minimizing conversion costs,</a:t>
            </a:r>
            <a:r>
              <a:rPr lang="en-US" sz="1000" i="0" dirty="0">
                <a:latin typeface="Segoe UI" panose="020B0502040204020203" pitchFamily="34" charset="0"/>
                <a:cs typeface="Segoe UI" panose="020B0502040204020203" pitchFamily="34" charset="0"/>
              </a:rPr>
              <a:t> which</a:t>
            </a:r>
            <a:r>
              <a:rPr lang="en-US" sz="1000" i="0" baseline="0" dirty="0">
                <a:latin typeface="Segoe UI" panose="020B0502040204020203" pitchFamily="34" charset="0"/>
                <a:cs typeface="Segoe UI" panose="020B0502040204020203" pitchFamily="34" charset="0"/>
              </a:rPr>
              <a:t> means a large addressable market (SQL SMP data warehouse is estimated at 220k units with multiple workloads per unit).</a:t>
            </a:r>
          </a:p>
          <a:p>
            <a:pPr marL="403225" lvl="1" indent="-174625">
              <a:buFont typeface="+mj-lt"/>
              <a:buAutoNum type="alphaLcPeriod"/>
            </a:pPr>
            <a:r>
              <a:rPr lang="en-US" sz="1000" i="0" baseline="0" dirty="0">
                <a:latin typeface="Segoe UI" panose="020B0502040204020203" pitchFamily="34" charset="0"/>
                <a:cs typeface="Segoe UI" panose="020B0502040204020203" pitchFamily="34" charset="0"/>
              </a:rPr>
              <a:t>Extends the SQL Server brand into the largest DW scenarios without rewrites (premium version of the SMP box and cloud services).</a:t>
            </a:r>
          </a:p>
          <a:p>
            <a:pPr marL="403225" lvl="1" indent="-174625">
              <a:buFont typeface="+mj-lt"/>
              <a:buAutoNum type="alphaLcPeriod"/>
            </a:pPr>
            <a:r>
              <a:rPr lang="en-US" sz="1000" i="0" baseline="0" dirty="0">
                <a:latin typeface="Segoe UI" panose="020B0502040204020203" pitchFamily="34" charset="0"/>
                <a:cs typeface="Segoe UI" panose="020B0502040204020203" pitchFamily="34" charset="0"/>
              </a:rPr>
              <a:t>Launching with a targeted 60 ISV partners (Tableau, Informatica, Revolution Analytics, SAP, MicroStrategy, Attunity, Tibco, and others) covering data loading, BI and reporting, and analytics (including predictive).</a:t>
            </a:r>
            <a:endParaRPr lang="en-US" sz="1000" baseline="0" dirty="0">
              <a:latin typeface="Segoe UI" panose="020B0502040204020203" pitchFamily="34" charset="0"/>
              <a:cs typeface="Segoe UI" panose="020B0502040204020203" pitchFamily="34" charset="0"/>
            </a:endParaRPr>
          </a:p>
          <a:p>
            <a:pPr marL="230743" indent="-230743">
              <a:buFont typeface="+mj-lt"/>
              <a:buAutoNum type="arabicPeriod"/>
            </a:pPr>
            <a:r>
              <a:rPr lang="en-US" sz="1000" baseline="0" dirty="0">
                <a:latin typeface="Segoe UI" panose="020B0502040204020203" pitchFamily="34" charset="0"/>
                <a:cs typeface="Segoe UI" panose="020B0502040204020203" pitchFamily="34" charset="0"/>
              </a:rPr>
              <a:t>Query across all data types and locations</a:t>
            </a:r>
          </a:p>
          <a:p>
            <a:pPr marL="403225" lvl="1" indent="-174625" defTabSz="922972">
              <a:buFont typeface="+mj-lt"/>
              <a:buAutoNum type="alphaLcPeriod"/>
              <a:defRPr/>
            </a:pPr>
            <a:r>
              <a:rPr lang="en-US" sz="1000" baseline="0" dirty="0">
                <a:latin typeface="Segoe UI" panose="020B0502040204020203" pitchFamily="34" charset="0"/>
                <a:cs typeface="Segoe UI" panose="020B0502040204020203" pitchFamily="34" charset="0"/>
              </a:rPr>
              <a:t>The service will integrate with key first-party Azure offerings such as Power BI, Azure Machine Learning, and Azure Data Factory to provide a model for exposing and aggregating data to customers through a full experience (data ingestion, aggregation, analytics and reporting).</a:t>
            </a:r>
          </a:p>
          <a:p>
            <a:pPr marL="403225" lvl="1" indent="-174625">
              <a:buFont typeface="+mj-lt"/>
              <a:buAutoNum type="alphaLcPeriod"/>
            </a:pPr>
            <a:r>
              <a:rPr lang="en-US" sz="1000" baseline="0" dirty="0">
                <a:latin typeface="Segoe UI" panose="020B0502040204020203" pitchFamily="34" charset="0"/>
                <a:cs typeface="Segoe UI" panose="020B0502040204020203" pitchFamily="34" charset="0"/>
              </a:rPr>
              <a:t>PolyBase as an integration technology enables the surfacing of data from Hadoop (Horton Data Platform 1.x/2.x, Cloudera 4.x/5.x, HDInsight) and Azure storage as a remote table in the service.</a:t>
            </a:r>
          </a:p>
          <a:p>
            <a:pPr marL="571500" lvl="2" indent="-168275">
              <a:buFont typeface="+mj-lt"/>
              <a:buAutoNum type="romanLcPeriod"/>
            </a:pPr>
            <a:r>
              <a:rPr lang="en-US" sz="1000" baseline="0" dirty="0">
                <a:latin typeface="Segoe UI" panose="020B0502040204020203" pitchFamily="34" charset="0"/>
                <a:cs typeface="Segoe UI" panose="020B0502040204020203" pitchFamily="34" charset="0"/>
              </a:rPr>
              <a:t>Using both Map Reduce/YARN query engines as well as internal SQL Server query optimization, PolyBase is able to efficiently determine how and where to query the data (either a push-down query or streaming data back to SQL dw).</a:t>
            </a:r>
          </a:p>
          <a:p>
            <a:pPr marL="403225" lvl="1" indent="-174625">
              <a:buFont typeface="+mj-lt"/>
              <a:buAutoNum type="alphaLcPeriod"/>
            </a:pPr>
            <a:r>
              <a:rPr lang="en-US" sz="1000" baseline="0" dirty="0">
                <a:latin typeface="Segoe UI" panose="020B0502040204020203" pitchFamily="34" charset="0"/>
                <a:cs typeface="Segoe UI" panose="020B0502040204020203" pitchFamily="34" charset="0"/>
              </a:rPr>
              <a:t>This enables all kinds of hybrid scenarios such as structured (say POS and inventory data) and unstructured data (web logs, social media sentiment analysis) into a single world with the SQL DW service as a hub to all data insights.</a:t>
            </a:r>
          </a:p>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24B74826-D799-4ECA-A065-1147448C1A34}" type="slidenum">
              <a:rPr lang="en-US" smtClean="0">
                <a:solidFill>
                  <a:prstClr val="black"/>
                </a:solidFill>
              </a:rPr>
              <a:pPr/>
              <a:t>72</a:t>
            </a:fld>
            <a:endParaRPr lang="en-US" dirty="0">
              <a:solidFill>
                <a:prstClr val="black"/>
              </a:solidFill>
            </a:endParaRPr>
          </a:p>
        </p:txBody>
      </p:sp>
    </p:spTree>
    <p:extLst>
      <p:ext uri="{BB962C8B-B14F-4D97-AF65-F5344CB8AC3E}">
        <p14:creationId xmlns:p14="http://schemas.microsoft.com/office/powerpoint/2010/main" val="13465708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a:prstGeom prst="rect">
            <a:avLst/>
          </a:prstGeom>
        </p:spPr>
      </p:sp>
      <p:sp>
        <p:nvSpPr>
          <p:cNvPr id="3" name="Notes Placeholder 2"/>
          <p:cNvSpPr>
            <a:spLocks noGrp="1"/>
          </p:cNvSpPr>
          <p:nvPr>
            <p:ph type="body" idx="1"/>
          </p:nvPr>
        </p:nvSpPr>
        <p:spPr>
          <a:xfrm>
            <a:off x="701040" y="4415790"/>
            <a:ext cx="5608320" cy="4183380"/>
          </a:xfrm>
          <a:prstGeom prst="rect">
            <a:avLst/>
          </a:prstGeom>
        </p:spPr>
        <p:txBody>
          <a:bodyPr/>
          <a:lstStyle/>
          <a:p>
            <a:pPr defTabSz="959493">
              <a:spcAft>
                <a:spcPts val="350"/>
              </a:spcAft>
              <a:defRPr/>
            </a:pPr>
            <a:r>
              <a:rPr lang="en-US" sz="1000" b="1" dirty="0">
                <a:latin typeface="Segoe UI" panose="020B0502040204020203" pitchFamily="34" charset="0"/>
                <a:cs typeface="Segoe UI" panose="020B0502040204020203" pitchFamily="34" charset="0"/>
              </a:rPr>
              <a:t>Key Points</a:t>
            </a:r>
          </a:p>
          <a:p>
            <a:pPr marL="171450" indent="-171450">
              <a:spcBef>
                <a:spcPts val="300"/>
              </a:spcBef>
              <a:spcAft>
                <a:spcPts val="300"/>
              </a:spcAft>
              <a:buFont typeface="Arial" panose="020B0604020202020204" pitchFamily="34" charset="0"/>
              <a:buChar char="•"/>
              <a:defRPr/>
            </a:pPr>
            <a:r>
              <a:rPr lang="en-US" sz="1000" dirty="0">
                <a:latin typeface="Segoe UI" panose="020B0502040204020203" pitchFamily="34" charset="0"/>
                <a:cs typeface="Segoe UI" panose="020B0502040204020203" pitchFamily="34" charset="0"/>
              </a:rPr>
              <a:t>Use an interesting story to show how the new modern data warehouse can handle real-time performance with in-memory technologies.</a:t>
            </a:r>
            <a:endParaRPr lang="en-US" sz="1000" b="1" dirty="0">
              <a:latin typeface="Segoe UI" panose="020B0502040204020203" pitchFamily="34" charset="0"/>
              <a:cs typeface="Segoe UI" panose="020B0502040204020203" pitchFamily="34" charset="0"/>
            </a:endParaRPr>
          </a:p>
          <a:p>
            <a:endParaRPr lang="en-US" sz="1000" b="1" dirty="0">
              <a:latin typeface="Segoe UI" panose="020B0502040204020203" pitchFamily="34" charset="0"/>
              <a:cs typeface="Segoe UI" panose="020B0502040204020203" pitchFamily="34" charset="0"/>
            </a:endParaRPr>
          </a:p>
          <a:p>
            <a:r>
              <a:rPr lang="en-US" sz="1000" b="1" dirty="0">
                <a:latin typeface="Segoe UI" panose="020B0502040204020203" pitchFamily="34" charset="0"/>
                <a:cs typeface="Segoe UI" panose="020B0502040204020203" pitchFamily="34" charset="0"/>
              </a:rPr>
              <a:t>Supporting Points</a:t>
            </a:r>
            <a:endParaRPr lang="en-US" sz="1000" dirty="0">
              <a:latin typeface="Segoe UI" panose="020B0502040204020203" pitchFamily="34" charset="0"/>
              <a:cs typeface="Segoe UI" panose="020B0502040204020203" pitchFamily="34" charset="0"/>
            </a:endParaRPr>
          </a:p>
          <a:p>
            <a:pPr marL="171450" indent="-171450">
              <a:spcBef>
                <a:spcPts val="300"/>
              </a:spcBef>
              <a:spcAft>
                <a:spcPts val="300"/>
              </a:spcAft>
              <a:buFont typeface="Arial" panose="020B0604020202020204" pitchFamily="34" charset="0"/>
              <a:buChar char="•"/>
              <a:defRPr/>
            </a:pPr>
            <a:r>
              <a:rPr lang="en-US" sz="1000" dirty="0">
                <a:latin typeface="Segoe UI" panose="020B0502040204020203" pitchFamily="34" charset="0"/>
                <a:cs typeface="Segoe UI" panose="020B0502040204020203" pitchFamily="34" charset="0"/>
              </a:rPr>
              <a:t>The biggest issue with traditional data warehouses is that data is stored in rows. The values comprising one row are stored contiguously on a page. Rowstores are not optimal for many queries that are issued to the data warehouse, because the query will return the entire row of data—including fields that might not be needed as part of the query.</a:t>
            </a:r>
          </a:p>
          <a:p>
            <a:pPr marL="171450" indent="-171450">
              <a:spcBef>
                <a:spcPts val="300"/>
              </a:spcBef>
              <a:spcAft>
                <a:spcPts val="300"/>
              </a:spcAft>
              <a:buFont typeface="Arial" panose="020B0604020202020204" pitchFamily="34" charset="0"/>
              <a:buChar char="•"/>
              <a:defRPr/>
            </a:pPr>
            <a:r>
              <a:rPr lang="en-US" sz="1000" dirty="0">
                <a:latin typeface="Segoe UI" panose="020B0502040204020203" pitchFamily="34" charset="0"/>
                <a:cs typeface="Segoe UI" panose="020B0502040204020203" pitchFamily="34" charset="0"/>
              </a:rPr>
              <a:t>By changing the primary storage engine to a new, updateable version of in-memory columnstore, data is grouped and stored one column at a time. The benefits to doing this are as follows:</a:t>
            </a:r>
          </a:p>
          <a:p>
            <a:pPr marL="342900" lvl="1" indent="-169863">
              <a:lnSpc>
                <a:spcPct val="100000"/>
              </a:lnSpc>
              <a:spcBef>
                <a:spcPts val="300"/>
              </a:spcBef>
              <a:spcAft>
                <a:spcPts val="300"/>
              </a:spcAft>
              <a:buFont typeface="Courier New" panose="02070309020205020404" pitchFamily="49" charset="0"/>
              <a:buChar char="o"/>
            </a:pPr>
            <a:r>
              <a:rPr lang="en-US" sz="1000" dirty="0">
                <a:latin typeface="Segoe UI" panose="020B0502040204020203" pitchFamily="34" charset="0"/>
                <a:cs typeface="Segoe UI" panose="020B0502040204020203" pitchFamily="34" charset="0"/>
              </a:rPr>
              <a:t>Only the columns needed must be read. Therefore, less data is read from disk to memory and later moved from memory to processor cache.</a:t>
            </a:r>
          </a:p>
          <a:p>
            <a:pPr marL="342900" lvl="1" indent="-169863">
              <a:lnSpc>
                <a:spcPct val="100000"/>
              </a:lnSpc>
              <a:spcBef>
                <a:spcPts val="300"/>
              </a:spcBef>
              <a:spcAft>
                <a:spcPts val="300"/>
              </a:spcAft>
              <a:buFont typeface="Courier New" panose="02070309020205020404" pitchFamily="49" charset="0"/>
              <a:buChar char="o"/>
            </a:pPr>
            <a:r>
              <a:rPr lang="en-US" sz="1000" dirty="0">
                <a:latin typeface="Segoe UI" panose="020B0502040204020203" pitchFamily="34" charset="0"/>
                <a:cs typeface="Segoe UI" panose="020B0502040204020203" pitchFamily="34" charset="0"/>
              </a:rPr>
              <a:t>Columns are heavily compressed, which reduces the number of bytes that must be read and moved.</a:t>
            </a:r>
          </a:p>
          <a:p>
            <a:pPr marL="342900" lvl="1" indent="-169863">
              <a:lnSpc>
                <a:spcPct val="100000"/>
              </a:lnSpc>
              <a:spcBef>
                <a:spcPts val="300"/>
              </a:spcBef>
              <a:spcAft>
                <a:spcPts val="300"/>
              </a:spcAft>
              <a:buFont typeface="Courier New" panose="02070309020205020404" pitchFamily="49" charset="0"/>
              <a:buChar char="o"/>
            </a:pPr>
            <a:r>
              <a:rPr lang="en-US" sz="1000" dirty="0">
                <a:latin typeface="Segoe UI" panose="020B0502040204020203" pitchFamily="34" charset="0"/>
                <a:cs typeface="Segoe UI" panose="020B0502040204020203" pitchFamily="34" charset="0"/>
              </a:rPr>
              <a:t>Most queries do not touch all columns of the table. Therefore, many columns will never be brought into memory. This, combined with excellent compression, improves buffer pool usage—which reduces total I/O.</a:t>
            </a:r>
          </a:p>
          <a:p>
            <a:pPr marL="171450" lvl="0" indent="-171450">
              <a:lnSpc>
                <a:spcPct val="100000"/>
              </a:lnSpc>
              <a:spcBef>
                <a:spcPts val="300"/>
              </a:spcBef>
              <a:spcAft>
                <a:spcPts val="300"/>
              </a:spcAft>
              <a:buFont typeface="Arial" panose="020B0604020202020204" pitchFamily="34" charset="0"/>
              <a:buChar char="•"/>
            </a:pPr>
            <a:r>
              <a:rPr lang="en-US" sz="1000" dirty="0">
                <a:latin typeface="Segoe UI" panose="020B0502040204020203" pitchFamily="34" charset="0"/>
                <a:cs typeface="Segoe UI" panose="020B0502040204020203" pitchFamily="34" charset="0"/>
              </a:rPr>
              <a:t>PDW</a:t>
            </a:r>
            <a:r>
              <a:rPr lang="en-US" sz="1000" baseline="0" dirty="0">
                <a:latin typeface="Segoe UI" panose="020B0502040204020203" pitchFamily="34" charset="0"/>
                <a:cs typeface="Segoe UI" panose="020B0502040204020203" pitchFamily="34" charset="0"/>
              </a:rPr>
              <a:t> parallel data loading performance had improved by up to 60 percent. One scale unit can import as much as 480 GB/hour and was validated at 9.4 TB/hour for a 20 scale unit configuration.</a:t>
            </a:r>
            <a:endParaRPr lang="en-US" sz="1000" dirty="0">
              <a:latin typeface="Segoe UI" panose="020B0502040204020203" pitchFamily="34" charset="0"/>
              <a:cs typeface="Segoe UI" panose="020B0502040204020203" pitchFamily="34" charset="0"/>
            </a:endParaRPr>
          </a:p>
          <a:p>
            <a:pPr marL="171450" indent="-171450">
              <a:spcBef>
                <a:spcPts val="300"/>
              </a:spcBef>
              <a:spcAft>
                <a:spcPts val="300"/>
              </a:spcAft>
              <a:buFont typeface="Arial" panose="020B0604020202020204" pitchFamily="34" charset="0"/>
              <a:buChar char="•"/>
              <a:defRPr/>
            </a:pPr>
            <a:r>
              <a:rPr lang="en-US" sz="1000" dirty="0">
                <a:latin typeface="Segoe UI" panose="020B0502040204020203" pitchFamily="34" charset="0"/>
                <a:cs typeface="Segoe UI" panose="020B0502040204020203" pitchFamily="34" charset="0"/>
              </a:rPr>
              <a:t>The result is massive compression (sometimes as much as 10x), as well as massive performance gains (as much as 100x). Use of columnstore also leverages your existing hardware instead of requiring you to purchase a new appliance.</a:t>
            </a:r>
            <a:endParaRPr lang="en-US" sz="1000" b="1" dirty="0">
              <a:latin typeface="Segoe UI" panose="020B0502040204020203" pitchFamily="34" charset="0"/>
              <a:cs typeface="Segoe UI" panose="020B0502040204020203" pitchFamily="34" charset="0"/>
            </a:endParaRPr>
          </a:p>
          <a:p>
            <a:r>
              <a:rPr lang="en-US" sz="1000" b="1" dirty="0">
                <a:latin typeface="Segoe UI" panose="020B0502040204020203" pitchFamily="34" charset="0"/>
                <a:cs typeface="Segoe UI" panose="020B0502040204020203" pitchFamily="34" charset="0"/>
              </a:rPr>
              <a:t>Parallel query execution</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The MPP architecture of PDW takes advantage of having data distributed across the servers. In addition, each processor in the server can further provide parallel execution of the sub-queries on the server. With Symmetric Multi-Processing (SMP) architecture, queries can execute in parallel, but can only work with one server. The SMP architecture is thus limited to the size of one server.</a:t>
            </a:r>
          </a:p>
        </p:txBody>
      </p:sp>
      <p:sp>
        <p:nvSpPr>
          <p:cNvPr id="14" name="Slide Number Placeholder 13"/>
          <p:cNvSpPr>
            <a:spLocks noGrp="1"/>
          </p:cNvSpPr>
          <p:nvPr>
            <p:ph type="sldNum" sz="quarter" idx="12"/>
          </p:nvPr>
        </p:nvSpPr>
        <p:spPr/>
        <p:txBody>
          <a:bodyPr/>
          <a:lstStyle/>
          <a:p>
            <a:fld id="{4B3ECC09-09B7-4756-9F32-FA1EF90A933B}" type="slidenum">
              <a:rPr lang="en-US" smtClean="0">
                <a:solidFill>
                  <a:prstClr val="black"/>
                </a:solidFill>
              </a:rPr>
              <a:pPr/>
              <a:t>73</a:t>
            </a:fld>
            <a:endParaRPr lang="en-US" dirty="0">
              <a:solidFill>
                <a:prstClr val="black"/>
              </a:solidFill>
            </a:endParaRPr>
          </a:p>
        </p:txBody>
      </p:sp>
    </p:spTree>
    <p:extLst>
      <p:ext uri="{BB962C8B-B14F-4D97-AF65-F5344CB8AC3E}">
        <p14:creationId xmlns:p14="http://schemas.microsoft.com/office/powerpoint/2010/main" val="356421075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TechReady 23</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10/25/2020 7:38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583726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EC2E71-BC3B-49B8-B2BF-93DCC9B91A9A}"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10/25/2020</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8966054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EC2E71-BC3B-49B8-B2BF-93DCC9B91A9A}"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10/25/2020</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500819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https://azure.microsoft.com/en-us/services/synapse-analytics/</a:t>
            </a:r>
          </a:p>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24B74826-D799-4ECA-A065-1147448C1A34}" type="slidenum">
              <a:rPr lang="en-US" smtClean="0">
                <a:solidFill>
                  <a:prstClr val="black"/>
                </a:solidFill>
              </a:rPr>
              <a:pPr/>
              <a:t>77</a:t>
            </a:fld>
            <a:endParaRPr lang="en-US" dirty="0">
              <a:solidFill>
                <a:prstClr val="black"/>
              </a:solidFill>
            </a:endParaRPr>
          </a:p>
        </p:txBody>
      </p:sp>
    </p:spTree>
    <p:extLst>
      <p:ext uri="{BB962C8B-B14F-4D97-AF65-F5344CB8AC3E}">
        <p14:creationId xmlns:p14="http://schemas.microsoft.com/office/powerpoint/2010/main" val="101004513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79</a:t>
            </a:fld>
            <a:endParaRPr lang="en-US" dirty="0"/>
          </a:p>
        </p:txBody>
      </p:sp>
    </p:spTree>
    <p:extLst>
      <p:ext uri="{BB962C8B-B14F-4D97-AF65-F5344CB8AC3E}">
        <p14:creationId xmlns:p14="http://schemas.microsoft.com/office/powerpoint/2010/main" val="356959725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80</a:t>
            </a:fld>
            <a:endParaRPr lang="en-US" dirty="0"/>
          </a:p>
        </p:txBody>
      </p:sp>
    </p:spTree>
    <p:extLst>
      <p:ext uri="{BB962C8B-B14F-4D97-AF65-F5344CB8AC3E}">
        <p14:creationId xmlns:p14="http://schemas.microsoft.com/office/powerpoint/2010/main" val="2648619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8</a:t>
            </a:fld>
            <a:endParaRPr lang="en-US" dirty="0"/>
          </a:p>
        </p:txBody>
      </p:sp>
    </p:spTree>
    <p:extLst>
      <p:ext uri="{BB962C8B-B14F-4D97-AF65-F5344CB8AC3E}">
        <p14:creationId xmlns:p14="http://schemas.microsoft.com/office/powerpoint/2010/main" val="364150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9</a:t>
            </a:fld>
            <a:endParaRPr lang="en-US" dirty="0"/>
          </a:p>
        </p:txBody>
      </p:sp>
    </p:spTree>
    <p:extLst>
      <p:ext uri="{BB962C8B-B14F-4D97-AF65-F5344CB8AC3E}">
        <p14:creationId xmlns:p14="http://schemas.microsoft.com/office/powerpoint/2010/main" val="2806586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22.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3.xml"/><Relationship Id="rId4" Type="http://schemas.openxmlformats.org/officeDocument/2006/relationships/tags" Target="../tags/tag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39" y="289511"/>
            <a:ext cx="11655840" cy="899665"/>
          </a:xfrm>
        </p:spPr>
        <p:txBody>
          <a:bodyPr/>
          <a:lstStyle>
            <a:lvl1pPr>
              <a:defRPr sz="4800">
                <a:solidFill>
                  <a:schemeClr val="accent1"/>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6"/>
            <a:ext cx="11653523" cy="5424059"/>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41143190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5" name="Text Placeholder 5"/>
          <p:cNvSpPr>
            <a:spLocks noGrp="1"/>
          </p:cNvSpPr>
          <p:nvPr>
            <p:ph type="body" sz="quarter" idx="10"/>
          </p:nvPr>
        </p:nvSpPr>
        <p:spPr>
          <a:xfrm>
            <a:off x="269239" y="1189177"/>
            <a:ext cx="11653523" cy="5340932"/>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31499600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309886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142249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11299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140747745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7926166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662668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00506749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9576743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76572658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0626845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Text Placeholder 5"/>
          <p:cNvSpPr>
            <a:spLocks noGrp="1"/>
          </p:cNvSpPr>
          <p:nvPr>
            <p:ph type="body" sz="quarter" idx="10"/>
          </p:nvPr>
        </p:nvSpPr>
        <p:spPr>
          <a:xfrm>
            <a:off x="269239" y="1189177"/>
            <a:ext cx="11653523" cy="5340932"/>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72685722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151569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52pt Title">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743"/>
            <a:ext cx="3859607" cy="133860"/>
          </a:xfrm>
          <a:prstGeom prst="rect">
            <a:avLst/>
          </a:prstGeom>
        </p:spPr>
        <p:txBody>
          <a:bodyPr/>
          <a:lstStyle>
            <a:lvl1pPr fontAlgn="base">
              <a:spcBef>
                <a:spcPct val="0"/>
              </a:spcBef>
              <a:spcAft>
                <a:spcPct val="0"/>
              </a:spcAft>
              <a:defRPr>
                <a:solidFill>
                  <a:schemeClr val="tx1"/>
                </a:solidFill>
              </a:defRPr>
            </a:lvl1pPr>
          </a:lstStyle>
          <a:p>
            <a:pPr defTabSz="914036">
              <a:defRPr/>
            </a:pPr>
            <a:r>
              <a:rPr lang="en-US" dirty="0">
                <a:solidFill>
                  <a:srgbClr val="FFFFFF"/>
                </a:solidFill>
              </a:rPr>
              <a:t>Microsoft Confidential</a:t>
            </a:r>
          </a:p>
        </p:txBody>
      </p:sp>
      <p:sp>
        <p:nvSpPr>
          <p:cNvPr id="4" name="Slide Number Placeholder 3"/>
          <p:cNvSpPr>
            <a:spLocks noGrp="1"/>
          </p:cNvSpPr>
          <p:nvPr>
            <p:ph type="sldNum" sz="quarter" idx="11"/>
          </p:nvPr>
        </p:nvSpPr>
        <p:spPr>
          <a:xfrm>
            <a:off x="11367166" y="6437743"/>
            <a:ext cx="555597" cy="133860"/>
          </a:xfrm>
          <a:prstGeom prst="rect">
            <a:avLst/>
          </a:prstGeom>
        </p:spPr>
        <p:txBody>
          <a:bodyPr/>
          <a:lstStyle>
            <a:lvl1pPr defTabSz="913330" fontAlgn="base">
              <a:spcBef>
                <a:spcPct val="0"/>
              </a:spcBef>
              <a:spcAft>
                <a:spcPct val="0"/>
              </a:spcAft>
              <a:defRPr>
                <a:solidFill>
                  <a:schemeClr val="tx1"/>
                </a:solidFill>
              </a:defRPr>
            </a:lvl1pPr>
          </a:lstStyle>
          <a:p>
            <a:pPr>
              <a:defRPr/>
            </a:pPr>
            <a:fld id="{EC136591-509A-F246-B30E-5ECE4A4A5F5E}" type="slidenum">
              <a:rPr lang="en-US" smtClean="0">
                <a:solidFill>
                  <a:srgbClr val="FFFFFF"/>
                </a:solidFill>
              </a:rPr>
              <a:pPr>
                <a:defRPr/>
              </a:pPr>
              <a:t>‹#›</a:t>
            </a:fld>
            <a:endParaRPr lang="en-US" dirty="0">
              <a:solidFill>
                <a:srgbClr val="FFFFFF"/>
              </a:solidFill>
            </a:endParaRPr>
          </a:p>
        </p:txBody>
      </p:sp>
      <p:sp>
        <p:nvSpPr>
          <p:cNvPr id="2" name="Title 1"/>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409439136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1599" y="953509"/>
            <a:ext cx="10961918" cy="79331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269241" y="1189180"/>
            <a:ext cx="11653520" cy="1537264"/>
          </a:xfrm>
          <a:prstGeom prst="rect">
            <a:avLst/>
          </a:prstGeom>
        </p:spPr>
        <p:txBody>
          <a:bodyPr/>
          <a:lstStyle>
            <a:lvl1pPr marL="0" indent="-243800">
              <a:defRPr sz="2133">
                <a:solidFill>
                  <a:srgbClr val="191919"/>
                </a:solidFill>
              </a:defRPr>
            </a:lvl1pPr>
            <a:lvl2pPr marL="609498" indent="-243800">
              <a:defRPr sz="1866">
                <a:solidFill>
                  <a:srgbClr val="191919"/>
                </a:solidFill>
              </a:defRPr>
            </a:lvl2pPr>
            <a:lvl3pPr marL="975197" indent="-243800">
              <a:defRPr sz="1600">
                <a:solidFill>
                  <a:srgbClr val="191919"/>
                </a:solidFill>
              </a:defRPr>
            </a:lvl3pPr>
            <a:lvl4pPr marL="1340896" indent="-243800">
              <a:defRPr sz="1400">
                <a:solidFill>
                  <a:srgbClr val="191919"/>
                </a:solidFill>
              </a:defRPr>
            </a:lvl4pPr>
            <a:lvl5pPr marL="1706594" indent="-243800">
              <a:defRPr sz="1400">
                <a:solidFill>
                  <a:srgbClr val="19191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2"/>
          <p:cNvSpPr>
            <a:spLocks noGrp="1"/>
          </p:cNvSpPr>
          <p:nvPr>
            <p:ph type="body" idx="10"/>
          </p:nvPr>
        </p:nvSpPr>
        <p:spPr>
          <a:xfrm>
            <a:off x="660400" y="1028735"/>
            <a:ext cx="10959008" cy="321433"/>
          </a:xfrm>
          <a:prstGeom prst="rect">
            <a:avLst/>
          </a:prstGeom>
        </p:spPr>
        <p:txBody>
          <a:bodyPr anchor="b">
            <a:noAutofit/>
          </a:bodyPr>
          <a:lstStyle>
            <a:lvl1pPr marL="0" indent="0">
              <a:buNone/>
              <a:defRPr sz="1866" b="0">
                <a:solidFill>
                  <a:srgbClr val="2E2E2E"/>
                </a:solidFill>
                <a:latin typeface="+mj-lt"/>
              </a:defRPr>
            </a:lvl1pPr>
            <a:lvl2pPr marL="609498" indent="0">
              <a:buNone/>
              <a:defRPr sz="2666" b="1"/>
            </a:lvl2pPr>
            <a:lvl3pPr marL="1218996" indent="0">
              <a:buNone/>
              <a:defRPr sz="2400" b="1"/>
            </a:lvl3pPr>
            <a:lvl4pPr marL="1828494" indent="0">
              <a:buNone/>
              <a:defRPr sz="2133" b="1"/>
            </a:lvl4pPr>
            <a:lvl5pPr marL="2437991" indent="0">
              <a:buNone/>
              <a:defRPr sz="2133" b="1"/>
            </a:lvl5pPr>
            <a:lvl6pPr marL="3047489" indent="0">
              <a:buNone/>
              <a:defRPr sz="2133" b="1"/>
            </a:lvl6pPr>
            <a:lvl7pPr marL="3656988" indent="0">
              <a:buNone/>
              <a:defRPr sz="2133" b="1"/>
            </a:lvl7pPr>
            <a:lvl8pPr marL="4266485" indent="0">
              <a:buNone/>
              <a:defRPr sz="2133" b="1"/>
            </a:lvl8pPr>
            <a:lvl9pPr marL="4875983" indent="0">
              <a:buNone/>
              <a:defRPr sz="2133" b="1"/>
            </a:lvl9pPr>
          </a:lstStyle>
          <a:p>
            <a:pPr lvl="0"/>
            <a:r>
              <a:rPr lang="en-US"/>
              <a:t>Click to edit Master text styles</a:t>
            </a:r>
          </a:p>
        </p:txBody>
      </p:sp>
      <p:sp>
        <p:nvSpPr>
          <p:cNvPr id="6" name="Slide Number Placeholder 5"/>
          <p:cNvSpPr>
            <a:spLocks noGrp="1"/>
          </p:cNvSpPr>
          <p:nvPr>
            <p:ph type="sldNum" sz="quarter" idx="4"/>
          </p:nvPr>
        </p:nvSpPr>
        <p:spPr>
          <a:xfrm>
            <a:off x="9193393" y="6463786"/>
            <a:ext cx="2844800" cy="366182"/>
          </a:xfrm>
          <a:prstGeom prst="rect">
            <a:avLst/>
          </a:prstGeom>
        </p:spPr>
        <p:txBody>
          <a:bodyPr vert="horz" lIns="91440" tIns="45720" rIns="91440" bIns="45720" rtlCol="0" anchor="ctr"/>
          <a:lstStyle>
            <a:lvl1pPr algn="r">
              <a:defRPr sz="933">
                <a:solidFill>
                  <a:schemeClr val="bg1"/>
                </a:solidFill>
              </a:defRPr>
            </a:lvl1pPr>
          </a:lstStyle>
          <a:p>
            <a:pPr defTabSz="914036"/>
            <a:endParaRPr lang="en-US" dirty="0">
              <a:solidFill>
                <a:srgbClr val="494949"/>
              </a:solidFill>
            </a:endParaRPr>
          </a:p>
        </p:txBody>
      </p:sp>
    </p:spTree>
    <p:extLst>
      <p:ext uri="{BB962C8B-B14F-4D97-AF65-F5344CB8AC3E}">
        <p14:creationId xmlns:p14="http://schemas.microsoft.com/office/powerpoint/2010/main" val="360363717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8_Contact Page">
    <p:bg>
      <p:bgPr>
        <a:solidFill>
          <a:srgbClr val="0070C0"/>
        </a:solidFill>
        <a:effectLst/>
      </p:bgPr>
    </p:bg>
    <p:spTree>
      <p:nvGrpSpPr>
        <p:cNvPr id="1" name=""/>
        <p:cNvGrpSpPr/>
        <p:nvPr/>
      </p:nvGrpSpPr>
      <p:grpSpPr>
        <a:xfrm>
          <a:off x="0" y="0"/>
          <a:ext cx="0" cy="0"/>
          <a:chOff x="0" y="0"/>
          <a:chExt cx="0" cy="0"/>
        </a:xfrm>
      </p:grpSpPr>
      <p:sp>
        <p:nvSpPr>
          <p:cNvPr id="5" name="TextBox 4"/>
          <p:cNvSpPr txBox="1"/>
          <p:nvPr userDrawn="1"/>
        </p:nvSpPr>
        <p:spPr>
          <a:xfrm>
            <a:off x="132544" y="5874210"/>
            <a:ext cx="11754658" cy="810478"/>
          </a:xfrm>
          <a:prstGeom prst="rect">
            <a:avLst/>
          </a:prstGeom>
          <a:noFill/>
        </p:spPr>
        <p:txBody>
          <a:bodyPr wrap="square" rtlCol="0">
            <a:spAutoFit/>
          </a:bodyPr>
          <a:lstStyle/>
          <a:p>
            <a:pPr defTabSz="914332">
              <a:lnSpc>
                <a:spcPts val="1413"/>
              </a:lnSpc>
            </a:pPr>
            <a:r>
              <a:rPr lang="en-US" sz="1067" dirty="0">
                <a:solidFill>
                  <a:srgbClr val="494949"/>
                </a:solidFill>
              </a:rPr>
              <a:t>© 2015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965376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075884"/>
          </a:xfrm>
          <a:prstGeom prst="rect">
            <a:avLst/>
          </a:prstGeom>
        </p:spPr>
        <p:txBody>
          <a:bodyPr lIns="146304" tIns="91440" rIns="146304" bIns="91440"/>
          <a:lstStyle>
            <a:lvl1pPr>
              <a:lnSpc>
                <a:spcPts val="6174"/>
              </a:lnSpc>
              <a:defRPr sz="5684"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48212" y="6437743"/>
            <a:ext cx="3859607" cy="133860"/>
          </a:xfrm>
          <a:prstGeom prst="rect">
            <a:avLst/>
          </a:prstGeom>
        </p:spPr>
        <p:txBody>
          <a:bodyPr/>
          <a:lstStyle/>
          <a:p>
            <a:pPr defTabSz="914036"/>
            <a:endParaRPr lang="en-US" dirty="0">
              <a:solidFill>
                <a:srgbClr val="505050"/>
              </a:solidFill>
            </a:endParaRPr>
          </a:p>
        </p:txBody>
      </p:sp>
      <p:sp>
        <p:nvSpPr>
          <p:cNvPr id="4" name="Slide Number Placeholder 3"/>
          <p:cNvSpPr>
            <a:spLocks noGrp="1"/>
          </p:cNvSpPr>
          <p:nvPr>
            <p:ph type="sldNum" sz="quarter" idx="11"/>
          </p:nvPr>
        </p:nvSpPr>
        <p:spPr>
          <a:xfrm>
            <a:off x="11367166" y="6437743"/>
            <a:ext cx="555597" cy="133860"/>
          </a:xfrm>
          <a:prstGeom prst="rect">
            <a:avLst/>
          </a:prstGeom>
        </p:spPr>
        <p:txBody>
          <a:bodyPr/>
          <a:lstStyle/>
          <a:p>
            <a:pPr defTabSz="914036"/>
            <a:fld id="{27258FFF-F925-446B-8502-81C933981705}" type="slidenum">
              <a:rPr lang="en-US" smtClean="0">
                <a:solidFill>
                  <a:srgbClr val="505050"/>
                </a:solidFill>
              </a:rPr>
              <a:pPr defTabSz="914036"/>
              <a:t>‹#›</a:t>
            </a:fld>
            <a:endParaRPr lang="en-US" dirty="0">
              <a:solidFill>
                <a:srgbClr val="505050"/>
              </a:solidFill>
            </a:endParaRPr>
          </a:p>
        </p:txBody>
      </p:sp>
      <p:sp>
        <p:nvSpPr>
          <p:cNvPr id="8" name="Text Placeholder 7"/>
          <p:cNvSpPr>
            <a:spLocks noGrp="1"/>
          </p:cNvSpPr>
          <p:nvPr>
            <p:ph type="body" sz="quarter" idx="13" hasCustomPrompt="1"/>
          </p:nvPr>
        </p:nvSpPr>
        <p:spPr>
          <a:xfrm>
            <a:off x="269239" y="2084175"/>
            <a:ext cx="8964248" cy="2701124"/>
          </a:xfrm>
          <a:prstGeom prst="rect">
            <a:avLst/>
          </a:prstGeom>
        </p:spPr>
        <p:txBody>
          <a:bodyPr/>
          <a:lstStyle>
            <a:lvl1pPr marL="228679" indent="-228679">
              <a:spcBef>
                <a:spcPts val="1174"/>
              </a:spcBef>
              <a:defRPr sz="2549">
                <a:latin typeface="+mn-lt"/>
              </a:defRPr>
            </a:lvl1pPr>
            <a:lvl2pPr marL="676699" indent="-228679">
              <a:spcBef>
                <a:spcPts val="1174"/>
              </a:spcBef>
              <a:buSzPct val="100000"/>
              <a:buFont typeface="Segoe UI" pitchFamily="34" charset="0"/>
              <a:buChar char="‐"/>
              <a:defRPr/>
            </a:lvl2pPr>
            <a:lvl3pPr marL="1124720" indent="-228679">
              <a:spcBef>
                <a:spcPts val="1174"/>
              </a:spcBef>
              <a:buFont typeface="Wingdings" pitchFamily="2" charset="2"/>
              <a:buChar char="§"/>
              <a:defRPr/>
            </a:lvl3pPr>
            <a:lvl4pPr marL="1568074" indent="-336015">
              <a:spcBef>
                <a:spcPts val="1174"/>
              </a:spcBef>
              <a:buFont typeface="+mj-lt"/>
              <a:buAutoNum type="arabicPeriod"/>
              <a:defRPr/>
            </a:lvl4pPr>
            <a:lvl5pPr marL="1907201" indent="-336015">
              <a:spcBef>
                <a:spcPts val="1174"/>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4601403"/>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743"/>
            <a:ext cx="3859607" cy="133860"/>
          </a:xfrm>
          <a:prstGeom prst="rect">
            <a:avLst/>
          </a:prstGeom>
        </p:spPr>
        <p:txBody>
          <a:bodyPr/>
          <a:lstStyle>
            <a:lvl1pPr fontAlgn="base">
              <a:spcBef>
                <a:spcPct val="0"/>
              </a:spcBef>
              <a:spcAft>
                <a:spcPct val="0"/>
              </a:spcAft>
              <a:defRPr dirty="0" smtClean="0">
                <a:solidFill>
                  <a:srgbClr val="000000"/>
                </a:solidFill>
              </a:defRPr>
            </a:lvl1pPr>
          </a:lstStyle>
          <a:p>
            <a:pPr defTabSz="914036">
              <a:defRPr/>
            </a:pPr>
            <a:r>
              <a:rPr lang="en-US" dirty="0"/>
              <a:t>Microsoft Confidential</a:t>
            </a:r>
          </a:p>
        </p:txBody>
      </p:sp>
      <p:sp>
        <p:nvSpPr>
          <p:cNvPr id="3" name="Slide Number Placeholder 2"/>
          <p:cNvSpPr>
            <a:spLocks noGrp="1"/>
          </p:cNvSpPr>
          <p:nvPr>
            <p:ph type="sldNum" sz="quarter" idx="11"/>
          </p:nvPr>
        </p:nvSpPr>
        <p:spPr>
          <a:xfrm>
            <a:off x="11367166" y="6437743"/>
            <a:ext cx="555597" cy="133860"/>
          </a:xfrm>
          <a:prstGeom prst="rect">
            <a:avLst/>
          </a:prstGeom>
        </p:spPr>
        <p:txBody>
          <a:bodyPr/>
          <a:lstStyle>
            <a:lvl1pPr defTabSz="913330"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2351770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550796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3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8" y="286381"/>
            <a:ext cx="11653523" cy="927940"/>
          </a:xfrm>
          <a:prstGeom prst="rect">
            <a:avLst/>
          </a:prstGeom>
        </p:spPr>
        <p:txBody>
          <a:bodyPr lIns="146304" tIns="91440" rIns="146304" bIns="91440"/>
          <a:lstStyle>
            <a:lvl1pPr algn="l">
              <a:defRPr sz="3823">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67215275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3654"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9"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custDataLst>
              <p:tags r:id="rId3"/>
            </p:custDataLst>
          </p:nvPr>
        </p:nvSpPr>
        <p:spPr>
          <a:xfrm>
            <a:off x="0" y="192025"/>
            <a:ext cx="12192000" cy="646042"/>
          </a:xfrm>
          <a:prstGeom prst="rect">
            <a:avLst/>
          </a:prstGeom>
        </p:spPr>
        <p:txBody>
          <a:bodyPr>
            <a:noAutofit/>
          </a:bodyPr>
          <a:lstStyle>
            <a:lvl1pPr>
              <a:defRPr/>
            </a:lvl1pPr>
          </a:lstStyle>
          <a:p>
            <a:endParaRPr lang="en-US" dirty="0"/>
          </a:p>
        </p:txBody>
      </p:sp>
      <p:sp>
        <p:nvSpPr>
          <p:cNvPr id="6" name="Text Placeholder 5"/>
          <p:cNvSpPr>
            <a:spLocks noGrp="1"/>
          </p:cNvSpPr>
          <p:nvPr>
            <p:ph type="body" sz="quarter" idx="13" hasCustomPrompt="1"/>
            <p:custDataLst>
              <p:tags r:id="rId4"/>
            </p:custDataLst>
          </p:nvPr>
        </p:nvSpPr>
        <p:spPr>
          <a:xfrm>
            <a:off x="0" y="832104"/>
            <a:ext cx="12192000" cy="373063"/>
          </a:xfrm>
          <a:prstGeom prst="rect">
            <a:avLst/>
          </a:prstGeom>
        </p:spPr>
        <p:txBody>
          <a:bodyPr lIns="380851" tIns="53319" rIns="53319" bIns="53319">
            <a:noAutofit/>
          </a:bodyPr>
          <a:lstStyle>
            <a:lvl1pPr marL="0" indent="0">
              <a:buNone/>
              <a:defRPr sz="2800">
                <a:latin typeface="Segoe UI Light" pitchFamily="34" charset="0"/>
              </a:defRPr>
            </a:lvl1pPr>
            <a:lvl2pPr marL="281589" indent="0">
              <a:buNone/>
              <a:defRPr/>
            </a:lvl2pPr>
            <a:lvl3pPr marL="588298" indent="0">
              <a:buNone/>
              <a:defRPr/>
            </a:lvl3pPr>
            <a:lvl4pPr marL="869886" indent="0">
              <a:buNone/>
              <a:defRPr/>
            </a:lvl4pPr>
            <a:lvl5pPr marL="1105205" indent="0">
              <a:buNone/>
              <a:defRPr/>
            </a:lvl5pPr>
          </a:lstStyle>
          <a:p>
            <a:pPr lvl="0"/>
            <a:r>
              <a:rPr lang="en-US" dirty="0"/>
              <a:t>Click to add subtitle</a:t>
            </a:r>
          </a:p>
        </p:txBody>
      </p:sp>
    </p:spTree>
    <p:extLst>
      <p:ext uri="{BB962C8B-B14F-4D97-AF65-F5344CB8AC3E}">
        <p14:creationId xmlns:p14="http://schemas.microsoft.com/office/powerpoint/2010/main" val="91700146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59792"/>
            <a:ext cx="11097925" cy="1075884"/>
          </a:xfrm>
        </p:spPr>
        <p:txBody>
          <a:bodyPr lIns="146304" tIns="91440" rIns="146304" bIns="91440"/>
          <a:lstStyle>
            <a:lvl1pPr>
              <a:lnSpc>
                <a:spcPts val="6176"/>
              </a:lnSpc>
              <a:defRPr sz="5686"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pPr defTabSz="914036"/>
            <a:endParaRPr lang="en-US" dirty="0">
              <a:solidFill>
                <a:srgbClr val="505050"/>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pPr defTabSz="914036"/>
            <a:fld id="{27258FFF-F925-446B-8502-81C933981705}" type="slidenum">
              <a:rPr lang="en-US" smtClean="0">
                <a:solidFill>
                  <a:srgbClr val="505050"/>
                </a:solidFill>
              </a:rPr>
              <a:pPr defTabSz="914036"/>
              <a:t>‹#›</a:t>
            </a:fld>
            <a:endParaRPr lang="en-US" dirty="0">
              <a:solidFill>
                <a:srgbClr val="505050"/>
              </a:solidFill>
            </a:endParaRPr>
          </a:p>
        </p:txBody>
      </p:sp>
    </p:spTree>
    <p:extLst>
      <p:ext uri="{BB962C8B-B14F-4D97-AF65-F5344CB8AC3E}">
        <p14:creationId xmlns:p14="http://schemas.microsoft.com/office/powerpoint/2010/main" val="65162452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9048401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15367647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1848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019103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2187971"/>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5294"/>
            </a:lvl1pPr>
          </a:lstStyle>
          <a:p>
            <a:r>
              <a:rPr lang="en-US" dirty="0"/>
              <a:t>Click to edit Master title style</a:t>
            </a:r>
          </a:p>
        </p:txBody>
      </p:sp>
    </p:spTree>
    <p:extLst>
      <p:ext uri="{BB962C8B-B14F-4D97-AF65-F5344CB8AC3E}">
        <p14:creationId xmlns:p14="http://schemas.microsoft.com/office/powerpoint/2010/main" val="1017186701"/>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6" name="Text Placeholder 5"/>
          <p:cNvSpPr>
            <a:spLocks noGrp="1"/>
          </p:cNvSpPr>
          <p:nvPr>
            <p:ph type="body" sz="quarter" idx="10"/>
          </p:nvPr>
        </p:nvSpPr>
        <p:spPr>
          <a:xfrm>
            <a:off x="269239" y="1189176"/>
            <a:ext cx="11653523" cy="5424059"/>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04462935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800" baseline="0">
                <a:solidFill>
                  <a:schemeClr val="tx1"/>
                </a:solidFill>
              </a:defRPr>
            </a:lvl1pPr>
          </a:lstStyle>
          <a:p>
            <a:r>
              <a:rPr lang="en-US" dirty="0"/>
              <a:t>Lorem ipsum dolor sit.</a:t>
            </a:r>
          </a:p>
        </p:txBody>
      </p:sp>
      <p:sp>
        <p:nvSpPr>
          <p:cNvPr id="5" name="Text Placeholder 3"/>
          <p:cNvSpPr>
            <a:spLocks noGrp="1"/>
          </p:cNvSpPr>
          <p:nvPr>
            <p:ph type="body" sz="quarter" idx="11"/>
          </p:nvPr>
        </p:nvSpPr>
        <p:spPr>
          <a:xfrm>
            <a:off x="269241" y="1365832"/>
            <a:ext cx="4358791" cy="4949771"/>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latin typeface="+mj-lt"/>
              </a:defRPr>
            </a:lvl1pPr>
            <a:lvl2pPr marL="365760" indent="-182880">
              <a:lnSpc>
                <a:spcPct val="100000"/>
              </a:lnSpc>
              <a:spcAft>
                <a:spcPts val="600"/>
              </a:spcAft>
              <a:buFont typeface="Arial" panose="020B0604020202020204" pitchFamily="34" charset="0"/>
              <a:buChar char="•"/>
              <a:defRPr sz="2400">
                <a:latin typeface="+mj-lt"/>
              </a:defRPr>
            </a:lvl2pPr>
            <a:lvl3pPr marL="570109" indent="-342900">
              <a:lnSpc>
                <a:spcPct val="100000"/>
              </a:lnSpc>
              <a:spcAft>
                <a:spcPts val="600"/>
              </a:spcAft>
              <a:buFont typeface="Arial" panose="020B0604020202020204" pitchFamily="34" charset="0"/>
              <a:buChar char="•"/>
              <a:tabLst/>
              <a:defRPr sz="2000">
                <a:latin typeface="+mj-lt"/>
              </a:defRPr>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4628199" y="1335676"/>
            <a:ext cx="7294563" cy="4949353"/>
          </a:xfrm>
          <a:ln w="152400">
            <a:noFill/>
          </a:ln>
        </p:spPr>
        <p:txBody>
          <a:bodyPr/>
          <a:lstStyle>
            <a:lvl1pPr marL="0" indent="0">
              <a:buNone/>
              <a:defRPr>
                <a:solidFill>
                  <a:schemeClr val="accent1"/>
                </a:solidFill>
              </a:defRPr>
            </a:lvl1pPr>
          </a:lstStyle>
          <a:p>
            <a:r>
              <a:rPr lang="en-US" dirty="0"/>
              <a:t>Screen shot or image here</a:t>
            </a:r>
          </a:p>
        </p:txBody>
      </p:sp>
    </p:spTree>
    <p:extLst>
      <p:ext uri="{BB962C8B-B14F-4D97-AF65-F5344CB8AC3E}">
        <p14:creationId xmlns:p14="http://schemas.microsoft.com/office/powerpoint/2010/main" val="1011598864"/>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800" baseline="0">
                <a:solidFill>
                  <a:schemeClr val="tx1"/>
                </a:solidFill>
              </a:defRPr>
            </a:lvl1pPr>
          </a:lstStyle>
          <a:p>
            <a:r>
              <a:rPr lang="en-US" dirty="0"/>
              <a:t>Lorem ipsum dolor sit.</a:t>
            </a:r>
          </a:p>
        </p:txBody>
      </p:sp>
      <p:sp>
        <p:nvSpPr>
          <p:cNvPr id="3" name="Text Placeholder 3"/>
          <p:cNvSpPr>
            <a:spLocks noGrp="1"/>
          </p:cNvSpPr>
          <p:nvPr>
            <p:ph type="body" sz="quarter" idx="10" hasCustomPrompt="1"/>
          </p:nvPr>
        </p:nvSpPr>
        <p:spPr>
          <a:xfrm>
            <a:off x="4824549" y="1446341"/>
            <a:ext cx="7210697" cy="5040206"/>
          </a:xfrm>
          <a:solidFill>
            <a:schemeClr val="bg1"/>
          </a:solidFill>
          <a:ln w="152400">
            <a:solidFill>
              <a:schemeClr val="accent1"/>
            </a:solidFill>
          </a:ln>
        </p:spPr>
        <p:txBody>
          <a:bodyPr wrap="square">
            <a:normAutofit/>
          </a:bodyPr>
          <a:lstStyle>
            <a:lvl1pPr marL="0" indent="0" defTabSz="365760">
              <a:lnSpc>
                <a:spcPct val="100000"/>
              </a:lnSpc>
              <a:spcBef>
                <a:spcPts val="0"/>
              </a:spcBef>
              <a:buClr>
                <a:schemeClr val="tx1"/>
              </a:buClr>
              <a:buFont typeface="Wingdings" pitchFamily="2" charset="2"/>
              <a:buNone/>
              <a:defRPr sz="1600" baseline="0">
                <a:solidFill>
                  <a:schemeClr val="accent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1600">
                <a:solidFill>
                  <a:schemeClr val="accent1"/>
                </a:solidFill>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1600">
                <a:solidFill>
                  <a:schemeClr val="accent1"/>
                </a:solidFill>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1600">
                <a:solidFill>
                  <a:schemeClr val="accent1"/>
                </a:solidFill>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1600">
                <a:solidFill>
                  <a:schemeClr val="accent1"/>
                </a:solidFill>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269241" y="1335676"/>
            <a:ext cx="4358791" cy="5249851"/>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0207863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sp>
        <p:nvSpPr>
          <p:cNvPr id="3" name="Isosceles Triangle 2"/>
          <p:cNvSpPr/>
          <p:nvPr userDrawn="1"/>
        </p:nvSpPr>
        <p:spPr bwMode="auto">
          <a:xfrm rot="10800000">
            <a:off x="-11153347" y="-246302"/>
            <a:ext cx="19872028" cy="937511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userDrawn="1"/>
        </p:nvGrpSpPr>
        <p:grpSpPr>
          <a:xfrm>
            <a:off x="2467202" y="3301225"/>
            <a:ext cx="9343441" cy="3174415"/>
            <a:chOff x="4567099" y="3930781"/>
            <a:chExt cx="7771523" cy="2640360"/>
          </a:xfrm>
        </p:grpSpPr>
        <p:sp>
          <p:nvSpPr>
            <p:cNvPr id="5" name="Freeform 13"/>
            <p:cNvSpPr>
              <a:spLocks/>
            </p:cNvSpPr>
            <p:nvPr/>
          </p:nvSpPr>
          <p:spPr bwMode="auto">
            <a:xfrm>
              <a:off x="6598033" y="5723324"/>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 name="Freeform 23"/>
            <p:cNvSpPr>
              <a:spLocks/>
            </p:cNvSpPr>
            <p:nvPr/>
          </p:nvSpPr>
          <p:spPr bwMode="auto">
            <a:xfrm>
              <a:off x="7112986" y="5723324"/>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 name="Freeform 8"/>
            <p:cNvSpPr>
              <a:spLocks/>
            </p:cNvSpPr>
            <p:nvPr/>
          </p:nvSpPr>
          <p:spPr bwMode="auto">
            <a:xfrm>
              <a:off x="9306606" y="5710321"/>
              <a:ext cx="99706" cy="28117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8" name="Freeform 16"/>
            <p:cNvSpPr>
              <a:spLocks noEditPoints="1"/>
            </p:cNvSpPr>
            <p:nvPr/>
          </p:nvSpPr>
          <p:spPr bwMode="auto">
            <a:xfrm>
              <a:off x="9766844" y="5700351"/>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9" name="Freeform 29"/>
            <p:cNvSpPr>
              <a:spLocks/>
            </p:cNvSpPr>
            <p:nvPr/>
          </p:nvSpPr>
          <p:spPr bwMode="auto">
            <a:xfrm>
              <a:off x="10548385" y="5710321"/>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0" name="Freeform 7"/>
            <p:cNvSpPr>
              <a:spLocks/>
            </p:cNvSpPr>
            <p:nvPr/>
          </p:nvSpPr>
          <p:spPr bwMode="auto">
            <a:xfrm>
              <a:off x="6111081" y="53368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1" name="Freeform 10"/>
            <p:cNvSpPr>
              <a:spLocks/>
            </p:cNvSpPr>
            <p:nvPr/>
          </p:nvSpPr>
          <p:spPr bwMode="auto">
            <a:xfrm>
              <a:off x="6598033" y="5336886"/>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2" name="Freeform 23"/>
            <p:cNvSpPr>
              <a:spLocks/>
            </p:cNvSpPr>
            <p:nvPr/>
          </p:nvSpPr>
          <p:spPr bwMode="auto">
            <a:xfrm>
              <a:off x="7112986" y="5336886"/>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3" name="Freeform 8"/>
            <p:cNvSpPr>
              <a:spLocks/>
            </p:cNvSpPr>
            <p:nvPr/>
          </p:nvSpPr>
          <p:spPr bwMode="auto">
            <a:xfrm>
              <a:off x="9306606" y="5323883"/>
              <a:ext cx="99706" cy="28117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4" name="Freeform 13"/>
            <p:cNvSpPr>
              <a:spLocks noEditPoints="1"/>
            </p:cNvSpPr>
            <p:nvPr/>
          </p:nvSpPr>
          <p:spPr bwMode="auto">
            <a:xfrm>
              <a:off x="9766844" y="5313913"/>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5" name="Freeform 29"/>
            <p:cNvSpPr>
              <a:spLocks/>
            </p:cNvSpPr>
            <p:nvPr/>
          </p:nvSpPr>
          <p:spPr bwMode="auto">
            <a:xfrm>
              <a:off x="10548385" y="5323883"/>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6" name="Freeform 7"/>
            <p:cNvSpPr>
              <a:spLocks/>
            </p:cNvSpPr>
            <p:nvPr/>
          </p:nvSpPr>
          <p:spPr bwMode="auto">
            <a:xfrm>
              <a:off x="6111081" y="57515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7" name="Freeform 21"/>
            <p:cNvSpPr>
              <a:spLocks noEditPoints="1"/>
            </p:cNvSpPr>
            <p:nvPr/>
          </p:nvSpPr>
          <p:spPr bwMode="auto">
            <a:xfrm>
              <a:off x="11282288" y="5218320"/>
              <a:ext cx="222402" cy="29199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8" name="Freeform 21"/>
            <p:cNvSpPr>
              <a:spLocks noEditPoints="1"/>
            </p:cNvSpPr>
            <p:nvPr/>
          </p:nvSpPr>
          <p:spPr bwMode="auto">
            <a:xfrm>
              <a:off x="8886561" y="5723324"/>
              <a:ext cx="200865" cy="263721"/>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9" name="Freeform 16"/>
            <p:cNvSpPr>
              <a:spLocks noEditPoints="1"/>
            </p:cNvSpPr>
            <p:nvPr/>
          </p:nvSpPr>
          <p:spPr bwMode="auto">
            <a:xfrm>
              <a:off x="11612381" y="5219174"/>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0" name="Freeform 16"/>
            <p:cNvSpPr>
              <a:spLocks noEditPoints="1"/>
            </p:cNvSpPr>
            <p:nvPr/>
          </p:nvSpPr>
          <p:spPr bwMode="auto">
            <a:xfrm>
              <a:off x="12145192" y="5219174"/>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1" name="Freeform 5"/>
            <p:cNvSpPr>
              <a:spLocks/>
            </p:cNvSpPr>
            <p:nvPr/>
          </p:nvSpPr>
          <p:spPr bwMode="auto">
            <a:xfrm>
              <a:off x="11883858" y="5242985"/>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22" name="Group 746"/>
            <p:cNvGrpSpPr/>
            <p:nvPr/>
          </p:nvGrpSpPr>
          <p:grpSpPr>
            <a:xfrm>
              <a:off x="4567099" y="6184673"/>
              <a:ext cx="267226" cy="360869"/>
              <a:chOff x="7011958" y="-48945"/>
              <a:chExt cx="557213" cy="752475"/>
            </a:xfrm>
            <a:solidFill>
              <a:schemeClr val="tx1">
                <a:lumMod val="75000"/>
                <a:lumOff val="25000"/>
                <a:alpha val="5000"/>
              </a:schemeClr>
            </a:solidFill>
          </p:grpSpPr>
          <p:sp>
            <p:nvSpPr>
              <p:cNvPr id="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23" name="Freeform 19"/>
            <p:cNvSpPr>
              <a:spLocks/>
            </p:cNvSpPr>
            <p:nvPr/>
          </p:nvSpPr>
          <p:spPr bwMode="auto">
            <a:xfrm>
              <a:off x="4988356" y="6186833"/>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4" name="Freeform 7"/>
            <p:cNvSpPr>
              <a:spLocks/>
            </p:cNvSpPr>
            <p:nvPr/>
          </p:nvSpPr>
          <p:spPr bwMode="auto">
            <a:xfrm>
              <a:off x="5468221" y="6186833"/>
              <a:ext cx="128919"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5" name="Freeform 8"/>
            <p:cNvSpPr>
              <a:spLocks/>
            </p:cNvSpPr>
            <p:nvPr/>
          </p:nvSpPr>
          <p:spPr bwMode="auto">
            <a:xfrm>
              <a:off x="5769216" y="6186831"/>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6" name="Freeform 23"/>
            <p:cNvSpPr>
              <a:spLocks/>
            </p:cNvSpPr>
            <p:nvPr/>
          </p:nvSpPr>
          <p:spPr bwMode="auto">
            <a:xfrm>
              <a:off x="6551364" y="6186833"/>
              <a:ext cx="131447" cy="356420"/>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7" name="Freeform 24"/>
            <p:cNvSpPr>
              <a:spLocks/>
            </p:cNvSpPr>
            <p:nvPr/>
          </p:nvSpPr>
          <p:spPr bwMode="auto">
            <a:xfrm>
              <a:off x="6856424" y="6186833"/>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8" name="Freeform 17"/>
            <p:cNvSpPr>
              <a:spLocks/>
            </p:cNvSpPr>
            <p:nvPr/>
          </p:nvSpPr>
          <p:spPr bwMode="auto">
            <a:xfrm>
              <a:off x="7159946" y="6186831"/>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9" name="Freeform 18"/>
            <p:cNvSpPr>
              <a:spLocks noEditPoints="1"/>
            </p:cNvSpPr>
            <p:nvPr/>
          </p:nvSpPr>
          <p:spPr bwMode="auto">
            <a:xfrm>
              <a:off x="7494554" y="6180696"/>
              <a:ext cx="245196" cy="369059"/>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1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0" name="Freeform 20"/>
            <p:cNvSpPr>
              <a:spLocks noEditPoints="1"/>
            </p:cNvSpPr>
            <p:nvPr/>
          </p:nvSpPr>
          <p:spPr bwMode="auto">
            <a:xfrm>
              <a:off x="7947969" y="6180696"/>
              <a:ext cx="245196" cy="369059"/>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1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31" name="Group 740"/>
            <p:cNvGrpSpPr/>
            <p:nvPr/>
          </p:nvGrpSpPr>
          <p:grpSpPr>
            <a:xfrm>
              <a:off x="6110525" y="6184673"/>
              <a:ext cx="267226" cy="360869"/>
              <a:chOff x="7011958" y="-48945"/>
              <a:chExt cx="557213" cy="752475"/>
            </a:xfrm>
            <a:solidFill>
              <a:schemeClr val="tx1">
                <a:lumMod val="50000"/>
                <a:lumOff val="50000"/>
                <a:alpha val="10000"/>
              </a:schemeClr>
            </a:solidFill>
          </p:grpSpPr>
          <p:sp>
            <p:nvSpPr>
              <p:cNvPr id="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32" name="Freeform 21"/>
            <p:cNvSpPr>
              <a:spLocks noEditPoints="1"/>
            </p:cNvSpPr>
            <p:nvPr/>
          </p:nvSpPr>
          <p:spPr bwMode="auto">
            <a:xfrm>
              <a:off x="8698001" y="6184673"/>
              <a:ext cx="294356" cy="386468"/>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accent5">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3" name="Freeform 16"/>
            <p:cNvSpPr>
              <a:spLocks noEditPoints="1"/>
            </p:cNvSpPr>
            <p:nvPr/>
          </p:nvSpPr>
          <p:spPr bwMode="auto">
            <a:xfrm>
              <a:off x="9132784" y="6180696"/>
              <a:ext cx="245196" cy="36905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4" name="Freeform 16"/>
            <p:cNvSpPr>
              <a:spLocks noEditPoints="1"/>
            </p:cNvSpPr>
            <p:nvPr/>
          </p:nvSpPr>
          <p:spPr bwMode="auto">
            <a:xfrm>
              <a:off x="9751830" y="6180696"/>
              <a:ext cx="245196" cy="36905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5" name="Freeform 5"/>
            <p:cNvSpPr>
              <a:spLocks/>
            </p:cNvSpPr>
            <p:nvPr/>
          </p:nvSpPr>
          <p:spPr bwMode="auto">
            <a:xfrm>
              <a:off x="9483028" y="6186834"/>
              <a:ext cx="128919"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6" name="Freeform 20"/>
            <p:cNvSpPr>
              <a:spLocks noEditPoints="1"/>
            </p:cNvSpPr>
            <p:nvPr/>
          </p:nvSpPr>
          <p:spPr bwMode="auto">
            <a:xfrm>
              <a:off x="10359794" y="6180696"/>
              <a:ext cx="245196" cy="369059"/>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37" name="Group 746"/>
            <p:cNvGrpSpPr/>
            <p:nvPr/>
          </p:nvGrpSpPr>
          <p:grpSpPr>
            <a:xfrm>
              <a:off x="10811151" y="6184673"/>
              <a:ext cx="267226" cy="360869"/>
              <a:chOff x="7011958" y="-48945"/>
              <a:chExt cx="557213" cy="752475"/>
            </a:xfrm>
            <a:solidFill>
              <a:schemeClr val="tx1">
                <a:lumMod val="75000"/>
                <a:lumOff val="25000"/>
                <a:alpha val="26000"/>
              </a:schemeClr>
            </a:solidFill>
          </p:grpSpPr>
          <p:sp>
            <p:nvSpPr>
              <p:cNvPr id="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38" name="Freeform 18"/>
            <p:cNvSpPr>
              <a:spLocks noEditPoints="1"/>
            </p:cNvSpPr>
            <p:nvPr/>
          </p:nvSpPr>
          <p:spPr bwMode="auto">
            <a:xfrm>
              <a:off x="11767763" y="6180696"/>
              <a:ext cx="245196" cy="369059"/>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4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9" name="Freeform 19"/>
            <p:cNvSpPr>
              <a:spLocks/>
            </p:cNvSpPr>
            <p:nvPr/>
          </p:nvSpPr>
          <p:spPr bwMode="auto">
            <a:xfrm>
              <a:off x="12177814" y="6186833"/>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tx1">
                <a:lumMod val="75000"/>
                <a:lumOff val="25000"/>
                <a:alpha val="4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40" name="Group 740"/>
            <p:cNvGrpSpPr/>
            <p:nvPr/>
          </p:nvGrpSpPr>
          <p:grpSpPr>
            <a:xfrm>
              <a:off x="7466740" y="5821536"/>
              <a:ext cx="267226" cy="360869"/>
              <a:chOff x="7011958" y="-48945"/>
              <a:chExt cx="557213" cy="752475"/>
            </a:xfrm>
            <a:solidFill>
              <a:schemeClr val="tx1">
                <a:lumMod val="75000"/>
                <a:lumOff val="25000"/>
                <a:alpha val="15000"/>
              </a:schemeClr>
            </a:solidFill>
          </p:grpSpPr>
          <p:sp>
            <p:nvSpPr>
              <p:cNvPr id="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41" name="Freeform 21"/>
            <p:cNvSpPr>
              <a:spLocks noEditPoints="1"/>
            </p:cNvSpPr>
            <p:nvPr/>
          </p:nvSpPr>
          <p:spPr bwMode="auto">
            <a:xfrm>
              <a:off x="11300805" y="6198550"/>
              <a:ext cx="267498" cy="351205"/>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lumMod val="75000"/>
                <a:lumOff val="25000"/>
                <a:alpha val="4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2" name="Freeform 7"/>
            <p:cNvSpPr>
              <a:spLocks/>
            </p:cNvSpPr>
            <p:nvPr/>
          </p:nvSpPr>
          <p:spPr bwMode="auto">
            <a:xfrm>
              <a:off x="5819099" y="57515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3" name="Freeform 7"/>
            <p:cNvSpPr>
              <a:spLocks/>
            </p:cNvSpPr>
            <p:nvPr/>
          </p:nvSpPr>
          <p:spPr bwMode="auto">
            <a:xfrm>
              <a:off x="5540329" y="57515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4" name="Freeform 8"/>
            <p:cNvSpPr>
              <a:spLocks/>
            </p:cNvSpPr>
            <p:nvPr/>
          </p:nvSpPr>
          <p:spPr bwMode="auto">
            <a:xfrm>
              <a:off x="8886887" y="5323883"/>
              <a:ext cx="99706" cy="28117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5" name="Freeform 13"/>
            <p:cNvSpPr>
              <a:spLocks/>
            </p:cNvSpPr>
            <p:nvPr/>
          </p:nvSpPr>
          <p:spPr bwMode="auto">
            <a:xfrm>
              <a:off x="11598428" y="4317219"/>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6" name="Freeform 23"/>
            <p:cNvSpPr>
              <a:spLocks/>
            </p:cNvSpPr>
            <p:nvPr/>
          </p:nvSpPr>
          <p:spPr bwMode="auto">
            <a:xfrm>
              <a:off x="12113381" y="4317219"/>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7" name="Freeform 7"/>
            <p:cNvSpPr>
              <a:spLocks/>
            </p:cNvSpPr>
            <p:nvPr/>
          </p:nvSpPr>
          <p:spPr bwMode="auto">
            <a:xfrm>
              <a:off x="11111476" y="43454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8" name="Freeform 8"/>
            <p:cNvSpPr>
              <a:spLocks/>
            </p:cNvSpPr>
            <p:nvPr/>
          </p:nvSpPr>
          <p:spPr bwMode="auto">
            <a:xfrm>
              <a:off x="10769611" y="4780726"/>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9" name="Freeform 23"/>
            <p:cNvSpPr>
              <a:spLocks/>
            </p:cNvSpPr>
            <p:nvPr/>
          </p:nvSpPr>
          <p:spPr bwMode="auto">
            <a:xfrm>
              <a:off x="11551759" y="4780728"/>
              <a:ext cx="131447" cy="356420"/>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0" name="Freeform 24"/>
            <p:cNvSpPr>
              <a:spLocks/>
            </p:cNvSpPr>
            <p:nvPr/>
          </p:nvSpPr>
          <p:spPr bwMode="auto">
            <a:xfrm>
              <a:off x="11856819" y="4780728"/>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1" name="Freeform 17"/>
            <p:cNvSpPr>
              <a:spLocks/>
            </p:cNvSpPr>
            <p:nvPr/>
          </p:nvSpPr>
          <p:spPr bwMode="auto">
            <a:xfrm>
              <a:off x="12160341" y="4780726"/>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52" name="Group 740"/>
            <p:cNvGrpSpPr/>
            <p:nvPr/>
          </p:nvGrpSpPr>
          <p:grpSpPr>
            <a:xfrm>
              <a:off x="11110920" y="4778568"/>
              <a:ext cx="267226" cy="360869"/>
              <a:chOff x="7011958" y="-48945"/>
              <a:chExt cx="557213" cy="752475"/>
            </a:xfrm>
            <a:solidFill>
              <a:schemeClr val="tx1">
                <a:lumMod val="50000"/>
                <a:lumOff val="50000"/>
                <a:alpha val="10000"/>
              </a:schemeClr>
            </a:solidFill>
          </p:grpSpPr>
          <p:sp>
            <p:nvSpPr>
              <p:cNvPr id="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53" name="Freeform 7"/>
            <p:cNvSpPr>
              <a:spLocks/>
            </p:cNvSpPr>
            <p:nvPr/>
          </p:nvSpPr>
          <p:spPr bwMode="auto">
            <a:xfrm>
              <a:off x="10819494" y="43454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4" name="Freeform 7"/>
            <p:cNvSpPr>
              <a:spLocks/>
            </p:cNvSpPr>
            <p:nvPr/>
          </p:nvSpPr>
          <p:spPr bwMode="auto">
            <a:xfrm>
              <a:off x="10540724" y="43454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5" name="Freeform 8"/>
            <p:cNvSpPr>
              <a:spLocks/>
            </p:cNvSpPr>
            <p:nvPr/>
          </p:nvSpPr>
          <p:spPr bwMode="auto">
            <a:xfrm>
              <a:off x="9758526" y="4416216"/>
              <a:ext cx="91785" cy="258833"/>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6" name="Freeform 16"/>
            <p:cNvSpPr>
              <a:spLocks noEditPoints="1"/>
            </p:cNvSpPr>
            <p:nvPr/>
          </p:nvSpPr>
          <p:spPr bwMode="auto">
            <a:xfrm>
              <a:off x="10182200" y="4407038"/>
              <a:ext cx="178063" cy="2680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7" name="Freeform 8"/>
            <p:cNvSpPr>
              <a:spLocks/>
            </p:cNvSpPr>
            <p:nvPr/>
          </p:nvSpPr>
          <p:spPr bwMode="auto">
            <a:xfrm>
              <a:off x="9758526" y="4060479"/>
              <a:ext cx="91785" cy="258833"/>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8" name="Freeform 16"/>
            <p:cNvSpPr>
              <a:spLocks noEditPoints="1"/>
            </p:cNvSpPr>
            <p:nvPr/>
          </p:nvSpPr>
          <p:spPr bwMode="auto">
            <a:xfrm>
              <a:off x="10182200" y="4051301"/>
              <a:ext cx="178063" cy="2680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9" name="Freeform 21"/>
            <p:cNvSpPr>
              <a:spLocks noEditPoints="1"/>
            </p:cNvSpPr>
            <p:nvPr/>
          </p:nvSpPr>
          <p:spPr bwMode="auto">
            <a:xfrm>
              <a:off x="9371852" y="4428186"/>
              <a:ext cx="184907" cy="242769"/>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0" name="Freeform 21"/>
            <p:cNvSpPr>
              <a:spLocks noEditPoints="1"/>
            </p:cNvSpPr>
            <p:nvPr/>
          </p:nvSpPr>
          <p:spPr bwMode="auto">
            <a:xfrm>
              <a:off x="9198272" y="4852882"/>
              <a:ext cx="270971" cy="355765"/>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1" name="Freeform 16"/>
            <p:cNvSpPr>
              <a:spLocks noEditPoints="1"/>
            </p:cNvSpPr>
            <p:nvPr/>
          </p:nvSpPr>
          <p:spPr bwMode="auto">
            <a:xfrm>
              <a:off x="9598514" y="4849221"/>
              <a:ext cx="225716" cy="33973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2" name="Freeform 16"/>
            <p:cNvSpPr>
              <a:spLocks noEditPoints="1"/>
            </p:cNvSpPr>
            <p:nvPr/>
          </p:nvSpPr>
          <p:spPr bwMode="auto">
            <a:xfrm>
              <a:off x="10168379" y="4849221"/>
              <a:ext cx="225716" cy="33973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3" name="Freeform 5"/>
            <p:cNvSpPr>
              <a:spLocks/>
            </p:cNvSpPr>
            <p:nvPr/>
          </p:nvSpPr>
          <p:spPr bwMode="auto">
            <a:xfrm>
              <a:off x="9920932" y="4854872"/>
              <a:ext cx="118677" cy="328104"/>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4" name="Freeform 8"/>
            <p:cNvSpPr>
              <a:spLocks/>
            </p:cNvSpPr>
            <p:nvPr/>
          </p:nvSpPr>
          <p:spPr bwMode="auto">
            <a:xfrm>
              <a:off x="9372152" y="4060479"/>
              <a:ext cx="91785" cy="258833"/>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5" name="Freeform 7"/>
            <p:cNvSpPr>
              <a:spLocks/>
            </p:cNvSpPr>
            <p:nvPr/>
          </p:nvSpPr>
          <p:spPr bwMode="auto">
            <a:xfrm>
              <a:off x="11111476" y="39307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6" name="Freeform 13"/>
            <p:cNvSpPr>
              <a:spLocks/>
            </p:cNvSpPr>
            <p:nvPr/>
          </p:nvSpPr>
          <p:spPr bwMode="auto">
            <a:xfrm>
              <a:off x="11598428" y="3930781"/>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7" name="Freeform 23"/>
            <p:cNvSpPr>
              <a:spLocks/>
            </p:cNvSpPr>
            <p:nvPr/>
          </p:nvSpPr>
          <p:spPr bwMode="auto">
            <a:xfrm>
              <a:off x="12113381" y="3930781"/>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8" name="Freeform 67"/>
            <p:cNvSpPr>
              <a:spLocks/>
            </p:cNvSpPr>
            <p:nvPr/>
          </p:nvSpPr>
          <p:spPr bwMode="auto">
            <a:xfrm>
              <a:off x="8201024" y="5686425"/>
              <a:ext cx="647889" cy="49143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lumMod val="75000"/>
                <a:lumOff val="25000"/>
                <a:alpha val="1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000000"/>
                </a:solidFill>
                <a:ea typeface="MS PGothic" charset="0"/>
              </a:endParaRPr>
            </a:p>
          </p:txBody>
        </p:sp>
        <p:sp>
          <p:nvSpPr>
            <p:cNvPr id="69" name="Freeform 68"/>
            <p:cNvSpPr>
              <a:spLocks/>
            </p:cNvSpPr>
            <p:nvPr/>
          </p:nvSpPr>
          <p:spPr bwMode="auto">
            <a:xfrm>
              <a:off x="8656810" y="4300886"/>
              <a:ext cx="647889" cy="49143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4">
                <a:lumMod val="20000"/>
                <a:lumOff val="80000"/>
                <a:alpha val="1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000000"/>
                </a:solidFill>
                <a:ea typeface="MS PGothic" charset="0"/>
              </a:endParaRPr>
            </a:p>
          </p:txBody>
        </p:sp>
      </p:grpSp>
      <p:grpSp>
        <p:nvGrpSpPr>
          <p:cNvPr id="80" name="Group 79"/>
          <p:cNvGrpSpPr/>
          <p:nvPr userDrawn="1"/>
        </p:nvGrpSpPr>
        <p:grpSpPr>
          <a:xfrm>
            <a:off x="9967239" y="5392469"/>
            <a:ext cx="1887212" cy="457097"/>
            <a:chOff x="10167102" y="5705209"/>
            <a:chExt cx="1925055" cy="466263"/>
          </a:xfrm>
          <a:solidFill>
            <a:srgbClr val="0065B2"/>
          </a:solidFill>
        </p:grpSpPr>
        <p:sp>
          <p:nvSpPr>
            <p:cNvPr id="81" name="Freeform 18"/>
            <p:cNvSpPr>
              <a:spLocks/>
            </p:cNvSpPr>
            <p:nvPr/>
          </p:nvSpPr>
          <p:spPr bwMode="auto">
            <a:xfrm>
              <a:off x="10167102" y="5707322"/>
              <a:ext cx="149421" cy="459906"/>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68217A">
                    <a:lumMod val="40000"/>
                    <a:lumOff val="60000"/>
                  </a:srgbClr>
                </a:solidFill>
                <a:ea typeface="MS PGothic" charset="0"/>
              </a:endParaRPr>
            </a:p>
          </p:txBody>
        </p:sp>
        <p:sp>
          <p:nvSpPr>
            <p:cNvPr id="82" name="Freeform 19"/>
            <p:cNvSpPr>
              <a:spLocks/>
            </p:cNvSpPr>
            <p:nvPr/>
          </p:nvSpPr>
          <p:spPr bwMode="auto">
            <a:xfrm>
              <a:off x="10358244" y="5707324"/>
              <a:ext cx="149421" cy="45990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68217A">
                    <a:lumMod val="40000"/>
                    <a:lumOff val="60000"/>
                  </a:srgbClr>
                </a:solidFill>
                <a:ea typeface="MS PGothic" charset="0"/>
              </a:endParaRPr>
            </a:p>
          </p:txBody>
        </p:sp>
        <p:sp>
          <p:nvSpPr>
            <p:cNvPr id="83" name="Freeform 17"/>
            <p:cNvSpPr>
              <a:spLocks/>
            </p:cNvSpPr>
            <p:nvPr/>
          </p:nvSpPr>
          <p:spPr bwMode="auto">
            <a:xfrm>
              <a:off x="11206262" y="5710836"/>
              <a:ext cx="157563" cy="433300"/>
            </a:xfrm>
            <a:custGeom>
              <a:avLst/>
              <a:gdLst>
                <a:gd name="T0" fmla="*/ 140 w 140"/>
                <a:gd name="T1" fmla="*/ 0 h 385"/>
                <a:gd name="T2" fmla="*/ 140 w 140"/>
                <a:gd name="T3" fmla="*/ 0 h 385"/>
                <a:gd name="T4" fmla="*/ 140 w 140"/>
                <a:gd name="T5" fmla="*/ 385 h 385"/>
                <a:gd name="T6" fmla="*/ 79 w 140"/>
                <a:gd name="T7" fmla="*/ 385 h 385"/>
                <a:gd name="T8" fmla="*/ 79 w 140"/>
                <a:gd name="T9" fmla="*/ 74 h 385"/>
                <a:gd name="T10" fmla="*/ 43 w 140"/>
                <a:gd name="T11" fmla="*/ 95 h 385"/>
                <a:gd name="T12" fmla="*/ 0 w 140"/>
                <a:gd name="T13" fmla="*/ 109 h 385"/>
                <a:gd name="T14" fmla="*/ 0 w 140"/>
                <a:gd name="T15" fmla="*/ 57 h 385"/>
                <a:gd name="T16" fmla="*/ 29 w 140"/>
                <a:gd name="T17" fmla="*/ 47 h 385"/>
                <a:gd name="T18" fmla="*/ 57 w 140"/>
                <a:gd name="T19" fmla="*/ 34 h 385"/>
                <a:gd name="T20" fmla="*/ 85 w 140"/>
                <a:gd name="T21" fmla="*/ 19 h 385"/>
                <a:gd name="T22" fmla="*/ 114 w 140"/>
                <a:gd name="T23" fmla="*/ 0 h 385"/>
                <a:gd name="T24" fmla="*/ 140 w 140"/>
                <a:gd name="T25" fmla="*/ 0 h 385"/>
                <a:gd name="T26" fmla="*/ 140 w 140"/>
                <a:gd name="T27"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385">
                  <a:moveTo>
                    <a:pt x="140" y="0"/>
                  </a:moveTo>
                  <a:cubicBezTo>
                    <a:pt x="140" y="0"/>
                    <a:pt x="140" y="0"/>
                    <a:pt x="140" y="0"/>
                  </a:cubicBezTo>
                  <a:cubicBezTo>
                    <a:pt x="140" y="385"/>
                    <a:pt x="140" y="385"/>
                    <a:pt x="140" y="385"/>
                  </a:cubicBezTo>
                  <a:cubicBezTo>
                    <a:pt x="79" y="385"/>
                    <a:pt x="79" y="385"/>
                    <a:pt x="79" y="385"/>
                  </a:cubicBezTo>
                  <a:cubicBezTo>
                    <a:pt x="79" y="74"/>
                    <a:pt x="79" y="74"/>
                    <a:pt x="79" y="74"/>
                  </a:cubicBezTo>
                  <a:cubicBezTo>
                    <a:pt x="68" y="82"/>
                    <a:pt x="56" y="89"/>
                    <a:pt x="43" y="95"/>
                  </a:cubicBezTo>
                  <a:cubicBezTo>
                    <a:pt x="31" y="100"/>
                    <a:pt x="16" y="105"/>
                    <a:pt x="0" y="109"/>
                  </a:cubicBezTo>
                  <a:cubicBezTo>
                    <a:pt x="0" y="57"/>
                    <a:pt x="0" y="57"/>
                    <a:pt x="0" y="57"/>
                  </a:cubicBezTo>
                  <a:cubicBezTo>
                    <a:pt x="10" y="54"/>
                    <a:pt x="20" y="50"/>
                    <a:pt x="29" y="47"/>
                  </a:cubicBezTo>
                  <a:cubicBezTo>
                    <a:pt x="39" y="43"/>
                    <a:pt x="48" y="39"/>
                    <a:pt x="57" y="34"/>
                  </a:cubicBezTo>
                  <a:cubicBezTo>
                    <a:pt x="67" y="30"/>
                    <a:pt x="76" y="25"/>
                    <a:pt x="85" y="19"/>
                  </a:cubicBezTo>
                  <a:cubicBezTo>
                    <a:pt x="95" y="13"/>
                    <a:pt x="104" y="7"/>
                    <a:pt x="114" y="0"/>
                  </a:cubicBezTo>
                  <a:cubicBezTo>
                    <a:pt x="140" y="0"/>
                    <a:pt x="140" y="0"/>
                    <a:pt x="140" y="0"/>
                  </a:cubicBezTo>
                  <a:cubicBezTo>
                    <a:pt x="140" y="0"/>
                    <a:pt x="140" y="0"/>
                    <a:pt x="1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68217A">
                    <a:lumMod val="40000"/>
                    <a:lumOff val="60000"/>
                  </a:srgbClr>
                </a:solidFill>
                <a:ea typeface="MS PGothic" charset="0"/>
              </a:endParaRPr>
            </a:p>
          </p:txBody>
        </p:sp>
        <p:sp>
          <p:nvSpPr>
            <p:cNvPr id="84" name="Freeform 18"/>
            <p:cNvSpPr>
              <a:spLocks noEditPoints="1"/>
            </p:cNvSpPr>
            <p:nvPr/>
          </p:nvSpPr>
          <p:spPr bwMode="auto">
            <a:xfrm>
              <a:off x="11405627" y="5705212"/>
              <a:ext cx="307892" cy="466260"/>
            </a:xfrm>
            <a:custGeom>
              <a:avLst/>
              <a:gdLst>
                <a:gd name="T0" fmla="*/ 139 w 274"/>
                <a:gd name="T1" fmla="*/ 52 h 414"/>
                <a:gd name="T2" fmla="*/ 139 w 274"/>
                <a:gd name="T3" fmla="*/ 52 h 414"/>
                <a:gd name="T4" fmla="*/ 66 w 274"/>
                <a:gd name="T5" fmla="*/ 212 h 414"/>
                <a:gd name="T6" fmla="*/ 137 w 274"/>
                <a:gd name="T7" fmla="*/ 363 h 414"/>
                <a:gd name="T8" fmla="*/ 208 w 274"/>
                <a:gd name="T9" fmla="*/ 210 h 414"/>
                <a:gd name="T10" fmla="*/ 139 w 274"/>
                <a:gd name="T11" fmla="*/ 52 h 414"/>
                <a:gd name="T12" fmla="*/ 132 w 274"/>
                <a:gd name="T13" fmla="*/ 414 h 414"/>
                <a:gd name="T14" fmla="*/ 132 w 274"/>
                <a:gd name="T15" fmla="*/ 414 h 414"/>
                <a:gd name="T16" fmla="*/ 35 w 274"/>
                <a:gd name="T17" fmla="*/ 363 h 414"/>
                <a:gd name="T18" fmla="*/ 0 w 274"/>
                <a:gd name="T19" fmla="*/ 215 h 414"/>
                <a:gd name="T20" fmla="*/ 36 w 274"/>
                <a:gd name="T21" fmla="*/ 55 h 414"/>
                <a:gd name="T22" fmla="*/ 142 w 274"/>
                <a:gd name="T23" fmla="*/ 0 h 414"/>
                <a:gd name="T24" fmla="*/ 274 w 274"/>
                <a:gd name="T25" fmla="*/ 205 h 414"/>
                <a:gd name="T26" fmla="*/ 237 w 274"/>
                <a:gd name="T27" fmla="*/ 361 h 414"/>
                <a:gd name="T28" fmla="*/ 132 w 274"/>
                <a:gd name="T29"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414">
                  <a:moveTo>
                    <a:pt x="139" y="52"/>
                  </a:moveTo>
                  <a:cubicBezTo>
                    <a:pt x="139" y="52"/>
                    <a:pt x="139" y="52"/>
                    <a:pt x="139" y="52"/>
                  </a:cubicBezTo>
                  <a:cubicBezTo>
                    <a:pt x="90" y="52"/>
                    <a:pt x="66" y="105"/>
                    <a:pt x="66" y="212"/>
                  </a:cubicBezTo>
                  <a:cubicBezTo>
                    <a:pt x="66" y="313"/>
                    <a:pt x="90" y="363"/>
                    <a:pt x="137" y="363"/>
                  </a:cubicBezTo>
                  <a:cubicBezTo>
                    <a:pt x="184" y="363"/>
                    <a:pt x="208" y="312"/>
                    <a:pt x="208" y="210"/>
                  </a:cubicBezTo>
                  <a:cubicBezTo>
                    <a:pt x="208" y="104"/>
                    <a:pt x="185" y="52"/>
                    <a:pt x="139" y="52"/>
                  </a:cubicBezTo>
                  <a:close/>
                  <a:moveTo>
                    <a:pt x="132" y="414"/>
                  </a:moveTo>
                  <a:cubicBezTo>
                    <a:pt x="132" y="414"/>
                    <a:pt x="132" y="414"/>
                    <a:pt x="132" y="414"/>
                  </a:cubicBezTo>
                  <a:cubicBezTo>
                    <a:pt x="91" y="414"/>
                    <a:pt x="58" y="397"/>
                    <a:pt x="35" y="363"/>
                  </a:cubicBezTo>
                  <a:cubicBezTo>
                    <a:pt x="11" y="329"/>
                    <a:pt x="0" y="280"/>
                    <a:pt x="0" y="215"/>
                  </a:cubicBezTo>
                  <a:cubicBezTo>
                    <a:pt x="0" y="144"/>
                    <a:pt x="12" y="91"/>
                    <a:pt x="36" y="55"/>
                  </a:cubicBezTo>
                  <a:cubicBezTo>
                    <a:pt x="61" y="18"/>
                    <a:pt x="96" y="0"/>
                    <a:pt x="142" y="0"/>
                  </a:cubicBezTo>
                  <a:cubicBezTo>
                    <a:pt x="230" y="0"/>
                    <a:pt x="274" y="68"/>
                    <a:pt x="274" y="205"/>
                  </a:cubicBezTo>
                  <a:cubicBezTo>
                    <a:pt x="274" y="273"/>
                    <a:pt x="262" y="325"/>
                    <a:pt x="237" y="361"/>
                  </a:cubicBezTo>
                  <a:cubicBezTo>
                    <a:pt x="212" y="396"/>
                    <a:pt x="177" y="414"/>
                    <a:pt x="132" y="4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68217A">
                    <a:lumMod val="40000"/>
                    <a:lumOff val="60000"/>
                  </a:srgbClr>
                </a:solidFill>
                <a:ea typeface="MS PGothic" charset="0"/>
              </a:endParaRPr>
            </a:p>
          </p:txBody>
        </p:sp>
        <p:sp>
          <p:nvSpPr>
            <p:cNvPr id="85" name="Freeform 18"/>
            <p:cNvSpPr>
              <a:spLocks noEditPoints="1"/>
            </p:cNvSpPr>
            <p:nvPr/>
          </p:nvSpPr>
          <p:spPr bwMode="auto">
            <a:xfrm>
              <a:off x="10871339" y="5705209"/>
              <a:ext cx="307892" cy="466260"/>
            </a:xfrm>
            <a:custGeom>
              <a:avLst/>
              <a:gdLst>
                <a:gd name="T0" fmla="*/ 139 w 274"/>
                <a:gd name="T1" fmla="*/ 52 h 414"/>
                <a:gd name="T2" fmla="*/ 139 w 274"/>
                <a:gd name="T3" fmla="*/ 52 h 414"/>
                <a:gd name="T4" fmla="*/ 66 w 274"/>
                <a:gd name="T5" fmla="*/ 212 h 414"/>
                <a:gd name="T6" fmla="*/ 137 w 274"/>
                <a:gd name="T7" fmla="*/ 363 h 414"/>
                <a:gd name="T8" fmla="*/ 208 w 274"/>
                <a:gd name="T9" fmla="*/ 210 h 414"/>
                <a:gd name="T10" fmla="*/ 139 w 274"/>
                <a:gd name="T11" fmla="*/ 52 h 414"/>
                <a:gd name="T12" fmla="*/ 132 w 274"/>
                <a:gd name="T13" fmla="*/ 414 h 414"/>
                <a:gd name="T14" fmla="*/ 132 w 274"/>
                <a:gd name="T15" fmla="*/ 414 h 414"/>
                <a:gd name="T16" fmla="*/ 35 w 274"/>
                <a:gd name="T17" fmla="*/ 363 h 414"/>
                <a:gd name="T18" fmla="*/ 0 w 274"/>
                <a:gd name="T19" fmla="*/ 215 h 414"/>
                <a:gd name="T20" fmla="*/ 36 w 274"/>
                <a:gd name="T21" fmla="*/ 55 h 414"/>
                <a:gd name="T22" fmla="*/ 142 w 274"/>
                <a:gd name="T23" fmla="*/ 0 h 414"/>
                <a:gd name="T24" fmla="*/ 274 w 274"/>
                <a:gd name="T25" fmla="*/ 205 h 414"/>
                <a:gd name="T26" fmla="*/ 237 w 274"/>
                <a:gd name="T27" fmla="*/ 361 h 414"/>
                <a:gd name="T28" fmla="*/ 132 w 274"/>
                <a:gd name="T29"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414">
                  <a:moveTo>
                    <a:pt x="139" y="52"/>
                  </a:moveTo>
                  <a:cubicBezTo>
                    <a:pt x="139" y="52"/>
                    <a:pt x="139" y="52"/>
                    <a:pt x="139" y="52"/>
                  </a:cubicBezTo>
                  <a:cubicBezTo>
                    <a:pt x="90" y="52"/>
                    <a:pt x="66" y="105"/>
                    <a:pt x="66" y="212"/>
                  </a:cubicBezTo>
                  <a:cubicBezTo>
                    <a:pt x="66" y="313"/>
                    <a:pt x="90" y="363"/>
                    <a:pt x="137" y="363"/>
                  </a:cubicBezTo>
                  <a:cubicBezTo>
                    <a:pt x="184" y="363"/>
                    <a:pt x="208" y="312"/>
                    <a:pt x="208" y="210"/>
                  </a:cubicBezTo>
                  <a:cubicBezTo>
                    <a:pt x="208" y="104"/>
                    <a:pt x="185" y="52"/>
                    <a:pt x="139" y="52"/>
                  </a:cubicBezTo>
                  <a:close/>
                  <a:moveTo>
                    <a:pt x="132" y="414"/>
                  </a:moveTo>
                  <a:cubicBezTo>
                    <a:pt x="132" y="414"/>
                    <a:pt x="132" y="414"/>
                    <a:pt x="132" y="414"/>
                  </a:cubicBezTo>
                  <a:cubicBezTo>
                    <a:pt x="91" y="414"/>
                    <a:pt x="58" y="397"/>
                    <a:pt x="35" y="363"/>
                  </a:cubicBezTo>
                  <a:cubicBezTo>
                    <a:pt x="11" y="329"/>
                    <a:pt x="0" y="280"/>
                    <a:pt x="0" y="215"/>
                  </a:cubicBezTo>
                  <a:cubicBezTo>
                    <a:pt x="0" y="144"/>
                    <a:pt x="12" y="91"/>
                    <a:pt x="36" y="55"/>
                  </a:cubicBezTo>
                  <a:cubicBezTo>
                    <a:pt x="61" y="18"/>
                    <a:pt x="96" y="0"/>
                    <a:pt x="142" y="0"/>
                  </a:cubicBezTo>
                  <a:cubicBezTo>
                    <a:pt x="230" y="0"/>
                    <a:pt x="274" y="68"/>
                    <a:pt x="274" y="205"/>
                  </a:cubicBezTo>
                  <a:cubicBezTo>
                    <a:pt x="274" y="273"/>
                    <a:pt x="262" y="325"/>
                    <a:pt x="237" y="361"/>
                  </a:cubicBezTo>
                  <a:cubicBezTo>
                    <a:pt x="212" y="396"/>
                    <a:pt x="177" y="414"/>
                    <a:pt x="132" y="4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68217A">
                    <a:lumMod val="40000"/>
                    <a:lumOff val="60000"/>
                  </a:srgbClr>
                </a:solidFill>
                <a:ea typeface="MS PGothic" charset="0"/>
              </a:endParaRPr>
            </a:p>
          </p:txBody>
        </p:sp>
        <p:sp>
          <p:nvSpPr>
            <p:cNvPr id="86" name="Freeform 18"/>
            <p:cNvSpPr>
              <a:spLocks noEditPoints="1"/>
            </p:cNvSpPr>
            <p:nvPr/>
          </p:nvSpPr>
          <p:spPr bwMode="auto">
            <a:xfrm>
              <a:off x="10544087" y="5705210"/>
              <a:ext cx="307892" cy="466261"/>
            </a:xfrm>
            <a:custGeom>
              <a:avLst/>
              <a:gdLst>
                <a:gd name="T0" fmla="*/ 139 w 274"/>
                <a:gd name="T1" fmla="*/ 52 h 414"/>
                <a:gd name="T2" fmla="*/ 139 w 274"/>
                <a:gd name="T3" fmla="*/ 52 h 414"/>
                <a:gd name="T4" fmla="*/ 66 w 274"/>
                <a:gd name="T5" fmla="*/ 212 h 414"/>
                <a:gd name="T6" fmla="*/ 137 w 274"/>
                <a:gd name="T7" fmla="*/ 363 h 414"/>
                <a:gd name="T8" fmla="*/ 208 w 274"/>
                <a:gd name="T9" fmla="*/ 210 h 414"/>
                <a:gd name="T10" fmla="*/ 139 w 274"/>
                <a:gd name="T11" fmla="*/ 52 h 414"/>
                <a:gd name="T12" fmla="*/ 132 w 274"/>
                <a:gd name="T13" fmla="*/ 414 h 414"/>
                <a:gd name="T14" fmla="*/ 132 w 274"/>
                <a:gd name="T15" fmla="*/ 414 h 414"/>
                <a:gd name="T16" fmla="*/ 35 w 274"/>
                <a:gd name="T17" fmla="*/ 363 h 414"/>
                <a:gd name="T18" fmla="*/ 0 w 274"/>
                <a:gd name="T19" fmla="*/ 215 h 414"/>
                <a:gd name="T20" fmla="*/ 36 w 274"/>
                <a:gd name="T21" fmla="*/ 55 h 414"/>
                <a:gd name="T22" fmla="*/ 142 w 274"/>
                <a:gd name="T23" fmla="*/ 0 h 414"/>
                <a:gd name="T24" fmla="*/ 274 w 274"/>
                <a:gd name="T25" fmla="*/ 205 h 414"/>
                <a:gd name="T26" fmla="*/ 237 w 274"/>
                <a:gd name="T27" fmla="*/ 361 h 414"/>
                <a:gd name="T28" fmla="*/ 132 w 274"/>
                <a:gd name="T29"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414">
                  <a:moveTo>
                    <a:pt x="139" y="52"/>
                  </a:moveTo>
                  <a:cubicBezTo>
                    <a:pt x="139" y="52"/>
                    <a:pt x="139" y="52"/>
                    <a:pt x="139" y="52"/>
                  </a:cubicBezTo>
                  <a:cubicBezTo>
                    <a:pt x="90" y="52"/>
                    <a:pt x="66" y="105"/>
                    <a:pt x="66" y="212"/>
                  </a:cubicBezTo>
                  <a:cubicBezTo>
                    <a:pt x="66" y="313"/>
                    <a:pt x="90" y="363"/>
                    <a:pt x="137" y="363"/>
                  </a:cubicBezTo>
                  <a:cubicBezTo>
                    <a:pt x="184" y="363"/>
                    <a:pt x="208" y="312"/>
                    <a:pt x="208" y="210"/>
                  </a:cubicBezTo>
                  <a:cubicBezTo>
                    <a:pt x="208" y="104"/>
                    <a:pt x="185" y="52"/>
                    <a:pt x="139" y="52"/>
                  </a:cubicBezTo>
                  <a:close/>
                  <a:moveTo>
                    <a:pt x="132" y="414"/>
                  </a:moveTo>
                  <a:cubicBezTo>
                    <a:pt x="132" y="414"/>
                    <a:pt x="132" y="414"/>
                    <a:pt x="132" y="414"/>
                  </a:cubicBezTo>
                  <a:cubicBezTo>
                    <a:pt x="91" y="414"/>
                    <a:pt x="58" y="397"/>
                    <a:pt x="35" y="363"/>
                  </a:cubicBezTo>
                  <a:cubicBezTo>
                    <a:pt x="11" y="329"/>
                    <a:pt x="0" y="280"/>
                    <a:pt x="0" y="215"/>
                  </a:cubicBezTo>
                  <a:cubicBezTo>
                    <a:pt x="0" y="144"/>
                    <a:pt x="12" y="91"/>
                    <a:pt x="36" y="55"/>
                  </a:cubicBezTo>
                  <a:cubicBezTo>
                    <a:pt x="61" y="18"/>
                    <a:pt x="96" y="0"/>
                    <a:pt x="142" y="0"/>
                  </a:cubicBezTo>
                  <a:cubicBezTo>
                    <a:pt x="230" y="0"/>
                    <a:pt x="274" y="68"/>
                    <a:pt x="274" y="205"/>
                  </a:cubicBezTo>
                  <a:cubicBezTo>
                    <a:pt x="274" y="273"/>
                    <a:pt x="262" y="325"/>
                    <a:pt x="237" y="361"/>
                  </a:cubicBezTo>
                  <a:cubicBezTo>
                    <a:pt x="212" y="396"/>
                    <a:pt x="177" y="414"/>
                    <a:pt x="132" y="4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68217A">
                    <a:lumMod val="40000"/>
                    <a:lumOff val="60000"/>
                  </a:srgbClr>
                </a:solidFill>
                <a:ea typeface="MS PGothic" charset="0"/>
              </a:endParaRPr>
            </a:p>
          </p:txBody>
        </p:sp>
        <p:sp>
          <p:nvSpPr>
            <p:cNvPr id="87" name="Freeform 21"/>
            <p:cNvSpPr>
              <a:spLocks noEditPoints="1"/>
            </p:cNvSpPr>
            <p:nvPr/>
          </p:nvSpPr>
          <p:spPr bwMode="auto">
            <a:xfrm>
              <a:off x="11746289" y="5708556"/>
              <a:ext cx="345868" cy="454099"/>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grp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68217A">
                    <a:lumMod val="40000"/>
                    <a:lumOff val="60000"/>
                  </a:srgbClr>
                </a:solidFill>
                <a:ea typeface="MS PGothic" charset="0"/>
              </a:endParaRPr>
            </a:p>
          </p:txBody>
        </p:sp>
      </p:grpSp>
      <p:sp>
        <p:nvSpPr>
          <p:cNvPr id="89" name="Freeform 88"/>
          <p:cNvSpPr/>
          <p:nvPr userDrawn="1"/>
        </p:nvSpPr>
        <p:spPr bwMode="auto">
          <a:xfrm>
            <a:off x="507611" y="2720999"/>
            <a:ext cx="2806205" cy="176071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65B2">
              <a:alpha val="2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90" name="Freeform 89"/>
          <p:cNvSpPr>
            <a:spLocks noChangeAspect="1"/>
          </p:cNvSpPr>
          <p:nvPr userDrawn="1"/>
        </p:nvSpPr>
        <p:spPr bwMode="auto">
          <a:xfrm>
            <a:off x="921895" y="3047191"/>
            <a:ext cx="1974143" cy="125014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65B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91" name="Freeform 90"/>
          <p:cNvSpPr>
            <a:spLocks noChangeAspect="1"/>
          </p:cNvSpPr>
          <p:nvPr userDrawn="1"/>
        </p:nvSpPr>
        <p:spPr bwMode="auto">
          <a:xfrm>
            <a:off x="1286304" y="3313535"/>
            <a:ext cx="1248823" cy="79082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65B2">
              <a:alpha val="3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92" name="Freeform 91"/>
          <p:cNvSpPr>
            <a:spLocks noChangeAspect="1"/>
          </p:cNvSpPr>
          <p:nvPr userDrawn="1"/>
        </p:nvSpPr>
        <p:spPr bwMode="auto">
          <a:xfrm>
            <a:off x="1553006" y="3517540"/>
            <a:ext cx="715418" cy="45304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65B2">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2" name="Title 1"/>
          <p:cNvSpPr>
            <a:spLocks noGrp="1"/>
          </p:cNvSpPr>
          <p:nvPr>
            <p:ph type="title"/>
          </p:nvPr>
        </p:nvSpPr>
        <p:spPr>
          <a:xfrm>
            <a:off x="269239" y="289511"/>
            <a:ext cx="5108376" cy="3101470"/>
          </a:xfrm>
        </p:spPr>
        <p:txBody>
          <a:bodyPr/>
          <a:lstStyle>
            <a:lvl1pPr>
              <a:defRPr sz="3600">
                <a:solidFill>
                  <a:schemeClr val="accent1"/>
                </a:solidFill>
              </a:defRPr>
            </a:lvl1pPr>
          </a:lstStyle>
          <a:p>
            <a:r>
              <a:rPr lang="en-US" dirty="0"/>
              <a:t>Click to edit Master title style</a:t>
            </a:r>
          </a:p>
        </p:txBody>
      </p:sp>
      <p:sp>
        <p:nvSpPr>
          <p:cNvPr id="94" name="Text Placeholder 93"/>
          <p:cNvSpPr>
            <a:spLocks noGrp="1"/>
          </p:cNvSpPr>
          <p:nvPr>
            <p:ph type="body" sz="quarter" idx="10" hasCustomPrompt="1"/>
          </p:nvPr>
        </p:nvSpPr>
        <p:spPr>
          <a:xfrm>
            <a:off x="10381812" y="289511"/>
            <a:ext cx="1282700" cy="1587500"/>
          </a:xfrm>
        </p:spPr>
        <p:txBody>
          <a:bodyPr anchor="ctr"/>
          <a:lstStyle>
            <a:lvl1pPr marL="0" indent="0" algn="ctr">
              <a:buNone/>
              <a:defRPr sz="6000">
                <a:solidFill>
                  <a:schemeClr val="bg1"/>
                </a:solidFill>
              </a:defRPr>
            </a:lvl1pPr>
            <a:lvl2pPr marL="182880" indent="0">
              <a:buNone/>
              <a:defRPr sz="6000">
                <a:solidFill>
                  <a:schemeClr val="bg1"/>
                </a:solidFill>
              </a:defRPr>
            </a:lvl2pPr>
            <a:lvl3pPr marL="365760" indent="0">
              <a:buNone/>
              <a:defRPr sz="6000">
                <a:solidFill>
                  <a:schemeClr val="bg1"/>
                </a:solidFill>
              </a:defRPr>
            </a:lvl3pPr>
            <a:lvl4pPr marL="784338" indent="0">
              <a:buNone/>
              <a:defRPr sz="6000">
                <a:solidFill>
                  <a:schemeClr val="bg1"/>
                </a:solidFill>
              </a:defRPr>
            </a:lvl4pPr>
            <a:lvl5pPr marL="1008434" indent="0">
              <a:buNone/>
              <a:defRPr sz="6000">
                <a:solidFill>
                  <a:schemeClr val="bg1"/>
                </a:solidFill>
              </a:defRPr>
            </a:lvl5pPr>
          </a:lstStyle>
          <a:p>
            <a:pPr lvl="0"/>
            <a:r>
              <a:rPr lang="en-US" dirty="0"/>
              <a:t>#</a:t>
            </a:r>
          </a:p>
        </p:txBody>
      </p:sp>
      <p:sp>
        <p:nvSpPr>
          <p:cNvPr id="95" name="Oval 94"/>
          <p:cNvSpPr/>
          <p:nvPr userDrawn="1"/>
        </p:nvSpPr>
        <p:spPr bwMode="auto">
          <a:xfrm>
            <a:off x="10451662" y="511761"/>
            <a:ext cx="1143000" cy="1143000"/>
          </a:xfrm>
          <a:prstGeom prst="ellipse">
            <a:avLst/>
          </a:prstGeom>
          <a:no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25849896"/>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2"/>
        </a:solidFill>
        <a:effectLst/>
      </p:bgPr>
    </p:bg>
    <p:spTree>
      <p:nvGrpSpPr>
        <p:cNvPr id="1" name=""/>
        <p:cNvGrpSpPr/>
        <p:nvPr/>
      </p:nvGrpSpPr>
      <p:grpSpPr>
        <a:xfrm>
          <a:off x="0" y="0"/>
          <a:ext cx="0" cy="0"/>
          <a:chOff x="0" y="0"/>
          <a:chExt cx="0" cy="0"/>
        </a:xfrm>
      </p:grpSpPr>
      <p:sp>
        <p:nvSpPr>
          <p:cNvPr id="3" name="Isosceles Triangle 2"/>
          <p:cNvSpPr/>
          <p:nvPr userDrawn="1"/>
        </p:nvSpPr>
        <p:spPr bwMode="auto">
          <a:xfrm rot="10800000">
            <a:off x="-11153347" y="-246302"/>
            <a:ext cx="19872028" cy="937511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userDrawn="1"/>
        </p:nvGrpSpPr>
        <p:grpSpPr>
          <a:xfrm>
            <a:off x="2467202" y="3301225"/>
            <a:ext cx="9343441" cy="3174415"/>
            <a:chOff x="4567099" y="3930781"/>
            <a:chExt cx="7771523" cy="2640360"/>
          </a:xfrm>
        </p:grpSpPr>
        <p:sp>
          <p:nvSpPr>
            <p:cNvPr id="5" name="Freeform 13"/>
            <p:cNvSpPr>
              <a:spLocks/>
            </p:cNvSpPr>
            <p:nvPr/>
          </p:nvSpPr>
          <p:spPr bwMode="auto">
            <a:xfrm>
              <a:off x="6598033" y="5723324"/>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 name="Freeform 23"/>
            <p:cNvSpPr>
              <a:spLocks/>
            </p:cNvSpPr>
            <p:nvPr/>
          </p:nvSpPr>
          <p:spPr bwMode="auto">
            <a:xfrm>
              <a:off x="7112986" y="5723324"/>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 name="Freeform 8"/>
            <p:cNvSpPr>
              <a:spLocks/>
            </p:cNvSpPr>
            <p:nvPr/>
          </p:nvSpPr>
          <p:spPr bwMode="auto">
            <a:xfrm>
              <a:off x="9306606" y="5710321"/>
              <a:ext cx="99706" cy="28117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8" name="Freeform 16"/>
            <p:cNvSpPr>
              <a:spLocks noEditPoints="1"/>
            </p:cNvSpPr>
            <p:nvPr/>
          </p:nvSpPr>
          <p:spPr bwMode="auto">
            <a:xfrm>
              <a:off x="9766844" y="5700351"/>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9" name="Freeform 29"/>
            <p:cNvSpPr>
              <a:spLocks/>
            </p:cNvSpPr>
            <p:nvPr/>
          </p:nvSpPr>
          <p:spPr bwMode="auto">
            <a:xfrm>
              <a:off x="10548385" y="5710321"/>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0" name="Freeform 7"/>
            <p:cNvSpPr>
              <a:spLocks/>
            </p:cNvSpPr>
            <p:nvPr/>
          </p:nvSpPr>
          <p:spPr bwMode="auto">
            <a:xfrm>
              <a:off x="6111081" y="53368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1" name="Freeform 10"/>
            <p:cNvSpPr>
              <a:spLocks/>
            </p:cNvSpPr>
            <p:nvPr/>
          </p:nvSpPr>
          <p:spPr bwMode="auto">
            <a:xfrm>
              <a:off x="6598033" y="5336886"/>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2" name="Freeform 23"/>
            <p:cNvSpPr>
              <a:spLocks/>
            </p:cNvSpPr>
            <p:nvPr/>
          </p:nvSpPr>
          <p:spPr bwMode="auto">
            <a:xfrm>
              <a:off x="7112986" y="5336886"/>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3" name="Freeform 8"/>
            <p:cNvSpPr>
              <a:spLocks/>
            </p:cNvSpPr>
            <p:nvPr/>
          </p:nvSpPr>
          <p:spPr bwMode="auto">
            <a:xfrm>
              <a:off x="9306606" y="5323883"/>
              <a:ext cx="99706" cy="28117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4" name="Freeform 13"/>
            <p:cNvSpPr>
              <a:spLocks noEditPoints="1"/>
            </p:cNvSpPr>
            <p:nvPr/>
          </p:nvSpPr>
          <p:spPr bwMode="auto">
            <a:xfrm>
              <a:off x="9766844" y="5313913"/>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5" name="Freeform 29"/>
            <p:cNvSpPr>
              <a:spLocks/>
            </p:cNvSpPr>
            <p:nvPr/>
          </p:nvSpPr>
          <p:spPr bwMode="auto">
            <a:xfrm>
              <a:off x="10548385" y="5323883"/>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6" name="Freeform 7"/>
            <p:cNvSpPr>
              <a:spLocks/>
            </p:cNvSpPr>
            <p:nvPr/>
          </p:nvSpPr>
          <p:spPr bwMode="auto">
            <a:xfrm>
              <a:off x="6111081" y="57515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7" name="Freeform 21"/>
            <p:cNvSpPr>
              <a:spLocks noEditPoints="1"/>
            </p:cNvSpPr>
            <p:nvPr/>
          </p:nvSpPr>
          <p:spPr bwMode="auto">
            <a:xfrm>
              <a:off x="11282288" y="5218320"/>
              <a:ext cx="222402" cy="29199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8" name="Freeform 21"/>
            <p:cNvSpPr>
              <a:spLocks noEditPoints="1"/>
            </p:cNvSpPr>
            <p:nvPr/>
          </p:nvSpPr>
          <p:spPr bwMode="auto">
            <a:xfrm>
              <a:off x="8886561" y="5723324"/>
              <a:ext cx="200865" cy="263721"/>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9" name="Freeform 16"/>
            <p:cNvSpPr>
              <a:spLocks noEditPoints="1"/>
            </p:cNvSpPr>
            <p:nvPr/>
          </p:nvSpPr>
          <p:spPr bwMode="auto">
            <a:xfrm>
              <a:off x="11612381" y="5219174"/>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0" name="Freeform 16"/>
            <p:cNvSpPr>
              <a:spLocks noEditPoints="1"/>
            </p:cNvSpPr>
            <p:nvPr/>
          </p:nvSpPr>
          <p:spPr bwMode="auto">
            <a:xfrm>
              <a:off x="12145192" y="5219174"/>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1" name="Freeform 5"/>
            <p:cNvSpPr>
              <a:spLocks/>
            </p:cNvSpPr>
            <p:nvPr/>
          </p:nvSpPr>
          <p:spPr bwMode="auto">
            <a:xfrm>
              <a:off x="11883858" y="5242985"/>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22" name="Group 746"/>
            <p:cNvGrpSpPr/>
            <p:nvPr/>
          </p:nvGrpSpPr>
          <p:grpSpPr>
            <a:xfrm>
              <a:off x="4567099" y="6184673"/>
              <a:ext cx="267226" cy="360869"/>
              <a:chOff x="7011958" y="-48945"/>
              <a:chExt cx="557213" cy="752475"/>
            </a:xfrm>
            <a:solidFill>
              <a:schemeClr val="tx1">
                <a:lumMod val="75000"/>
                <a:lumOff val="25000"/>
                <a:alpha val="5000"/>
              </a:schemeClr>
            </a:solidFill>
          </p:grpSpPr>
          <p:sp>
            <p:nvSpPr>
              <p:cNvPr id="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23" name="Freeform 19"/>
            <p:cNvSpPr>
              <a:spLocks/>
            </p:cNvSpPr>
            <p:nvPr/>
          </p:nvSpPr>
          <p:spPr bwMode="auto">
            <a:xfrm>
              <a:off x="4988356" y="6186833"/>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4" name="Freeform 7"/>
            <p:cNvSpPr>
              <a:spLocks/>
            </p:cNvSpPr>
            <p:nvPr/>
          </p:nvSpPr>
          <p:spPr bwMode="auto">
            <a:xfrm>
              <a:off x="5468221" y="6186833"/>
              <a:ext cx="128919"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5" name="Freeform 8"/>
            <p:cNvSpPr>
              <a:spLocks/>
            </p:cNvSpPr>
            <p:nvPr/>
          </p:nvSpPr>
          <p:spPr bwMode="auto">
            <a:xfrm>
              <a:off x="5769216" y="6186831"/>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6" name="Freeform 23"/>
            <p:cNvSpPr>
              <a:spLocks/>
            </p:cNvSpPr>
            <p:nvPr/>
          </p:nvSpPr>
          <p:spPr bwMode="auto">
            <a:xfrm>
              <a:off x="6551364" y="6186833"/>
              <a:ext cx="131447" cy="356420"/>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7" name="Freeform 24"/>
            <p:cNvSpPr>
              <a:spLocks/>
            </p:cNvSpPr>
            <p:nvPr/>
          </p:nvSpPr>
          <p:spPr bwMode="auto">
            <a:xfrm>
              <a:off x="6856424" y="6186833"/>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8" name="Freeform 17"/>
            <p:cNvSpPr>
              <a:spLocks/>
            </p:cNvSpPr>
            <p:nvPr/>
          </p:nvSpPr>
          <p:spPr bwMode="auto">
            <a:xfrm>
              <a:off x="7159946" y="6186831"/>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9" name="Freeform 18"/>
            <p:cNvSpPr>
              <a:spLocks noEditPoints="1"/>
            </p:cNvSpPr>
            <p:nvPr/>
          </p:nvSpPr>
          <p:spPr bwMode="auto">
            <a:xfrm>
              <a:off x="7494554" y="6180696"/>
              <a:ext cx="245196" cy="369059"/>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1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0" name="Freeform 20"/>
            <p:cNvSpPr>
              <a:spLocks noEditPoints="1"/>
            </p:cNvSpPr>
            <p:nvPr/>
          </p:nvSpPr>
          <p:spPr bwMode="auto">
            <a:xfrm>
              <a:off x="7947969" y="6180696"/>
              <a:ext cx="245196" cy="369059"/>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1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31" name="Group 740"/>
            <p:cNvGrpSpPr/>
            <p:nvPr/>
          </p:nvGrpSpPr>
          <p:grpSpPr>
            <a:xfrm>
              <a:off x="6110525" y="6184673"/>
              <a:ext cx="267226" cy="360869"/>
              <a:chOff x="7011958" y="-48945"/>
              <a:chExt cx="557213" cy="752475"/>
            </a:xfrm>
            <a:solidFill>
              <a:schemeClr val="tx1">
                <a:lumMod val="50000"/>
                <a:lumOff val="50000"/>
                <a:alpha val="10000"/>
              </a:schemeClr>
            </a:solidFill>
          </p:grpSpPr>
          <p:sp>
            <p:nvSpPr>
              <p:cNvPr id="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32" name="Freeform 21"/>
            <p:cNvSpPr>
              <a:spLocks noEditPoints="1"/>
            </p:cNvSpPr>
            <p:nvPr/>
          </p:nvSpPr>
          <p:spPr bwMode="auto">
            <a:xfrm>
              <a:off x="8698001" y="6184673"/>
              <a:ext cx="294356" cy="386468"/>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accent5">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3" name="Freeform 16"/>
            <p:cNvSpPr>
              <a:spLocks noEditPoints="1"/>
            </p:cNvSpPr>
            <p:nvPr/>
          </p:nvSpPr>
          <p:spPr bwMode="auto">
            <a:xfrm>
              <a:off x="9132784" y="6180696"/>
              <a:ext cx="245196" cy="36905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4" name="Freeform 16"/>
            <p:cNvSpPr>
              <a:spLocks noEditPoints="1"/>
            </p:cNvSpPr>
            <p:nvPr/>
          </p:nvSpPr>
          <p:spPr bwMode="auto">
            <a:xfrm>
              <a:off x="9751830" y="6180696"/>
              <a:ext cx="245196" cy="36905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5" name="Freeform 5"/>
            <p:cNvSpPr>
              <a:spLocks/>
            </p:cNvSpPr>
            <p:nvPr/>
          </p:nvSpPr>
          <p:spPr bwMode="auto">
            <a:xfrm>
              <a:off x="9483028" y="6186834"/>
              <a:ext cx="128919"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6" name="Freeform 20"/>
            <p:cNvSpPr>
              <a:spLocks noEditPoints="1"/>
            </p:cNvSpPr>
            <p:nvPr/>
          </p:nvSpPr>
          <p:spPr bwMode="auto">
            <a:xfrm>
              <a:off x="10359794" y="6180696"/>
              <a:ext cx="245196" cy="369059"/>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37" name="Group 746"/>
            <p:cNvGrpSpPr/>
            <p:nvPr/>
          </p:nvGrpSpPr>
          <p:grpSpPr>
            <a:xfrm>
              <a:off x="10811151" y="6184673"/>
              <a:ext cx="267226" cy="360869"/>
              <a:chOff x="7011958" y="-48945"/>
              <a:chExt cx="557213" cy="752475"/>
            </a:xfrm>
            <a:solidFill>
              <a:schemeClr val="tx1">
                <a:lumMod val="75000"/>
                <a:lumOff val="25000"/>
                <a:alpha val="26000"/>
              </a:schemeClr>
            </a:solidFill>
          </p:grpSpPr>
          <p:sp>
            <p:nvSpPr>
              <p:cNvPr id="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38" name="Freeform 18"/>
            <p:cNvSpPr>
              <a:spLocks noEditPoints="1"/>
            </p:cNvSpPr>
            <p:nvPr/>
          </p:nvSpPr>
          <p:spPr bwMode="auto">
            <a:xfrm>
              <a:off x="11767763" y="6180696"/>
              <a:ext cx="245196" cy="369059"/>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4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9" name="Freeform 19"/>
            <p:cNvSpPr>
              <a:spLocks/>
            </p:cNvSpPr>
            <p:nvPr/>
          </p:nvSpPr>
          <p:spPr bwMode="auto">
            <a:xfrm>
              <a:off x="12177814" y="6186833"/>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tx1">
                <a:lumMod val="75000"/>
                <a:lumOff val="25000"/>
                <a:alpha val="4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40" name="Group 740"/>
            <p:cNvGrpSpPr/>
            <p:nvPr/>
          </p:nvGrpSpPr>
          <p:grpSpPr>
            <a:xfrm>
              <a:off x="7466740" y="5821536"/>
              <a:ext cx="267226" cy="360869"/>
              <a:chOff x="7011958" y="-48945"/>
              <a:chExt cx="557213" cy="752475"/>
            </a:xfrm>
            <a:solidFill>
              <a:schemeClr val="tx1">
                <a:lumMod val="75000"/>
                <a:lumOff val="25000"/>
                <a:alpha val="15000"/>
              </a:schemeClr>
            </a:solidFill>
          </p:grpSpPr>
          <p:sp>
            <p:nvSpPr>
              <p:cNvPr id="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41" name="Freeform 21"/>
            <p:cNvSpPr>
              <a:spLocks noEditPoints="1"/>
            </p:cNvSpPr>
            <p:nvPr/>
          </p:nvSpPr>
          <p:spPr bwMode="auto">
            <a:xfrm>
              <a:off x="11300805" y="6198550"/>
              <a:ext cx="267498" cy="351205"/>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lumMod val="75000"/>
                <a:lumOff val="25000"/>
                <a:alpha val="4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2" name="Freeform 7"/>
            <p:cNvSpPr>
              <a:spLocks/>
            </p:cNvSpPr>
            <p:nvPr/>
          </p:nvSpPr>
          <p:spPr bwMode="auto">
            <a:xfrm>
              <a:off x="5819099" y="57515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3" name="Freeform 7"/>
            <p:cNvSpPr>
              <a:spLocks/>
            </p:cNvSpPr>
            <p:nvPr/>
          </p:nvSpPr>
          <p:spPr bwMode="auto">
            <a:xfrm>
              <a:off x="5540329" y="57515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4" name="Freeform 8"/>
            <p:cNvSpPr>
              <a:spLocks/>
            </p:cNvSpPr>
            <p:nvPr/>
          </p:nvSpPr>
          <p:spPr bwMode="auto">
            <a:xfrm>
              <a:off x="8886887" y="5323883"/>
              <a:ext cx="99706" cy="28117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5" name="Freeform 13"/>
            <p:cNvSpPr>
              <a:spLocks/>
            </p:cNvSpPr>
            <p:nvPr/>
          </p:nvSpPr>
          <p:spPr bwMode="auto">
            <a:xfrm>
              <a:off x="11598428" y="4317219"/>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6" name="Freeform 23"/>
            <p:cNvSpPr>
              <a:spLocks/>
            </p:cNvSpPr>
            <p:nvPr/>
          </p:nvSpPr>
          <p:spPr bwMode="auto">
            <a:xfrm>
              <a:off x="12113381" y="4317219"/>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7" name="Freeform 7"/>
            <p:cNvSpPr>
              <a:spLocks/>
            </p:cNvSpPr>
            <p:nvPr/>
          </p:nvSpPr>
          <p:spPr bwMode="auto">
            <a:xfrm>
              <a:off x="11111476" y="43454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8" name="Freeform 8"/>
            <p:cNvSpPr>
              <a:spLocks/>
            </p:cNvSpPr>
            <p:nvPr/>
          </p:nvSpPr>
          <p:spPr bwMode="auto">
            <a:xfrm>
              <a:off x="10769611" y="4780726"/>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9" name="Freeform 23"/>
            <p:cNvSpPr>
              <a:spLocks/>
            </p:cNvSpPr>
            <p:nvPr/>
          </p:nvSpPr>
          <p:spPr bwMode="auto">
            <a:xfrm>
              <a:off x="11551759" y="4780728"/>
              <a:ext cx="131447" cy="356420"/>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0" name="Freeform 24"/>
            <p:cNvSpPr>
              <a:spLocks/>
            </p:cNvSpPr>
            <p:nvPr/>
          </p:nvSpPr>
          <p:spPr bwMode="auto">
            <a:xfrm>
              <a:off x="11856819" y="4780728"/>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1" name="Freeform 17"/>
            <p:cNvSpPr>
              <a:spLocks/>
            </p:cNvSpPr>
            <p:nvPr/>
          </p:nvSpPr>
          <p:spPr bwMode="auto">
            <a:xfrm>
              <a:off x="12160341" y="4780726"/>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52" name="Group 740"/>
            <p:cNvGrpSpPr/>
            <p:nvPr/>
          </p:nvGrpSpPr>
          <p:grpSpPr>
            <a:xfrm>
              <a:off x="11110920" y="4778568"/>
              <a:ext cx="267226" cy="360869"/>
              <a:chOff x="7011958" y="-48945"/>
              <a:chExt cx="557213" cy="752475"/>
            </a:xfrm>
            <a:solidFill>
              <a:schemeClr val="tx1">
                <a:lumMod val="50000"/>
                <a:lumOff val="50000"/>
                <a:alpha val="10000"/>
              </a:schemeClr>
            </a:solidFill>
          </p:grpSpPr>
          <p:sp>
            <p:nvSpPr>
              <p:cNvPr id="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53" name="Freeform 7"/>
            <p:cNvSpPr>
              <a:spLocks/>
            </p:cNvSpPr>
            <p:nvPr/>
          </p:nvSpPr>
          <p:spPr bwMode="auto">
            <a:xfrm>
              <a:off x="10819494" y="43454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4" name="Freeform 7"/>
            <p:cNvSpPr>
              <a:spLocks/>
            </p:cNvSpPr>
            <p:nvPr/>
          </p:nvSpPr>
          <p:spPr bwMode="auto">
            <a:xfrm>
              <a:off x="10540724" y="43454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5" name="Freeform 8"/>
            <p:cNvSpPr>
              <a:spLocks/>
            </p:cNvSpPr>
            <p:nvPr/>
          </p:nvSpPr>
          <p:spPr bwMode="auto">
            <a:xfrm>
              <a:off x="9758526" y="4416216"/>
              <a:ext cx="91785" cy="258833"/>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6" name="Freeform 16"/>
            <p:cNvSpPr>
              <a:spLocks noEditPoints="1"/>
            </p:cNvSpPr>
            <p:nvPr/>
          </p:nvSpPr>
          <p:spPr bwMode="auto">
            <a:xfrm>
              <a:off x="10182200" y="4407038"/>
              <a:ext cx="178063" cy="2680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7" name="Freeform 8"/>
            <p:cNvSpPr>
              <a:spLocks/>
            </p:cNvSpPr>
            <p:nvPr/>
          </p:nvSpPr>
          <p:spPr bwMode="auto">
            <a:xfrm>
              <a:off x="9758526" y="4060479"/>
              <a:ext cx="91785" cy="258833"/>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8" name="Freeform 16"/>
            <p:cNvSpPr>
              <a:spLocks noEditPoints="1"/>
            </p:cNvSpPr>
            <p:nvPr/>
          </p:nvSpPr>
          <p:spPr bwMode="auto">
            <a:xfrm>
              <a:off x="10182200" y="4051301"/>
              <a:ext cx="178063" cy="2680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9" name="Freeform 21"/>
            <p:cNvSpPr>
              <a:spLocks noEditPoints="1"/>
            </p:cNvSpPr>
            <p:nvPr/>
          </p:nvSpPr>
          <p:spPr bwMode="auto">
            <a:xfrm>
              <a:off x="9371852" y="4428186"/>
              <a:ext cx="184907" cy="242769"/>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0" name="Freeform 21"/>
            <p:cNvSpPr>
              <a:spLocks noEditPoints="1"/>
            </p:cNvSpPr>
            <p:nvPr/>
          </p:nvSpPr>
          <p:spPr bwMode="auto">
            <a:xfrm>
              <a:off x="9198272" y="4852882"/>
              <a:ext cx="270971" cy="355765"/>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1" name="Freeform 16"/>
            <p:cNvSpPr>
              <a:spLocks noEditPoints="1"/>
            </p:cNvSpPr>
            <p:nvPr/>
          </p:nvSpPr>
          <p:spPr bwMode="auto">
            <a:xfrm>
              <a:off x="9598514" y="4849221"/>
              <a:ext cx="225716" cy="33973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2" name="Freeform 16"/>
            <p:cNvSpPr>
              <a:spLocks noEditPoints="1"/>
            </p:cNvSpPr>
            <p:nvPr/>
          </p:nvSpPr>
          <p:spPr bwMode="auto">
            <a:xfrm>
              <a:off x="10168379" y="4849221"/>
              <a:ext cx="225716" cy="33973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3" name="Freeform 5"/>
            <p:cNvSpPr>
              <a:spLocks/>
            </p:cNvSpPr>
            <p:nvPr/>
          </p:nvSpPr>
          <p:spPr bwMode="auto">
            <a:xfrm>
              <a:off x="9920932" y="4854872"/>
              <a:ext cx="118677" cy="328104"/>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4" name="Freeform 8"/>
            <p:cNvSpPr>
              <a:spLocks/>
            </p:cNvSpPr>
            <p:nvPr/>
          </p:nvSpPr>
          <p:spPr bwMode="auto">
            <a:xfrm>
              <a:off x="9372152" y="4060479"/>
              <a:ext cx="91785" cy="258833"/>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5" name="Freeform 7"/>
            <p:cNvSpPr>
              <a:spLocks/>
            </p:cNvSpPr>
            <p:nvPr/>
          </p:nvSpPr>
          <p:spPr bwMode="auto">
            <a:xfrm>
              <a:off x="11111476" y="39307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6" name="Freeform 13"/>
            <p:cNvSpPr>
              <a:spLocks/>
            </p:cNvSpPr>
            <p:nvPr/>
          </p:nvSpPr>
          <p:spPr bwMode="auto">
            <a:xfrm>
              <a:off x="11598428" y="3930781"/>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7" name="Freeform 23"/>
            <p:cNvSpPr>
              <a:spLocks/>
            </p:cNvSpPr>
            <p:nvPr/>
          </p:nvSpPr>
          <p:spPr bwMode="auto">
            <a:xfrm>
              <a:off x="12113381" y="3930781"/>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8" name="Freeform 67"/>
            <p:cNvSpPr>
              <a:spLocks/>
            </p:cNvSpPr>
            <p:nvPr/>
          </p:nvSpPr>
          <p:spPr bwMode="auto">
            <a:xfrm>
              <a:off x="8201024" y="5686425"/>
              <a:ext cx="647889" cy="49143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lumMod val="75000"/>
                <a:lumOff val="25000"/>
                <a:alpha val="1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000000"/>
                </a:solidFill>
                <a:ea typeface="MS PGothic" charset="0"/>
              </a:endParaRPr>
            </a:p>
          </p:txBody>
        </p:sp>
        <p:sp>
          <p:nvSpPr>
            <p:cNvPr id="69" name="Freeform 68"/>
            <p:cNvSpPr>
              <a:spLocks/>
            </p:cNvSpPr>
            <p:nvPr/>
          </p:nvSpPr>
          <p:spPr bwMode="auto">
            <a:xfrm>
              <a:off x="8656810" y="4300886"/>
              <a:ext cx="647889" cy="49143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4">
                <a:lumMod val="20000"/>
                <a:lumOff val="80000"/>
                <a:alpha val="1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000000"/>
                </a:solidFill>
                <a:ea typeface="MS PGothic" charset="0"/>
              </a:endParaRPr>
            </a:p>
          </p:txBody>
        </p:sp>
      </p:grpSp>
      <p:grpSp>
        <p:nvGrpSpPr>
          <p:cNvPr id="80" name="Group 79"/>
          <p:cNvGrpSpPr/>
          <p:nvPr userDrawn="1"/>
        </p:nvGrpSpPr>
        <p:grpSpPr>
          <a:xfrm>
            <a:off x="9967239" y="5392469"/>
            <a:ext cx="1887212" cy="457097"/>
            <a:chOff x="10167102" y="5705209"/>
            <a:chExt cx="1925055" cy="466263"/>
          </a:xfrm>
          <a:solidFill>
            <a:schemeClr val="accent2">
              <a:lumMod val="75000"/>
            </a:schemeClr>
          </a:solidFill>
        </p:grpSpPr>
        <p:sp>
          <p:nvSpPr>
            <p:cNvPr id="81" name="Freeform 18"/>
            <p:cNvSpPr>
              <a:spLocks/>
            </p:cNvSpPr>
            <p:nvPr/>
          </p:nvSpPr>
          <p:spPr bwMode="auto">
            <a:xfrm>
              <a:off x="10167102" y="5707322"/>
              <a:ext cx="149421" cy="459906"/>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68217A">
                    <a:lumMod val="40000"/>
                    <a:lumOff val="60000"/>
                  </a:srgbClr>
                </a:solidFill>
                <a:ea typeface="MS PGothic" charset="0"/>
              </a:endParaRPr>
            </a:p>
          </p:txBody>
        </p:sp>
        <p:sp>
          <p:nvSpPr>
            <p:cNvPr id="82" name="Freeform 19"/>
            <p:cNvSpPr>
              <a:spLocks/>
            </p:cNvSpPr>
            <p:nvPr/>
          </p:nvSpPr>
          <p:spPr bwMode="auto">
            <a:xfrm>
              <a:off x="10358244" y="5707324"/>
              <a:ext cx="149421" cy="45990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68217A">
                    <a:lumMod val="40000"/>
                    <a:lumOff val="60000"/>
                  </a:srgbClr>
                </a:solidFill>
                <a:ea typeface="MS PGothic" charset="0"/>
              </a:endParaRPr>
            </a:p>
          </p:txBody>
        </p:sp>
        <p:sp>
          <p:nvSpPr>
            <p:cNvPr id="83" name="Freeform 17"/>
            <p:cNvSpPr>
              <a:spLocks/>
            </p:cNvSpPr>
            <p:nvPr/>
          </p:nvSpPr>
          <p:spPr bwMode="auto">
            <a:xfrm>
              <a:off x="11206262" y="5710836"/>
              <a:ext cx="157563" cy="433300"/>
            </a:xfrm>
            <a:custGeom>
              <a:avLst/>
              <a:gdLst>
                <a:gd name="T0" fmla="*/ 140 w 140"/>
                <a:gd name="T1" fmla="*/ 0 h 385"/>
                <a:gd name="T2" fmla="*/ 140 w 140"/>
                <a:gd name="T3" fmla="*/ 0 h 385"/>
                <a:gd name="T4" fmla="*/ 140 w 140"/>
                <a:gd name="T5" fmla="*/ 385 h 385"/>
                <a:gd name="T6" fmla="*/ 79 w 140"/>
                <a:gd name="T7" fmla="*/ 385 h 385"/>
                <a:gd name="T8" fmla="*/ 79 w 140"/>
                <a:gd name="T9" fmla="*/ 74 h 385"/>
                <a:gd name="T10" fmla="*/ 43 w 140"/>
                <a:gd name="T11" fmla="*/ 95 h 385"/>
                <a:gd name="T12" fmla="*/ 0 w 140"/>
                <a:gd name="T13" fmla="*/ 109 h 385"/>
                <a:gd name="T14" fmla="*/ 0 w 140"/>
                <a:gd name="T15" fmla="*/ 57 h 385"/>
                <a:gd name="T16" fmla="*/ 29 w 140"/>
                <a:gd name="T17" fmla="*/ 47 h 385"/>
                <a:gd name="T18" fmla="*/ 57 w 140"/>
                <a:gd name="T19" fmla="*/ 34 h 385"/>
                <a:gd name="T20" fmla="*/ 85 w 140"/>
                <a:gd name="T21" fmla="*/ 19 h 385"/>
                <a:gd name="T22" fmla="*/ 114 w 140"/>
                <a:gd name="T23" fmla="*/ 0 h 385"/>
                <a:gd name="T24" fmla="*/ 140 w 140"/>
                <a:gd name="T25" fmla="*/ 0 h 385"/>
                <a:gd name="T26" fmla="*/ 140 w 140"/>
                <a:gd name="T27"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385">
                  <a:moveTo>
                    <a:pt x="140" y="0"/>
                  </a:moveTo>
                  <a:cubicBezTo>
                    <a:pt x="140" y="0"/>
                    <a:pt x="140" y="0"/>
                    <a:pt x="140" y="0"/>
                  </a:cubicBezTo>
                  <a:cubicBezTo>
                    <a:pt x="140" y="385"/>
                    <a:pt x="140" y="385"/>
                    <a:pt x="140" y="385"/>
                  </a:cubicBezTo>
                  <a:cubicBezTo>
                    <a:pt x="79" y="385"/>
                    <a:pt x="79" y="385"/>
                    <a:pt x="79" y="385"/>
                  </a:cubicBezTo>
                  <a:cubicBezTo>
                    <a:pt x="79" y="74"/>
                    <a:pt x="79" y="74"/>
                    <a:pt x="79" y="74"/>
                  </a:cubicBezTo>
                  <a:cubicBezTo>
                    <a:pt x="68" y="82"/>
                    <a:pt x="56" y="89"/>
                    <a:pt x="43" y="95"/>
                  </a:cubicBezTo>
                  <a:cubicBezTo>
                    <a:pt x="31" y="100"/>
                    <a:pt x="16" y="105"/>
                    <a:pt x="0" y="109"/>
                  </a:cubicBezTo>
                  <a:cubicBezTo>
                    <a:pt x="0" y="57"/>
                    <a:pt x="0" y="57"/>
                    <a:pt x="0" y="57"/>
                  </a:cubicBezTo>
                  <a:cubicBezTo>
                    <a:pt x="10" y="54"/>
                    <a:pt x="20" y="50"/>
                    <a:pt x="29" y="47"/>
                  </a:cubicBezTo>
                  <a:cubicBezTo>
                    <a:pt x="39" y="43"/>
                    <a:pt x="48" y="39"/>
                    <a:pt x="57" y="34"/>
                  </a:cubicBezTo>
                  <a:cubicBezTo>
                    <a:pt x="67" y="30"/>
                    <a:pt x="76" y="25"/>
                    <a:pt x="85" y="19"/>
                  </a:cubicBezTo>
                  <a:cubicBezTo>
                    <a:pt x="95" y="13"/>
                    <a:pt x="104" y="7"/>
                    <a:pt x="114" y="0"/>
                  </a:cubicBezTo>
                  <a:cubicBezTo>
                    <a:pt x="140" y="0"/>
                    <a:pt x="140" y="0"/>
                    <a:pt x="140" y="0"/>
                  </a:cubicBezTo>
                  <a:cubicBezTo>
                    <a:pt x="140" y="0"/>
                    <a:pt x="140" y="0"/>
                    <a:pt x="1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68217A">
                    <a:lumMod val="40000"/>
                    <a:lumOff val="60000"/>
                  </a:srgbClr>
                </a:solidFill>
                <a:ea typeface="MS PGothic" charset="0"/>
              </a:endParaRPr>
            </a:p>
          </p:txBody>
        </p:sp>
        <p:sp>
          <p:nvSpPr>
            <p:cNvPr id="84" name="Freeform 18"/>
            <p:cNvSpPr>
              <a:spLocks noEditPoints="1"/>
            </p:cNvSpPr>
            <p:nvPr/>
          </p:nvSpPr>
          <p:spPr bwMode="auto">
            <a:xfrm>
              <a:off x="11405627" y="5705212"/>
              <a:ext cx="307892" cy="466260"/>
            </a:xfrm>
            <a:custGeom>
              <a:avLst/>
              <a:gdLst>
                <a:gd name="T0" fmla="*/ 139 w 274"/>
                <a:gd name="T1" fmla="*/ 52 h 414"/>
                <a:gd name="T2" fmla="*/ 139 w 274"/>
                <a:gd name="T3" fmla="*/ 52 h 414"/>
                <a:gd name="T4" fmla="*/ 66 w 274"/>
                <a:gd name="T5" fmla="*/ 212 h 414"/>
                <a:gd name="T6" fmla="*/ 137 w 274"/>
                <a:gd name="T7" fmla="*/ 363 h 414"/>
                <a:gd name="T8" fmla="*/ 208 w 274"/>
                <a:gd name="T9" fmla="*/ 210 h 414"/>
                <a:gd name="T10" fmla="*/ 139 w 274"/>
                <a:gd name="T11" fmla="*/ 52 h 414"/>
                <a:gd name="T12" fmla="*/ 132 w 274"/>
                <a:gd name="T13" fmla="*/ 414 h 414"/>
                <a:gd name="T14" fmla="*/ 132 w 274"/>
                <a:gd name="T15" fmla="*/ 414 h 414"/>
                <a:gd name="T16" fmla="*/ 35 w 274"/>
                <a:gd name="T17" fmla="*/ 363 h 414"/>
                <a:gd name="T18" fmla="*/ 0 w 274"/>
                <a:gd name="T19" fmla="*/ 215 h 414"/>
                <a:gd name="T20" fmla="*/ 36 w 274"/>
                <a:gd name="T21" fmla="*/ 55 h 414"/>
                <a:gd name="T22" fmla="*/ 142 w 274"/>
                <a:gd name="T23" fmla="*/ 0 h 414"/>
                <a:gd name="T24" fmla="*/ 274 w 274"/>
                <a:gd name="T25" fmla="*/ 205 h 414"/>
                <a:gd name="T26" fmla="*/ 237 w 274"/>
                <a:gd name="T27" fmla="*/ 361 h 414"/>
                <a:gd name="T28" fmla="*/ 132 w 274"/>
                <a:gd name="T29"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414">
                  <a:moveTo>
                    <a:pt x="139" y="52"/>
                  </a:moveTo>
                  <a:cubicBezTo>
                    <a:pt x="139" y="52"/>
                    <a:pt x="139" y="52"/>
                    <a:pt x="139" y="52"/>
                  </a:cubicBezTo>
                  <a:cubicBezTo>
                    <a:pt x="90" y="52"/>
                    <a:pt x="66" y="105"/>
                    <a:pt x="66" y="212"/>
                  </a:cubicBezTo>
                  <a:cubicBezTo>
                    <a:pt x="66" y="313"/>
                    <a:pt x="90" y="363"/>
                    <a:pt x="137" y="363"/>
                  </a:cubicBezTo>
                  <a:cubicBezTo>
                    <a:pt x="184" y="363"/>
                    <a:pt x="208" y="312"/>
                    <a:pt x="208" y="210"/>
                  </a:cubicBezTo>
                  <a:cubicBezTo>
                    <a:pt x="208" y="104"/>
                    <a:pt x="185" y="52"/>
                    <a:pt x="139" y="52"/>
                  </a:cubicBezTo>
                  <a:close/>
                  <a:moveTo>
                    <a:pt x="132" y="414"/>
                  </a:moveTo>
                  <a:cubicBezTo>
                    <a:pt x="132" y="414"/>
                    <a:pt x="132" y="414"/>
                    <a:pt x="132" y="414"/>
                  </a:cubicBezTo>
                  <a:cubicBezTo>
                    <a:pt x="91" y="414"/>
                    <a:pt x="58" y="397"/>
                    <a:pt x="35" y="363"/>
                  </a:cubicBezTo>
                  <a:cubicBezTo>
                    <a:pt x="11" y="329"/>
                    <a:pt x="0" y="280"/>
                    <a:pt x="0" y="215"/>
                  </a:cubicBezTo>
                  <a:cubicBezTo>
                    <a:pt x="0" y="144"/>
                    <a:pt x="12" y="91"/>
                    <a:pt x="36" y="55"/>
                  </a:cubicBezTo>
                  <a:cubicBezTo>
                    <a:pt x="61" y="18"/>
                    <a:pt x="96" y="0"/>
                    <a:pt x="142" y="0"/>
                  </a:cubicBezTo>
                  <a:cubicBezTo>
                    <a:pt x="230" y="0"/>
                    <a:pt x="274" y="68"/>
                    <a:pt x="274" y="205"/>
                  </a:cubicBezTo>
                  <a:cubicBezTo>
                    <a:pt x="274" y="273"/>
                    <a:pt x="262" y="325"/>
                    <a:pt x="237" y="361"/>
                  </a:cubicBezTo>
                  <a:cubicBezTo>
                    <a:pt x="212" y="396"/>
                    <a:pt x="177" y="414"/>
                    <a:pt x="132" y="4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68217A">
                    <a:lumMod val="40000"/>
                    <a:lumOff val="60000"/>
                  </a:srgbClr>
                </a:solidFill>
                <a:ea typeface="MS PGothic" charset="0"/>
              </a:endParaRPr>
            </a:p>
          </p:txBody>
        </p:sp>
        <p:sp>
          <p:nvSpPr>
            <p:cNvPr id="85" name="Freeform 18"/>
            <p:cNvSpPr>
              <a:spLocks noEditPoints="1"/>
            </p:cNvSpPr>
            <p:nvPr/>
          </p:nvSpPr>
          <p:spPr bwMode="auto">
            <a:xfrm>
              <a:off x="10871339" y="5705209"/>
              <a:ext cx="307892" cy="466260"/>
            </a:xfrm>
            <a:custGeom>
              <a:avLst/>
              <a:gdLst>
                <a:gd name="T0" fmla="*/ 139 w 274"/>
                <a:gd name="T1" fmla="*/ 52 h 414"/>
                <a:gd name="T2" fmla="*/ 139 w 274"/>
                <a:gd name="T3" fmla="*/ 52 h 414"/>
                <a:gd name="T4" fmla="*/ 66 w 274"/>
                <a:gd name="T5" fmla="*/ 212 h 414"/>
                <a:gd name="T6" fmla="*/ 137 w 274"/>
                <a:gd name="T7" fmla="*/ 363 h 414"/>
                <a:gd name="T8" fmla="*/ 208 w 274"/>
                <a:gd name="T9" fmla="*/ 210 h 414"/>
                <a:gd name="T10" fmla="*/ 139 w 274"/>
                <a:gd name="T11" fmla="*/ 52 h 414"/>
                <a:gd name="T12" fmla="*/ 132 w 274"/>
                <a:gd name="T13" fmla="*/ 414 h 414"/>
                <a:gd name="T14" fmla="*/ 132 w 274"/>
                <a:gd name="T15" fmla="*/ 414 h 414"/>
                <a:gd name="T16" fmla="*/ 35 w 274"/>
                <a:gd name="T17" fmla="*/ 363 h 414"/>
                <a:gd name="T18" fmla="*/ 0 w 274"/>
                <a:gd name="T19" fmla="*/ 215 h 414"/>
                <a:gd name="T20" fmla="*/ 36 w 274"/>
                <a:gd name="T21" fmla="*/ 55 h 414"/>
                <a:gd name="T22" fmla="*/ 142 w 274"/>
                <a:gd name="T23" fmla="*/ 0 h 414"/>
                <a:gd name="T24" fmla="*/ 274 w 274"/>
                <a:gd name="T25" fmla="*/ 205 h 414"/>
                <a:gd name="T26" fmla="*/ 237 w 274"/>
                <a:gd name="T27" fmla="*/ 361 h 414"/>
                <a:gd name="T28" fmla="*/ 132 w 274"/>
                <a:gd name="T29"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414">
                  <a:moveTo>
                    <a:pt x="139" y="52"/>
                  </a:moveTo>
                  <a:cubicBezTo>
                    <a:pt x="139" y="52"/>
                    <a:pt x="139" y="52"/>
                    <a:pt x="139" y="52"/>
                  </a:cubicBezTo>
                  <a:cubicBezTo>
                    <a:pt x="90" y="52"/>
                    <a:pt x="66" y="105"/>
                    <a:pt x="66" y="212"/>
                  </a:cubicBezTo>
                  <a:cubicBezTo>
                    <a:pt x="66" y="313"/>
                    <a:pt x="90" y="363"/>
                    <a:pt x="137" y="363"/>
                  </a:cubicBezTo>
                  <a:cubicBezTo>
                    <a:pt x="184" y="363"/>
                    <a:pt x="208" y="312"/>
                    <a:pt x="208" y="210"/>
                  </a:cubicBezTo>
                  <a:cubicBezTo>
                    <a:pt x="208" y="104"/>
                    <a:pt x="185" y="52"/>
                    <a:pt x="139" y="52"/>
                  </a:cubicBezTo>
                  <a:close/>
                  <a:moveTo>
                    <a:pt x="132" y="414"/>
                  </a:moveTo>
                  <a:cubicBezTo>
                    <a:pt x="132" y="414"/>
                    <a:pt x="132" y="414"/>
                    <a:pt x="132" y="414"/>
                  </a:cubicBezTo>
                  <a:cubicBezTo>
                    <a:pt x="91" y="414"/>
                    <a:pt x="58" y="397"/>
                    <a:pt x="35" y="363"/>
                  </a:cubicBezTo>
                  <a:cubicBezTo>
                    <a:pt x="11" y="329"/>
                    <a:pt x="0" y="280"/>
                    <a:pt x="0" y="215"/>
                  </a:cubicBezTo>
                  <a:cubicBezTo>
                    <a:pt x="0" y="144"/>
                    <a:pt x="12" y="91"/>
                    <a:pt x="36" y="55"/>
                  </a:cubicBezTo>
                  <a:cubicBezTo>
                    <a:pt x="61" y="18"/>
                    <a:pt x="96" y="0"/>
                    <a:pt x="142" y="0"/>
                  </a:cubicBezTo>
                  <a:cubicBezTo>
                    <a:pt x="230" y="0"/>
                    <a:pt x="274" y="68"/>
                    <a:pt x="274" y="205"/>
                  </a:cubicBezTo>
                  <a:cubicBezTo>
                    <a:pt x="274" y="273"/>
                    <a:pt x="262" y="325"/>
                    <a:pt x="237" y="361"/>
                  </a:cubicBezTo>
                  <a:cubicBezTo>
                    <a:pt x="212" y="396"/>
                    <a:pt x="177" y="414"/>
                    <a:pt x="132" y="4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68217A">
                    <a:lumMod val="40000"/>
                    <a:lumOff val="60000"/>
                  </a:srgbClr>
                </a:solidFill>
                <a:ea typeface="MS PGothic" charset="0"/>
              </a:endParaRPr>
            </a:p>
          </p:txBody>
        </p:sp>
        <p:sp>
          <p:nvSpPr>
            <p:cNvPr id="86" name="Freeform 18"/>
            <p:cNvSpPr>
              <a:spLocks noEditPoints="1"/>
            </p:cNvSpPr>
            <p:nvPr/>
          </p:nvSpPr>
          <p:spPr bwMode="auto">
            <a:xfrm>
              <a:off x="10544087" y="5705210"/>
              <a:ext cx="307892" cy="466261"/>
            </a:xfrm>
            <a:custGeom>
              <a:avLst/>
              <a:gdLst>
                <a:gd name="T0" fmla="*/ 139 w 274"/>
                <a:gd name="T1" fmla="*/ 52 h 414"/>
                <a:gd name="T2" fmla="*/ 139 w 274"/>
                <a:gd name="T3" fmla="*/ 52 h 414"/>
                <a:gd name="T4" fmla="*/ 66 w 274"/>
                <a:gd name="T5" fmla="*/ 212 h 414"/>
                <a:gd name="T6" fmla="*/ 137 w 274"/>
                <a:gd name="T7" fmla="*/ 363 h 414"/>
                <a:gd name="T8" fmla="*/ 208 w 274"/>
                <a:gd name="T9" fmla="*/ 210 h 414"/>
                <a:gd name="T10" fmla="*/ 139 w 274"/>
                <a:gd name="T11" fmla="*/ 52 h 414"/>
                <a:gd name="T12" fmla="*/ 132 w 274"/>
                <a:gd name="T13" fmla="*/ 414 h 414"/>
                <a:gd name="T14" fmla="*/ 132 w 274"/>
                <a:gd name="T15" fmla="*/ 414 h 414"/>
                <a:gd name="T16" fmla="*/ 35 w 274"/>
                <a:gd name="T17" fmla="*/ 363 h 414"/>
                <a:gd name="T18" fmla="*/ 0 w 274"/>
                <a:gd name="T19" fmla="*/ 215 h 414"/>
                <a:gd name="T20" fmla="*/ 36 w 274"/>
                <a:gd name="T21" fmla="*/ 55 h 414"/>
                <a:gd name="T22" fmla="*/ 142 w 274"/>
                <a:gd name="T23" fmla="*/ 0 h 414"/>
                <a:gd name="T24" fmla="*/ 274 w 274"/>
                <a:gd name="T25" fmla="*/ 205 h 414"/>
                <a:gd name="T26" fmla="*/ 237 w 274"/>
                <a:gd name="T27" fmla="*/ 361 h 414"/>
                <a:gd name="T28" fmla="*/ 132 w 274"/>
                <a:gd name="T29"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414">
                  <a:moveTo>
                    <a:pt x="139" y="52"/>
                  </a:moveTo>
                  <a:cubicBezTo>
                    <a:pt x="139" y="52"/>
                    <a:pt x="139" y="52"/>
                    <a:pt x="139" y="52"/>
                  </a:cubicBezTo>
                  <a:cubicBezTo>
                    <a:pt x="90" y="52"/>
                    <a:pt x="66" y="105"/>
                    <a:pt x="66" y="212"/>
                  </a:cubicBezTo>
                  <a:cubicBezTo>
                    <a:pt x="66" y="313"/>
                    <a:pt x="90" y="363"/>
                    <a:pt x="137" y="363"/>
                  </a:cubicBezTo>
                  <a:cubicBezTo>
                    <a:pt x="184" y="363"/>
                    <a:pt x="208" y="312"/>
                    <a:pt x="208" y="210"/>
                  </a:cubicBezTo>
                  <a:cubicBezTo>
                    <a:pt x="208" y="104"/>
                    <a:pt x="185" y="52"/>
                    <a:pt x="139" y="52"/>
                  </a:cubicBezTo>
                  <a:close/>
                  <a:moveTo>
                    <a:pt x="132" y="414"/>
                  </a:moveTo>
                  <a:cubicBezTo>
                    <a:pt x="132" y="414"/>
                    <a:pt x="132" y="414"/>
                    <a:pt x="132" y="414"/>
                  </a:cubicBezTo>
                  <a:cubicBezTo>
                    <a:pt x="91" y="414"/>
                    <a:pt x="58" y="397"/>
                    <a:pt x="35" y="363"/>
                  </a:cubicBezTo>
                  <a:cubicBezTo>
                    <a:pt x="11" y="329"/>
                    <a:pt x="0" y="280"/>
                    <a:pt x="0" y="215"/>
                  </a:cubicBezTo>
                  <a:cubicBezTo>
                    <a:pt x="0" y="144"/>
                    <a:pt x="12" y="91"/>
                    <a:pt x="36" y="55"/>
                  </a:cubicBezTo>
                  <a:cubicBezTo>
                    <a:pt x="61" y="18"/>
                    <a:pt x="96" y="0"/>
                    <a:pt x="142" y="0"/>
                  </a:cubicBezTo>
                  <a:cubicBezTo>
                    <a:pt x="230" y="0"/>
                    <a:pt x="274" y="68"/>
                    <a:pt x="274" y="205"/>
                  </a:cubicBezTo>
                  <a:cubicBezTo>
                    <a:pt x="274" y="273"/>
                    <a:pt x="262" y="325"/>
                    <a:pt x="237" y="361"/>
                  </a:cubicBezTo>
                  <a:cubicBezTo>
                    <a:pt x="212" y="396"/>
                    <a:pt x="177" y="414"/>
                    <a:pt x="132" y="4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68217A">
                    <a:lumMod val="40000"/>
                    <a:lumOff val="60000"/>
                  </a:srgbClr>
                </a:solidFill>
                <a:ea typeface="MS PGothic" charset="0"/>
              </a:endParaRPr>
            </a:p>
          </p:txBody>
        </p:sp>
        <p:sp>
          <p:nvSpPr>
            <p:cNvPr id="87" name="Freeform 21"/>
            <p:cNvSpPr>
              <a:spLocks noEditPoints="1"/>
            </p:cNvSpPr>
            <p:nvPr/>
          </p:nvSpPr>
          <p:spPr bwMode="auto">
            <a:xfrm>
              <a:off x="11746289" y="5708556"/>
              <a:ext cx="345868" cy="454099"/>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grp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68217A">
                    <a:lumMod val="40000"/>
                    <a:lumOff val="60000"/>
                  </a:srgbClr>
                </a:solidFill>
                <a:ea typeface="MS PGothic" charset="0"/>
              </a:endParaRPr>
            </a:p>
          </p:txBody>
        </p:sp>
      </p:grpSp>
      <p:sp>
        <p:nvSpPr>
          <p:cNvPr id="173" name="Text Placeholder 93"/>
          <p:cNvSpPr>
            <a:spLocks noGrp="1"/>
          </p:cNvSpPr>
          <p:nvPr>
            <p:ph type="body" sz="quarter" idx="10" hasCustomPrompt="1"/>
          </p:nvPr>
        </p:nvSpPr>
        <p:spPr>
          <a:xfrm>
            <a:off x="10381812" y="289511"/>
            <a:ext cx="1282700" cy="1587500"/>
          </a:xfrm>
        </p:spPr>
        <p:txBody>
          <a:bodyPr anchor="ctr"/>
          <a:lstStyle>
            <a:lvl1pPr marL="0" indent="0" algn="ctr">
              <a:buNone/>
              <a:defRPr sz="6000">
                <a:solidFill>
                  <a:schemeClr val="bg1"/>
                </a:solidFill>
              </a:defRPr>
            </a:lvl1pPr>
            <a:lvl2pPr marL="182880" indent="0">
              <a:buNone/>
              <a:defRPr sz="6000">
                <a:solidFill>
                  <a:schemeClr val="bg1"/>
                </a:solidFill>
              </a:defRPr>
            </a:lvl2pPr>
            <a:lvl3pPr marL="365760" indent="0">
              <a:buNone/>
              <a:defRPr sz="6000">
                <a:solidFill>
                  <a:schemeClr val="bg1"/>
                </a:solidFill>
              </a:defRPr>
            </a:lvl3pPr>
            <a:lvl4pPr marL="784338" indent="0">
              <a:buNone/>
              <a:defRPr sz="6000">
                <a:solidFill>
                  <a:schemeClr val="bg1"/>
                </a:solidFill>
              </a:defRPr>
            </a:lvl4pPr>
            <a:lvl5pPr marL="1008434" indent="0">
              <a:buNone/>
              <a:defRPr sz="6000">
                <a:solidFill>
                  <a:schemeClr val="bg1"/>
                </a:solidFill>
              </a:defRPr>
            </a:lvl5pPr>
          </a:lstStyle>
          <a:p>
            <a:pPr lvl="0"/>
            <a:r>
              <a:rPr lang="en-US" dirty="0"/>
              <a:t>#</a:t>
            </a:r>
          </a:p>
        </p:txBody>
      </p:sp>
      <p:sp>
        <p:nvSpPr>
          <p:cNvPr id="174" name="Oval 173"/>
          <p:cNvSpPr/>
          <p:nvPr userDrawn="1"/>
        </p:nvSpPr>
        <p:spPr bwMode="auto">
          <a:xfrm>
            <a:off x="10451662" y="511761"/>
            <a:ext cx="1143000" cy="1143000"/>
          </a:xfrm>
          <a:prstGeom prst="ellipse">
            <a:avLst/>
          </a:prstGeom>
          <a:no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5" name="Title 1"/>
          <p:cNvSpPr>
            <a:spLocks noGrp="1"/>
          </p:cNvSpPr>
          <p:nvPr>
            <p:ph type="title"/>
          </p:nvPr>
        </p:nvSpPr>
        <p:spPr>
          <a:xfrm>
            <a:off x="269239" y="289511"/>
            <a:ext cx="5108376" cy="3101470"/>
          </a:xfrm>
        </p:spPr>
        <p:txBody>
          <a:bodyPr/>
          <a:lstStyle>
            <a:lvl1pPr>
              <a:defRPr sz="3600">
                <a:solidFill>
                  <a:schemeClr val="accent2"/>
                </a:solidFill>
              </a:defRPr>
            </a:lvl1pPr>
          </a:lstStyle>
          <a:p>
            <a:r>
              <a:rPr lang="en-US" dirty="0"/>
              <a:t>Click to edit Master title style</a:t>
            </a:r>
          </a:p>
        </p:txBody>
      </p:sp>
    </p:spTree>
    <p:extLst>
      <p:ext uri="{BB962C8B-B14F-4D97-AF65-F5344CB8AC3E}">
        <p14:creationId xmlns:p14="http://schemas.microsoft.com/office/powerpoint/2010/main" val="344181378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4" name="Text Placeholder 5"/>
          <p:cNvSpPr>
            <a:spLocks noGrp="1"/>
          </p:cNvSpPr>
          <p:nvPr>
            <p:ph type="body" sz="quarter" idx="10"/>
          </p:nvPr>
        </p:nvSpPr>
        <p:spPr>
          <a:xfrm>
            <a:off x="269239" y="1189177"/>
            <a:ext cx="11653523" cy="5377878"/>
          </a:xfrm>
        </p:spPr>
        <p:txBody>
          <a:bodyPr/>
          <a:lstStyle>
            <a:lvl1pPr marL="182880" indent="-182880">
              <a:buFont typeface="Arial" panose="020B0604020202020204" pitchFamily="34" charset="0"/>
              <a:buChar char="•"/>
              <a:defRPr>
                <a:solidFill>
                  <a:schemeClr val="accent1"/>
                </a:soli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22412187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5" name="Text Placeholder 5"/>
          <p:cNvSpPr>
            <a:spLocks noGrp="1"/>
          </p:cNvSpPr>
          <p:nvPr>
            <p:ph type="body" sz="quarter" idx="10"/>
          </p:nvPr>
        </p:nvSpPr>
        <p:spPr>
          <a:xfrm>
            <a:off x="269239" y="1189177"/>
            <a:ext cx="11653523" cy="5340932"/>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39498985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533585374"/>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Text Placeholder 5"/>
          <p:cNvSpPr>
            <a:spLocks noGrp="1"/>
          </p:cNvSpPr>
          <p:nvPr>
            <p:ph type="body" sz="quarter" idx="10"/>
          </p:nvPr>
        </p:nvSpPr>
        <p:spPr>
          <a:xfrm>
            <a:off x="269239" y="1189177"/>
            <a:ext cx="11653523" cy="5340932"/>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01588923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33531404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864898796"/>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16052075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93257165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57544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061996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5300699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8417476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30131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04905738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060857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26020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70pt Title w/photo">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3066877"/>
            <a:ext cx="12192000" cy="724246"/>
          </a:xfrm>
          <a:prstGeom prst="rect">
            <a:avLst/>
          </a:prstGeom>
        </p:spPr>
        <p:txBody>
          <a:bodyPr anchor="ctr"/>
          <a:lstStyle>
            <a:lvl1pPr marL="0" indent="0">
              <a:buNone/>
              <a:defRPr baseline="0"/>
            </a:lvl1pPr>
          </a:lstStyle>
          <a:p>
            <a:r>
              <a:rPr lang="en-US" dirty="0"/>
              <a:t>click icon to insert photo</a:t>
            </a:r>
          </a:p>
        </p:txBody>
      </p:sp>
      <p:sp>
        <p:nvSpPr>
          <p:cNvPr id="7" name="Text Placeholder 4"/>
          <p:cNvSpPr>
            <a:spLocks noGrp="1"/>
          </p:cNvSpPr>
          <p:nvPr>
            <p:ph type="body" sz="quarter" idx="12"/>
          </p:nvPr>
        </p:nvSpPr>
        <p:spPr>
          <a:xfrm>
            <a:off x="269240" y="291074"/>
            <a:ext cx="10757100" cy="1108425"/>
          </a:xfrm>
          <a:prstGeom prst="rect">
            <a:avLst/>
          </a:prstGeom>
        </p:spPr>
        <p:txBody>
          <a:bodyPr lIns="146304" tIns="91440" rIns="146304" bIns="91440">
            <a:noAutofit/>
          </a:bodyPr>
          <a:lstStyle>
            <a:lvl1pPr marL="0" indent="0">
              <a:lnSpc>
                <a:spcPct val="90000"/>
              </a:lnSpc>
              <a:spcBef>
                <a:spcPts val="1174"/>
              </a:spcBef>
              <a:spcAft>
                <a:spcPts val="2355"/>
              </a:spcAft>
              <a:buFontTx/>
              <a:buNone/>
              <a:defRPr lang="en-US" sz="6864" b="0" i="0" kern="1200" spc="0" baseline="0" dirty="0" smtClean="0">
                <a:solidFill>
                  <a:schemeClr val="bg1"/>
                </a:solidFill>
                <a:latin typeface="+mj-lt"/>
                <a:ea typeface="+mn-ea"/>
                <a:cs typeface="+mn-cs"/>
              </a:defRPr>
            </a:lvl1pPr>
          </a:lstStyle>
          <a:p>
            <a:pPr marL="0" marR="0" lvl="0" indent="0" algn="l" defTabSz="914347" rtl="0" eaLnBrk="1" fontAlgn="auto" latinLnBrk="0" hangingPunct="1">
              <a:lnSpc>
                <a:spcPct val="90000"/>
              </a:lnSpc>
              <a:spcBef>
                <a:spcPts val="1174"/>
              </a:spcBef>
              <a:spcAft>
                <a:spcPts val="2355"/>
              </a:spcAft>
              <a:buClrTx/>
              <a:buSzPct val="90000"/>
              <a:buFontTx/>
              <a:buNone/>
              <a:tabLst/>
            </a:pPr>
            <a:r>
              <a:rPr lang="en-US" dirty="0"/>
              <a:t>Click to edit Master text</a:t>
            </a:r>
          </a:p>
        </p:txBody>
      </p:sp>
    </p:spTree>
    <p:extLst>
      <p:ext uri="{BB962C8B-B14F-4D97-AF65-F5344CB8AC3E}">
        <p14:creationId xmlns:p14="http://schemas.microsoft.com/office/powerpoint/2010/main" val="579290527"/>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5_Data Insights Titl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031021"/>
            <a:ext cx="10258286" cy="1686801"/>
          </a:xfrm>
          <a:prstGeom prst="rect">
            <a:avLst/>
          </a:prstGeom>
        </p:spPr>
        <p:txBody>
          <a:bodyPr lIns="146304" tIns="91440" rIns="146304" bIns="91440"/>
          <a:lstStyle>
            <a:lvl1pPr algn="l">
              <a:defRPr sz="5882">
                <a:gradFill>
                  <a:gsLst>
                    <a:gs pos="0">
                      <a:srgbClr val="FFFFFF"/>
                    </a:gs>
                    <a:gs pos="100000">
                      <a:srgbClr val="FFFFFF"/>
                    </a:gs>
                  </a:gsLst>
                  <a:lin ang="5400000" scaled="0"/>
                </a:gradFill>
              </a:defRPr>
            </a:lvl1pPr>
          </a:lstStyle>
          <a:p>
            <a:r>
              <a:rPr lang="en-US" dirty="0"/>
              <a:t>Data insights headline</a:t>
            </a:r>
          </a:p>
        </p:txBody>
      </p:sp>
    </p:spTree>
    <p:extLst>
      <p:ext uri="{BB962C8B-B14F-4D97-AF65-F5344CB8AC3E}">
        <p14:creationId xmlns:p14="http://schemas.microsoft.com/office/powerpoint/2010/main" val="370889940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604559"/>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5273868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720551667"/>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5953AD0-7361-4755-9F16-790BE48104A3}" type="datetimeFigureOut">
              <a:rPr lang="en-US" smtClean="0"/>
              <a:t>10/25/2020</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B3722D1-D77E-41ED-9FC0-BA6608D9DD8F}" type="slidenum">
              <a:rPr lang="en-US" smtClean="0"/>
              <a:t>‹#›</a:t>
            </a:fld>
            <a:endParaRPr lang="en-US" dirty="0"/>
          </a:p>
        </p:txBody>
      </p:sp>
    </p:spTree>
    <p:extLst>
      <p:ext uri="{BB962C8B-B14F-4D97-AF65-F5344CB8AC3E}">
        <p14:creationId xmlns:p14="http://schemas.microsoft.com/office/powerpoint/2010/main" val="409534541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085522311"/>
      </p:ext>
    </p:extLst>
  </p:cSld>
  <p:clrMapOvr>
    <a:masterClrMapping/>
  </p:clrMapOvr>
  <p:transition>
    <p:fade/>
  </p:transition>
  <p:extLst>
    <p:ext uri="{DCECCB84-F9BA-43D5-87BE-67443E8EF086}">
      <p15:sldGuideLst xmlns:p15="http://schemas.microsoft.com/office/powerpoint/2012/main"/>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2"/>
                </a:solidFill>
              </a:defRPr>
            </a:lvl1pPr>
            <a:lvl2pPr marL="457200" indent="0">
              <a:buNone/>
              <a:defRPr/>
            </a:lvl2pPr>
          </a:lstStyle>
          <a:p>
            <a:pPr lvl="0"/>
            <a:r>
              <a:rPr lang="en-US" dirty="0"/>
              <a:t>Subtitle</a:t>
            </a:r>
          </a:p>
        </p:txBody>
      </p:sp>
    </p:spTree>
    <p:extLst>
      <p:ext uri="{BB962C8B-B14F-4D97-AF65-F5344CB8AC3E}">
        <p14:creationId xmlns:p14="http://schemas.microsoft.com/office/powerpoint/2010/main" val="70295755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1" y="1189178"/>
            <a:ext cx="11655840" cy="2018835"/>
          </a:xfrm>
        </p:spPr>
        <p:txBody>
          <a:bodyPr/>
          <a:lstStyle>
            <a:lvl1pPr marL="0" indent="0">
              <a:buNone/>
              <a:defRPr/>
            </a:lvl1pPr>
            <a:lvl2pPr marL="28009" indent="0">
              <a:buNone/>
              <a:defRPr sz="1961"/>
            </a:lvl2pPr>
            <a:lvl3pPr marL="219407" indent="0">
              <a:buNone/>
              <a:defRPr sz="1961"/>
            </a:lvl3pPr>
            <a:lvl4pPr marL="466821" indent="0">
              <a:buNone/>
              <a:defRPr sz="1765"/>
            </a:lvl4pPr>
            <a:lvl5pPr marL="725129"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310104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869592486"/>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1" y="1189178"/>
            <a:ext cx="11655840" cy="2018835"/>
          </a:xfrm>
        </p:spPr>
        <p:txBody>
          <a:bodyPr/>
          <a:lstStyle>
            <a:lvl1pPr marL="0" indent="0">
              <a:buNone/>
              <a:defRPr/>
            </a:lvl1pPr>
            <a:lvl2pPr marL="28009" indent="0">
              <a:buNone/>
              <a:defRPr sz="1961"/>
            </a:lvl2pPr>
            <a:lvl3pPr marL="219407" indent="0">
              <a:buNone/>
              <a:defRPr sz="1961"/>
            </a:lvl3pPr>
            <a:lvl4pPr marL="466821" indent="0">
              <a:buNone/>
              <a:defRPr sz="1765"/>
            </a:lvl4pPr>
            <a:lvl5pPr marL="725129"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4746274"/>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39304" y="5853250"/>
            <a:ext cx="1956016" cy="719610"/>
          </a:xfrm>
          <a:prstGeom prst="rect">
            <a:avLst/>
          </a:prstGeom>
        </p:spPr>
      </p:pic>
    </p:spTree>
    <p:extLst>
      <p:ext uri="{BB962C8B-B14F-4D97-AF65-F5344CB8AC3E}">
        <p14:creationId xmlns:p14="http://schemas.microsoft.com/office/powerpoint/2010/main" val="34906187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264493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4201759"/>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743847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2140494"/>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4228901"/>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576471"/>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9315754"/>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177668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6500273"/>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94125006"/>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97421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957519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07055711"/>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441772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542177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79736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7190202"/>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34771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27941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868271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17869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6668468"/>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4"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spTree>
    <p:extLst>
      <p:ext uri="{BB962C8B-B14F-4D97-AF65-F5344CB8AC3E}">
        <p14:creationId xmlns:p14="http://schemas.microsoft.com/office/powerpoint/2010/main" val="773896194"/>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731253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5_Data Insights Titl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031023"/>
            <a:ext cx="10258286" cy="1686801"/>
          </a:xfrm>
          <a:prstGeom prst="rect">
            <a:avLst/>
          </a:prstGeom>
        </p:spPr>
        <p:txBody>
          <a:bodyPr lIns="146304" tIns="91440" rIns="146304" bIns="91440"/>
          <a:lstStyle>
            <a:lvl1pPr algn="l">
              <a:defRPr sz="5880">
                <a:gradFill>
                  <a:gsLst>
                    <a:gs pos="0">
                      <a:srgbClr val="FFFFFF"/>
                    </a:gs>
                    <a:gs pos="100000">
                      <a:srgbClr val="FFFFFF"/>
                    </a:gs>
                  </a:gsLst>
                  <a:lin ang="5400000" scaled="0"/>
                </a:gradFill>
              </a:defRPr>
            </a:lvl1pPr>
          </a:lstStyle>
          <a:p>
            <a:r>
              <a:rPr lang="en-US" dirty="0"/>
              <a:t>Data insights headline</a:t>
            </a:r>
          </a:p>
        </p:txBody>
      </p:sp>
    </p:spTree>
    <p:extLst>
      <p:ext uri="{BB962C8B-B14F-4D97-AF65-F5344CB8AC3E}">
        <p14:creationId xmlns:p14="http://schemas.microsoft.com/office/powerpoint/2010/main" val="1078156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6">
                <a:solidFill>
                  <a:schemeClr val="tx2"/>
                </a:solidFill>
                <a:latin typeface="+mj-lt"/>
              </a:defRPr>
            </a:lvl1pPr>
          </a:lstStyle>
          <a:p>
            <a:r>
              <a:rPr lang="en-US" dirty="0"/>
              <a:t>Click to edit Master title style</a:t>
            </a:r>
          </a:p>
        </p:txBody>
      </p:sp>
    </p:spTree>
    <p:extLst>
      <p:ext uri="{BB962C8B-B14F-4D97-AF65-F5344CB8AC3E}">
        <p14:creationId xmlns:p14="http://schemas.microsoft.com/office/powerpoint/2010/main" val="3413217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6_Title Only">
    <p:bg>
      <p:bgPr>
        <a:solidFill>
          <a:schemeClr val="accent4"/>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dirty="0"/>
              <a:t>Click to edit Master title style</a:t>
            </a:r>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Demo</a:t>
            </a:r>
          </a:p>
        </p:txBody>
      </p:sp>
    </p:spTree>
    <p:extLst>
      <p:ext uri="{BB962C8B-B14F-4D97-AF65-F5344CB8AC3E}">
        <p14:creationId xmlns:p14="http://schemas.microsoft.com/office/powerpoint/2010/main" val="3860072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70pt Title w/photo">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3066877"/>
            <a:ext cx="12192000" cy="724246"/>
          </a:xfrm>
          <a:prstGeom prst="rect">
            <a:avLst/>
          </a:prstGeom>
        </p:spPr>
        <p:txBody>
          <a:bodyPr anchor="ctr"/>
          <a:lstStyle>
            <a:lvl1pPr marL="0" indent="0">
              <a:buNone/>
              <a:defRPr baseline="0"/>
            </a:lvl1pPr>
          </a:lstStyle>
          <a:p>
            <a:r>
              <a:rPr lang="en-US" dirty="0"/>
              <a:t>click icon to insert photo</a:t>
            </a:r>
          </a:p>
        </p:txBody>
      </p:sp>
      <p:sp>
        <p:nvSpPr>
          <p:cNvPr id="7" name="Text Placeholder 4"/>
          <p:cNvSpPr>
            <a:spLocks noGrp="1"/>
          </p:cNvSpPr>
          <p:nvPr>
            <p:ph type="body" sz="quarter" idx="12"/>
          </p:nvPr>
        </p:nvSpPr>
        <p:spPr>
          <a:xfrm>
            <a:off x="269240" y="291075"/>
            <a:ext cx="10757100" cy="1108425"/>
          </a:xfrm>
          <a:prstGeom prst="rect">
            <a:avLst/>
          </a:prstGeom>
        </p:spPr>
        <p:txBody>
          <a:bodyPr lIns="146304" tIns="91440" rIns="146304" bIns="91440">
            <a:noAutofit/>
          </a:bodyPr>
          <a:lstStyle>
            <a:lvl1pPr marL="0" indent="0">
              <a:lnSpc>
                <a:spcPct val="90000"/>
              </a:lnSpc>
              <a:spcBef>
                <a:spcPts val="1173"/>
              </a:spcBef>
              <a:spcAft>
                <a:spcPts val="2355"/>
              </a:spcAft>
              <a:buFontTx/>
              <a:buNone/>
              <a:defRPr lang="en-US" sz="6863" b="0" i="0" kern="1200" spc="0" baseline="0" dirty="0" smtClean="0">
                <a:solidFill>
                  <a:schemeClr val="bg1"/>
                </a:solidFill>
                <a:latin typeface="+mj-lt"/>
                <a:ea typeface="+mn-ea"/>
                <a:cs typeface="+mn-cs"/>
              </a:defRPr>
            </a:lvl1pPr>
          </a:lstStyle>
          <a:p>
            <a:pPr marL="0" marR="0" lvl="0" indent="0" algn="l" defTabSz="914172" rtl="0" eaLnBrk="1" fontAlgn="auto" latinLnBrk="0" hangingPunct="1">
              <a:lnSpc>
                <a:spcPct val="90000"/>
              </a:lnSpc>
              <a:spcBef>
                <a:spcPts val="1173"/>
              </a:spcBef>
              <a:spcAft>
                <a:spcPts val="2355"/>
              </a:spcAft>
              <a:buClrTx/>
              <a:buSzPct val="90000"/>
              <a:buFontTx/>
              <a:buNone/>
              <a:tabLst/>
            </a:pPr>
            <a:r>
              <a:rPr lang="en-US" dirty="0"/>
              <a:t>Click to edit Master text</a:t>
            </a:r>
          </a:p>
        </p:txBody>
      </p:sp>
    </p:spTree>
    <p:extLst>
      <p:ext uri="{BB962C8B-B14F-4D97-AF65-F5344CB8AC3E}">
        <p14:creationId xmlns:p14="http://schemas.microsoft.com/office/powerpoint/2010/main" val="116613552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4676818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1307661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800" baseline="0">
                <a:solidFill>
                  <a:schemeClr val="accent1"/>
                </a:solidFill>
              </a:defRPr>
            </a:lvl1pPr>
          </a:lstStyle>
          <a:p>
            <a:r>
              <a:rPr lang="en-US" dirty="0"/>
              <a:t>Lorem ipsum dolor sit.</a:t>
            </a:r>
          </a:p>
        </p:txBody>
      </p:sp>
      <p:sp>
        <p:nvSpPr>
          <p:cNvPr id="5" name="Text Placeholder 3"/>
          <p:cNvSpPr>
            <a:spLocks noGrp="1"/>
          </p:cNvSpPr>
          <p:nvPr>
            <p:ph type="body" sz="quarter" idx="11"/>
          </p:nvPr>
        </p:nvSpPr>
        <p:spPr>
          <a:xfrm>
            <a:off x="269241" y="1365832"/>
            <a:ext cx="4358791" cy="4949771"/>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latin typeface="+mj-lt"/>
              </a:defRPr>
            </a:lvl1pPr>
            <a:lvl2pPr marL="365760" indent="-182880">
              <a:lnSpc>
                <a:spcPct val="100000"/>
              </a:lnSpc>
              <a:spcAft>
                <a:spcPts val="600"/>
              </a:spcAft>
              <a:buFont typeface="Arial" panose="020B0604020202020204" pitchFamily="34" charset="0"/>
              <a:buChar char="•"/>
              <a:defRPr sz="2400">
                <a:latin typeface="+mj-lt"/>
              </a:defRPr>
            </a:lvl2pPr>
            <a:lvl3pPr marL="570109" indent="-342900">
              <a:lnSpc>
                <a:spcPct val="100000"/>
              </a:lnSpc>
              <a:spcAft>
                <a:spcPts val="600"/>
              </a:spcAft>
              <a:buFont typeface="Arial" panose="020B0604020202020204" pitchFamily="34" charset="0"/>
              <a:buChar char="•"/>
              <a:tabLst/>
              <a:defRPr sz="2000">
                <a:latin typeface="+mj-lt"/>
              </a:defRPr>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4628199" y="1335676"/>
            <a:ext cx="7294563" cy="4949353"/>
          </a:xfrm>
          <a:ln w="152400">
            <a:noFill/>
          </a:ln>
        </p:spPr>
        <p:txBody>
          <a:bodyPr/>
          <a:lstStyle>
            <a:lvl1pPr marL="0" indent="0">
              <a:buNone/>
              <a:defRPr>
                <a:solidFill>
                  <a:schemeClr val="accent1"/>
                </a:solidFill>
              </a:defRPr>
            </a:lvl1pPr>
          </a:lstStyle>
          <a:p>
            <a:r>
              <a:rPr lang="en-US" dirty="0"/>
              <a:t>Screen shot or image here</a:t>
            </a:r>
          </a:p>
        </p:txBody>
      </p:sp>
    </p:spTree>
    <p:extLst>
      <p:ext uri="{BB962C8B-B14F-4D97-AF65-F5344CB8AC3E}">
        <p14:creationId xmlns:p14="http://schemas.microsoft.com/office/powerpoint/2010/main" val="45361554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96474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552567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513329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70pt Title w/photo">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3066877"/>
            <a:ext cx="12192000" cy="724246"/>
          </a:xfrm>
          <a:prstGeom prst="rect">
            <a:avLst/>
          </a:prstGeom>
        </p:spPr>
        <p:txBody>
          <a:bodyPr anchor="ctr"/>
          <a:lstStyle>
            <a:lvl1pPr marL="0" indent="0">
              <a:buNone/>
              <a:defRPr baseline="0"/>
            </a:lvl1pPr>
          </a:lstStyle>
          <a:p>
            <a:r>
              <a:rPr lang="en-US" dirty="0"/>
              <a:t>click icon to insert photo</a:t>
            </a:r>
          </a:p>
        </p:txBody>
      </p:sp>
      <p:sp>
        <p:nvSpPr>
          <p:cNvPr id="7" name="Text Placeholder 4"/>
          <p:cNvSpPr>
            <a:spLocks noGrp="1"/>
          </p:cNvSpPr>
          <p:nvPr>
            <p:ph type="body" sz="quarter" idx="12"/>
          </p:nvPr>
        </p:nvSpPr>
        <p:spPr>
          <a:xfrm>
            <a:off x="269240" y="291074"/>
            <a:ext cx="10757100" cy="1108425"/>
          </a:xfrm>
          <a:prstGeom prst="rect">
            <a:avLst/>
          </a:prstGeom>
        </p:spPr>
        <p:txBody>
          <a:bodyPr lIns="146304" tIns="91440" rIns="146304" bIns="91440">
            <a:noAutofit/>
          </a:bodyPr>
          <a:lstStyle>
            <a:lvl1pPr marL="0" indent="0">
              <a:lnSpc>
                <a:spcPct val="90000"/>
              </a:lnSpc>
              <a:spcBef>
                <a:spcPts val="1174"/>
              </a:spcBef>
              <a:spcAft>
                <a:spcPts val="2355"/>
              </a:spcAft>
              <a:buFontTx/>
              <a:buNone/>
              <a:defRPr lang="en-US" sz="6864" b="0" i="0" kern="1200" spc="0" baseline="0" dirty="0" smtClean="0">
                <a:solidFill>
                  <a:schemeClr val="bg1"/>
                </a:solidFill>
                <a:latin typeface="+mj-lt"/>
                <a:ea typeface="+mn-ea"/>
                <a:cs typeface="+mn-cs"/>
              </a:defRPr>
            </a:lvl1pPr>
          </a:lstStyle>
          <a:p>
            <a:pPr marL="0" marR="0" lvl="0" indent="0" algn="l" defTabSz="914347" rtl="0" eaLnBrk="1" fontAlgn="auto" latinLnBrk="0" hangingPunct="1">
              <a:lnSpc>
                <a:spcPct val="90000"/>
              </a:lnSpc>
              <a:spcBef>
                <a:spcPts val="1174"/>
              </a:spcBef>
              <a:spcAft>
                <a:spcPts val="2355"/>
              </a:spcAft>
              <a:buClrTx/>
              <a:buSzPct val="90000"/>
              <a:buFontTx/>
              <a:buNone/>
              <a:tabLst/>
            </a:pPr>
            <a:r>
              <a:rPr lang="en-US" dirty="0"/>
              <a:t>Click to edit Master text</a:t>
            </a:r>
          </a:p>
        </p:txBody>
      </p:sp>
    </p:spTree>
    <p:extLst>
      <p:ext uri="{BB962C8B-B14F-4D97-AF65-F5344CB8AC3E}">
        <p14:creationId xmlns:p14="http://schemas.microsoft.com/office/powerpoint/2010/main" val="77248856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64859736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60000"/>
            <a:ext cx="11655840" cy="720000"/>
          </a:xfrm>
        </p:spPr>
        <p:txBody>
          <a:bodyPr lIns="180000"/>
          <a:lstStyle>
            <a:lvl1pPr>
              <a:defRPr/>
            </a:lvl1pPr>
          </a:lstStyle>
          <a:p>
            <a:r>
              <a:rPr lang="en-US" dirty="0"/>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dirty="0"/>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a:lvl2pPr>
          </a:lstStyle>
          <a:p>
            <a:pPr lvl="0"/>
            <a:r>
              <a:rPr lang="en-US" dirty="0"/>
              <a:t>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1322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Soli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100815"/>
            <a:ext cx="11007660" cy="1686801"/>
          </a:xfrm>
        </p:spPr>
        <p:txBody>
          <a:bodyPr/>
          <a:lstStyle>
            <a:lvl1pPr>
              <a:defRPr sz="5882">
                <a:solidFill>
                  <a:schemeClr val="bg1"/>
                </a:solidFill>
              </a:defRPr>
            </a:lvl1pPr>
          </a:lstStyle>
          <a:p>
            <a:r>
              <a:rPr lang="en-US"/>
              <a:t>Headline here</a:t>
            </a:r>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53974112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art 1">
    <p:spTree>
      <p:nvGrpSpPr>
        <p:cNvPr id="1" name=""/>
        <p:cNvGrpSpPr/>
        <p:nvPr/>
      </p:nvGrpSpPr>
      <p:grpSpPr>
        <a:xfrm>
          <a:off x="0" y="0"/>
          <a:ext cx="0" cy="0"/>
          <a:chOff x="0" y="0"/>
          <a:chExt cx="0" cy="0"/>
        </a:xfrm>
      </p:grpSpPr>
      <p:pic>
        <p:nvPicPr>
          <p:cNvPr id="7"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0"/>
            <a:ext cx="12288490" cy="6858001"/>
          </a:xfrm>
          <a:prstGeom prst="rect">
            <a:avLst/>
          </a:prstGeom>
        </p:spPr>
      </p:pic>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57768" y="279375"/>
            <a:ext cx="11676463" cy="6299251"/>
          </a:xfrm>
          <a:prstGeom prst="rect">
            <a:avLst/>
          </a:prstGeom>
          <a:noFill/>
          <a:ln>
            <a:noFill/>
          </a:ln>
        </p:spPr>
      </p:pic>
      <p:pic>
        <p:nvPicPr>
          <p:cNvPr id="8" name="Picture 7"/>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470800" y="470411"/>
            <a:ext cx="1274898" cy="271955"/>
          </a:xfrm>
          <a:prstGeom prst="rect">
            <a:avLst/>
          </a:prstGeom>
        </p:spPr>
      </p:pic>
      <p:sp>
        <p:nvSpPr>
          <p:cNvPr id="2" name="Title 1"/>
          <p:cNvSpPr>
            <a:spLocks noGrp="1"/>
          </p:cNvSpPr>
          <p:nvPr userDrawn="1">
            <p:ph type="ctrTitle" hasCustomPrompt="1"/>
          </p:nvPr>
        </p:nvSpPr>
        <p:spPr>
          <a:xfrm>
            <a:off x="269240" y="2100815"/>
            <a:ext cx="11007660" cy="1686801"/>
          </a:xfrm>
        </p:spPr>
        <p:txBody>
          <a:bodyPr/>
          <a:lstStyle>
            <a:lvl1pPr>
              <a:defRPr sz="5882" baseline="0"/>
            </a:lvl1pPr>
          </a:lstStyle>
          <a:p>
            <a:r>
              <a:rPr lang="en-US"/>
              <a:t>Lorem ipsum</a:t>
            </a:r>
            <a:br>
              <a:rPr lang="en-US"/>
            </a:br>
            <a:r>
              <a:rPr lang="en-US"/>
              <a:t>dolor amet</a:t>
            </a:r>
          </a:p>
        </p:txBody>
      </p:sp>
      <p:sp>
        <p:nvSpPr>
          <p:cNvPr id="3" name="Subtitle 2"/>
          <p:cNvSpPr>
            <a:spLocks noGrp="1"/>
          </p:cNvSpPr>
          <p:nvPr userDrawn="1">
            <p:ph type="subTitle" idx="1" hasCustomPrompt="1"/>
          </p:nvPr>
        </p:nvSpPr>
        <p:spPr>
          <a:xfrm>
            <a:off x="269302" y="3877277"/>
            <a:ext cx="8534711" cy="1034782"/>
          </a:xfrm>
        </p:spPr>
        <p:txBody>
          <a:bodyPr/>
          <a:lstStyle>
            <a:lvl1pPr marL="0" indent="0" algn="l">
              <a:buNone/>
              <a:defRPr sz="2157">
                <a:solidFill>
                  <a:schemeClr val="tx2"/>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336916376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art 2">
    <p:spTree>
      <p:nvGrpSpPr>
        <p:cNvPr id="1" name=""/>
        <p:cNvGrpSpPr/>
        <p:nvPr/>
      </p:nvGrpSpPr>
      <p:grpSpPr>
        <a:xfrm>
          <a:off x="0" y="0"/>
          <a:ext cx="0" cy="0"/>
          <a:chOff x="0" y="0"/>
          <a:chExt cx="0" cy="0"/>
        </a:xfrm>
      </p:grpSpPr>
      <p:pic>
        <p:nvPicPr>
          <p:cNvPr id="6"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0"/>
            <a:ext cx="12288490" cy="6858001"/>
          </a:xfrm>
          <a:prstGeom prst="rect">
            <a:avLst/>
          </a:prstGeom>
        </p:spPr>
      </p:pic>
      <p:sp>
        <p:nvSpPr>
          <p:cNvPr id="2" name="Title 1"/>
          <p:cNvSpPr>
            <a:spLocks noGrp="1"/>
          </p:cNvSpPr>
          <p:nvPr>
            <p:ph type="ctrTitle" hasCustomPrompt="1"/>
          </p:nvPr>
        </p:nvSpPr>
        <p:spPr>
          <a:xfrm>
            <a:off x="269240" y="2100815"/>
            <a:ext cx="11007660" cy="1686801"/>
          </a:xfrm>
        </p:spPr>
        <p:txBody>
          <a:bodyPr/>
          <a:lstStyle>
            <a:lvl1pPr>
              <a:defRPr sz="5882"/>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tx2"/>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70800" y="470411"/>
            <a:ext cx="1274898" cy="271955"/>
          </a:xfrm>
          <a:prstGeom prst="rect">
            <a:avLst/>
          </a:prstGeom>
        </p:spPr>
      </p:pic>
    </p:spTree>
    <p:extLst>
      <p:ext uri="{BB962C8B-B14F-4D97-AF65-F5344CB8AC3E}">
        <p14:creationId xmlns:p14="http://schemas.microsoft.com/office/powerpoint/2010/main" val="422849295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tx1"/>
                </a:solidFill>
              </a:defRPr>
            </a:lvl1pPr>
          </a:lstStyle>
          <a:p>
            <a:r>
              <a:rPr lang="en-US" dirty="0"/>
              <a:t>Lorem ipsum dolor sit</a:t>
            </a:r>
            <a:br>
              <a:rPr lang="en-US" dirty="0"/>
            </a:br>
            <a:r>
              <a:rPr lang="en-US" dirty="0" err="1"/>
              <a:t>amet</a:t>
            </a:r>
            <a:r>
              <a:rPr lang="en-US" dirty="0"/>
              <a:t>, </a:t>
            </a:r>
            <a:r>
              <a:rPr lang="en-US" dirty="0" err="1"/>
              <a:t>consectetuer</a:t>
            </a:r>
            <a:r>
              <a:rPr lang="en-US" dirty="0"/>
              <a:t> </a:t>
            </a:r>
            <a:r>
              <a:rPr lang="en-US" dirty="0" err="1"/>
              <a:t>adipi</a:t>
            </a:r>
            <a:br>
              <a:rPr lang="en-US" dirty="0"/>
            </a:br>
            <a:r>
              <a:rPr lang="en-US" dirty="0" err="1"/>
              <a:t>scing</a:t>
            </a:r>
            <a:r>
              <a:rPr lang="en-US" dirty="0"/>
              <a:t> </a:t>
            </a:r>
            <a:r>
              <a:rPr lang="en-US" dirty="0" err="1"/>
              <a:t>elit</a:t>
            </a:r>
            <a:r>
              <a:rPr lang="en-US" dirty="0"/>
              <a:t> </a:t>
            </a:r>
            <a:r>
              <a:rPr lang="en-US" dirty="0" err="1"/>
              <a:t>aenean</a:t>
            </a:r>
            <a:r>
              <a:rPr lang="en-US" dirty="0"/>
              <a:t> </a:t>
            </a:r>
            <a:r>
              <a:rPr lang="en-US" dirty="0" err="1"/>
              <a:t>massa</a:t>
            </a:r>
            <a:r>
              <a:rPr lang="en-US" dirty="0"/>
              <a:t>.</a:t>
            </a:r>
            <a:br>
              <a:rPr lang="en-US" dirty="0"/>
            </a:br>
            <a:r>
              <a:rPr lang="en-US" dirty="0"/>
              <a:t>Cum </a:t>
            </a:r>
            <a:r>
              <a:rPr lang="en-US" dirty="0" err="1"/>
              <a:t>sociis</a:t>
            </a:r>
            <a:r>
              <a:rPr lang="en-US" dirty="0"/>
              <a:t> </a:t>
            </a:r>
            <a:r>
              <a:rPr lang="en-US" dirty="0" err="1"/>
              <a:t>natoque</a:t>
            </a:r>
            <a:r>
              <a:rPr lang="en-US" dirty="0"/>
              <a: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250054043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800" baseline="0">
                <a:solidFill>
                  <a:schemeClr val="accent1"/>
                </a:solidFill>
              </a:defRPr>
            </a:lvl1pPr>
          </a:lstStyle>
          <a:p>
            <a:r>
              <a:rPr lang="en-US" dirty="0"/>
              <a:t>Lorem ipsum dolor sit.</a:t>
            </a:r>
          </a:p>
        </p:txBody>
      </p:sp>
      <p:sp>
        <p:nvSpPr>
          <p:cNvPr id="3" name="Text Placeholder 3"/>
          <p:cNvSpPr>
            <a:spLocks noGrp="1"/>
          </p:cNvSpPr>
          <p:nvPr>
            <p:ph type="body" sz="quarter" idx="10" hasCustomPrompt="1"/>
          </p:nvPr>
        </p:nvSpPr>
        <p:spPr>
          <a:xfrm>
            <a:off x="4824549" y="1446341"/>
            <a:ext cx="7210697" cy="5040206"/>
          </a:xfrm>
          <a:solidFill>
            <a:schemeClr val="bg1"/>
          </a:solidFill>
          <a:ln w="152400">
            <a:solidFill>
              <a:schemeClr val="accent1"/>
            </a:solidFill>
          </a:ln>
        </p:spPr>
        <p:txBody>
          <a:bodyPr wrap="square">
            <a:normAutofit/>
          </a:bodyPr>
          <a:lstStyle>
            <a:lvl1pPr marL="0" indent="0" defTabSz="365760">
              <a:lnSpc>
                <a:spcPct val="100000"/>
              </a:lnSpc>
              <a:spcBef>
                <a:spcPts val="0"/>
              </a:spcBef>
              <a:buClr>
                <a:schemeClr val="tx1"/>
              </a:buClr>
              <a:buFont typeface="Wingdings" pitchFamily="2" charset="2"/>
              <a:buNone/>
              <a:defRPr sz="1600" baseline="0">
                <a:solidFill>
                  <a:schemeClr val="accent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1600">
                <a:solidFill>
                  <a:schemeClr val="accent1"/>
                </a:solidFill>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1600">
                <a:solidFill>
                  <a:schemeClr val="accent1"/>
                </a:solidFill>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1600">
                <a:solidFill>
                  <a:schemeClr val="accent1"/>
                </a:solidFill>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1600">
                <a:solidFill>
                  <a:schemeClr val="accent1"/>
                </a:solidFill>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269241" y="1335676"/>
            <a:ext cx="4358791" cy="5249851"/>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129604172"/>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_screen">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7563970" y="1350545"/>
            <a:ext cx="4358791" cy="4949771"/>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solidFill>
                  <a:schemeClr val="tx1"/>
                </a:solidFill>
                <a:latin typeface="+mj-lt"/>
              </a:defRPr>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p:txBody>
      </p:sp>
      <p:sp>
        <p:nvSpPr>
          <p:cNvPr id="7" name="Picture Placeholder 6"/>
          <p:cNvSpPr>
            <a:spLocks noGrp="1"/>
          </p:cNvSpPr>
          <p:nvPr>
            <p:ph type="pic" sz="quarter" idx="12" hasCustomPrompt="1"/>
          </p:nvPr>
        </p:nvSpPr>
        <p:spPr>
          <a:xfrm>
            <a:off x="269876" y="1350963"/>
            <a:ext cx="6868862" cy="4949353"/>
          </a:xfrm>
          <a:ln w="152400">
            <a:noFill/>
          </a:ln>
        </p:spPr>
        <p:txBody>
          <a:bodyPr/>
          <a:lstStyle>
            <a:lvl1pPr marL="0" indent="0">
              <a:buNone/>
              <a:defRPr/>
            </a:lvl1pPr>
          </a:lstStyle>
          <a:p>
            <a:r>
              <a:rPr lang="en-US" dirty="0"/>
              <a:t>Screen shot or image here</a:t>
            </a:r>
          </a:p>
        </p:txBody>
      </p:sp>
      <p:grpSp>
        <p:nvGrpSpPr>
          <p:cNvPr id="6"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10" name="Title 2"/>
          <p:cNvSpPr>
            <a:spLocks noGrp="1"/>
          </p:cNvSpPr>
          <p:nvPr>
            <p:ph type="title"/>
          </p:nvPr>
        </p:nvSpPr>
        <p:spPr>
          <a:xfrm>
            <a:off x="269240" y="369721"/>
            <a:ext cx="11655840" cy="899665"/>
          </a:xfrm>
        </p:spPr>
        <p:txBody>
          <a:bodyPr/>
          <a:lstStyle/>
          <a:p>
            <a:r>
              <a:rPr lang="en-US" dirty="0"/>
              <a:t>Click to edit Master title style</a:t>
            </a:r>
          </a:p>
        </p:txBody>
      </p:sp>
    </p:spTree>
    <p:extLst>
      <p:ext uri="{BB962C8B-B14F-4D97-AF65-F5344CB8AC3E}">
        <p14:creationId xmlns:p14="http://schemas.microsoft.com/office/powerpoint/2010/main" val="401337632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_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5" y="1350547"/>
            <a:ext cx="6751518" cy="4826969"/>
          </a:xfrm>
          <a:solidFill>
            <a:schemeClr val="bg1">
              <a:lumMod val="95000"/>
            </a:schemeClr>
          </a:solidFill>
          <a:ln w="76200">
            <a:solidFill>
              <a:srgbClr val="0072C6"/>
            </a:solidFill>
          </a:ln>
        </p:spPr>
        <p:txBody>
          <a:bodyPr wrap="square">
            <a:normAutofit/>
          </a:bodyPr>
          <a:lstStyle>
            <a:lvl1pPr marL="0" indent="0" defTabSz="365760">
              <a:lnSpc>
                <a:spcPct val="100000"/>
              </a:lnSpc>
              <a:spcBef>
                <a:spcPts val="0"/>
              </a:spcBef>
              <a:buClr>
                <a:schemeClr val="tx1"/>
              </a:buClr>
              <a:buFont typeface="Wingdings" pitchFamily="2" charset="2"/>
              <a:buNone/>
              <a:defRPr sz="1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1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1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1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1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1" y="1350547"/>
            <a:ext cx="3982987" cy="4826970"/>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latin typeface="+mj-lt"/>
              </a:defRPr>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8" name="Title 2"/>
          <p:cNvSpPr>
            <a:spLocks noGrp="1"/>
          </p:cNvSpPr>
          <p:nvPr>
            <p:ph type="title"/>
          </p:nvPr>
        </p:nvSpPr>
        <p:spPr>
          <a:xfrm>
            <a:off x="269240" y="369721"/>
            <a:ext cx="11655840" cy="899665"/>
          </a:xfrm>
        </p:spPr>
        <p:txBody>
          <a:bodyPr/>
          <a:lstStyle/>
          <a:p>
            <a:r>
              <a:rPr lang="en-US" dirty="0"/>
              <a:t>Click to edit Master title style</a:t>
            </a:r>
          </a:p>
        </p:txBody>
      </p:sp>
    </p:spTree>
    <p:extLst>
      <p:ext uri="{BB962C8B-B14F-4D97-AF65-F5344CB8AC3E}">
        <p14:creationId xmlns:p14="http://schemas.microsoft.com/office/powerpoint/2010/main" val="113444347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9240" y="369721"/>
            <a:ext cx="11655840" cy="899665"/>
          </a:xfrm>
        </p:spPr>
        <p:txBody>
          <a:bodyPr/>
          <a:lstStyle/>
          <a:p>
            <a:r>
              <a:rPr lang="en-US" dirty="0"/>
              <a:t>Click to edit Master title style</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402680073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8" name="Title 2"/>
          <p:cNvSpPr>
            <a:spLocks noGrp="1"/>
          </p:cNvSpPr>
          <p:nvPr>
            <p:ph type="title"/>
          </p:nvPr>
        </p:nvSpPr>
        <p:spPr>
          <a:xfrm>
            <a:off x="269240" y="369721"/>
            <a:ext cx="11655840" cy="899665"/>
          </a:xfrm>
        </p:spPr>
        <p:txBody>
          <a:bodyPr/>
          <a:lstStyle/>
          <a:p>
            <a:r>
              <a:rPr lang="en-US" dirty="0"/>
              <a:t>Click to edit Master title style</a:t>
            </a:r>
          </a:p>
        </p:txBody>
      </p:sp>
    </p:spTree>
    <p:extLst>
      <p:ext uri="{BB962C8B-B14F-4D97-AF65-F5344CB8AC3E}">
        <p14:creationId xmlns:p14="http://schemas.microsoft.com/office/powerpoint/2010/main" val="169693623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225648110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22038068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179174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4400" baseline="0">
                <a:solidFill>
                  <a:schemeClr val="tx1"/>
                </a:solidFill>
              </a:defRPr>
            </a:lvl1pPr>
          </a:lstStyle>
          <a:p>
            <a:r>
              <a:rPr lang="en-US" dirty="0"/>
              <a:t>Lorem ipsum dolor sit</a:t>
            </a:r>
            <a:br>
              <a:rPr lang="en-US" dirty="0"/>
            </a:br>
            <a:r>
              <a:rPr lang="en-US" dirty="0" err="1"/>
              <a:t>amet</a:t>
            </a:r>
            <a:r>
              <a:rPr lang="en-US" dirty="0"/>
              <a:t>, </a:t>
            </a:r>
            <a:r>
              <a:rPr lang="en-US" dirty="0" err="1"/>
              <a:t>consectetuer</a:t>
            </a:r>
            <a:r>
              <a:rPr lang="en-US" dirty="0"/>
              <a:t> </a:t>
            </a:r>
            <a:r>
              <a:rPr lang="en-US" dirty="0" err="1"/>
              <a:t>adipi</a:t>
            </a:r>
            <a:r>
              <a:rPr lang="en-US" dirty="0"/>
              <a: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62087631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399772869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85905250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17437" y="146443"/>
            <a:ext cx="3876675" cy="4557229"/>
          </a:xfrm>
        </p:spPr>
        <p:txBody>
          <a:bodyPr/>
          <a:lstStyle>
            <a:lvl1pPr marL="0" indent="0">
              <a:buFont typeface="Arial" panose="020B0604020202020204" pitchFamily="34" charset="0"/>
              <a:buNone/>
              <a:defRPr sz="6000" b="1"/>
            </a:lvl1pPr>
          </a:lstStyle>
          <a:p>
            <a:pPr lvl="0"/>
            <a:r>
              <a:rPr lang="en-US" dirty="0"/>
              <a:t>AGENDA</a:t>
            </a:r>
          </a:p>
          <a:p>
            <a:pPr lvl="1"/>
            <a:r>
              <a:rPr lang="en-US" dirty="0"/>
              <a:t>Second level</a:t>
            </a:r>
          </a:p>
        </p:txBody>
      </p:sp>
    </p:spTree>
    <p:extLst>
      <p:ext uri="{BB962C8B-B14F-4D97-AF65-F5344CB8AC3E}">
        <p14:creationId xmlns:p14="http://schemas.microsoft.com/office/powerpoint/2010/main" val="354226917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6419515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4400" baseline="0">
                <a:solidFill>
                  <a:schemeClr val="tx1"/>
                </a:solidFill>
              </a:defRPr>
            </a:lvl1pPr>
          </a:lstStyle>
          <a:p>
            <a:r>
              <a:rPr lang="en-US" dirty="0"/>
              <a:t>Lorem ipsum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744625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4pt Title/36pt Header">
    <p:spTree>
      <p:nvGrpSpPr>
        <p:cNvPr id="1" name=""/>
        <p:cNvGrpSpPr/>
        <p:nvPr/>
      </p:nvGrpSpPr>
      <p:grpSpPr>
        <a:xfrm>
          <a:off x="0" y="0"/>
          <a:ext cx="0" cy="0"/>
          <a:chOff x="0" y="0"/>
          <a:chExt cx="0" cy="0"/>
        </a:xfrm>
      </p:grpSpPr>
      <p:sp>
        <p:nvSpPr>
          <p:cNvPr id="6" name="Text Placeholder 4"/>
          <p:cNvSpPr>
            <a:spLocks noGrp="1"/>
          </p:cNvSpPr>
          <p:nvPr>
            <p:ph type="body" sz="quarter" idx="11"/>
          </p:nvPr>
        </p:nvSpPr>
        <p:spPr>
          <a:xfrm>
            <a:off x="269239" y="1551785"/>
            <a:ext cx="6274974" cy="497919"/>
          </a:xfrm>
        </p:spPr>
        <p:txBody>
          <a:bodyPr lIns="182880" rIns="182880"/>
          <a:lstStyle>
            <a:lvl1pPr marL="0" indent="0">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159282458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4"/>
          <p:cNvSpPr>
            <a:spLocks noGrp="1"/>
          </p:cNvSpPr>
          <p:nvPr>
            <p:ph type="body" sz="quarter" idx="11"/>
          </p:nvPr>
        </p:nvSpPr>
        <p:spPr>
          <a:xfrm>
            <a:off x="269241" y="348573"/>
            <a:ext cx="6274973"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11" name="Text Placeholder 10"/>
          <p:cNvSpPr>
            <a:spLocks noGrp="1"/>
          </p:cNvSpPr>
          <p:nvPr>
            <p:ph type="body" sz="quarter" idx="14"/>
          </p:nvPr>
        </p:nvSpPr>
        <p:spPr>
          <a:xfrm>
            <a:off x="269240" y="2084172"/>
            <a:ext cx="3137515" cy="2689656"/>
          </a:xfrm>
        </p:spPr>
        <p:txBody>
          <a:bodyPr/>
          <a:lstStyle>
            <a:lvl1pPr marL="0" indent="0">
              <a:lnSpc>
                <a:spcPct val="100000"/>
              </a:lnSpc>
              <a:spcBef>
                <a:spcPts val="0"/>
              </a:spcBef>
              <a:spcAft>
                <a:spcPts val="2941"/>
              </a:spcAft>
              <a:buNone/>
              <a:defRPr sz="1765">
                <a:latin typeface="+mn-lt"/>
              </a:defRPr>
            </a:lvl1pPr>
            <a:lvl2pPr marL="3112" indent="0">
              <a:lnSpc>
                <a:spcPts val="1421"/>
              </a:lnSpc>
              <a:spcBef>
                <a:spcPts val="0"/>
              </a:spcBef>
              <a:spcAft>
                <a:spcPts val="1176"/>
              </a:spcAft>
              <a:buNone/>
              <a:defRPr sz="1274" b="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42721475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mage &amp; 54pt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1"/>
          </a:xfrm>
        </p:spPr>
        <p:txBody>
          <a:bodyPr/>
          <a:lstStyle>
            <a:lvl1pPr marL="0" indent="0">
              <a:buNone/>
              <a:defRPr>
                <a:solidFill>
                  <a:srgbClr val="505050"/>
                </a:solidFill>
              </a:defRPr>
            </a:lvl1pPr>
          </a:lstStyle>
          <a:p>
            <a:r>
              <a:rPr lang="en-US" dirty="0"/>
              <a:t>Click icon to add picture</a:t>
            </a:r>
          </a:p>
        </p:txBody>
      </p:sp>
      <p:sp>
        <p:nvSpPr>
          <p:cNvPr id="2" name="Title 1"/>
          <p:cNvSpPr>
            <a:spLocks noGrp="1"/>
          </p:cNvSpPr>
          <p:nvPr>
            <p:ph type="title"/>
          </p:nvPr>
        </p:nvSpPr>
        <p:spPr>
          <a:xfrm>
            <a:off x="269240" y="737788"/>
            <a:ext cx="11384284" cy="5201535"/>
          </a:xfrm>
        </p:spPr>
        <p:txBody>
          <a:bodyPr/>
          <a:lstStyle>
            <a:lvl1pPr>
              <a:defRPr>
                <a:solidFill>
                  <a:schemeClr val="accent2"/>
                </a:solidFill>
              </a:defRPr>
            </a:lvl1pPr>
          </a:lstStyle>
          <a:p>
            <a:r>
              <a:rPr lang="en-US"/>
              <a:t>Click to edit Master title style</a:t>
            </a:r>
            <a:endParaRPr lang="en-US" dirty="0"/>
          </a:p>
        </p:txBody>
      </p:sp>
      <p:sp>
        <p:nvSpPr>
          <p:cNvPr id="3" name="Footer Placeholder 2"/>
          <p:cNvSpPr>
            <a:spLocks noGrp="1"/>
          </p:cNvSpPr>
          <p:nvPr>
            <p:ph type="ftr" sz="quarter" idx="11"/>
          </p:nvPr>
        </p:nvSpPr>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107246694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tegories">
    <p:spTree>
      <p:nvGrpSpPr>
        <p:cNvPr id="1" name=""/>
        <p:cNvGrpSpPr/>
        <p:nvPr/>
      </p:nvGrpSpPr>
      <p:grpSpPr>
        <a:xfrm>
          <a:off x="0" y="0"/>
          <a:ext cx="0" cy="0"/>
          <a:chOff x="0" y="0"/>
          <a:chExt cx="0" cy="0"/>
        </a:xfrm>
      </p:grpSpPr>
      <p:sp>
        <p:nvSpPr>
          <p:cNvPr id="11" name="Text Placeholder 4"/>
          <p:cNvSpPr>
            <a:spLocks noGrp="1"/>
          </p:cNvSpPr>
          <p:nvPr>
            <p:ph type="body" sz="quarter" idx="10"/>
          </p:nvPr>
        </p:nvSpPr>
        <p:spPr>
          <a:xfrm>
            <a:off x="269239" y="2622111"/>
            <a:ext cx="8067798" cy="512990"/>
          </a:xfrm>
        </p:spPr>
        <p:txBody>
          <a:bodyPr lIns="182880"/>
          <a:lstStyle>
            <a:lvl1pPr marL="0" indent="0">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69240" y="348573"/>
            <a:ext cx="8067798"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69239"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197757"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126275"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054794"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 name="Footer Placeholder 2"/>
          <p:cNvSpPr>
            <a:spLocks noGrp="1"/>
          </p:cNvSpPr>
          <p:nvPr>
            <p:ph type="ftr" sz="quarter" idx="23"/>
          </p:nvPr>
        </p:nvSpPr>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24"/>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340633106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marL="0" indent="0">
              <a:buNone/>
              <a:defRPr>
                <a:solidFill>
                  <a:srgbClr val="505050"/>
                </a:solidFill>
              </a:defRPr>
            </a:lvl1pPr>
          </a:lstStyle>
          <a:p>
            <a:r>
              <a:rPr lang="en-US" dirty="0"/>
              <a:t>Click icon to add picture</a:t>
            </a:r>
          </a:p>
        </p:txBody>
      </p:sp>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5" name="Slide Number Placeholder 4"/>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8"/>
          <p:cNvSpPr>
            <a:spLocks noGrp="1"/>
          </p:cNvSpPr>
          <p:nvPr>
            <p:ph type="body" sz="quarter" idx="14"/>
          </p:nvPr>
        </p:nvSpPr>
        <p:spPr>
          <a:xfrm>
            <a:off x="269239" y="1218282"/>
            <a:ext cx="4930336" cy="4931036"/>
          </a:xfrm>
        </p:spPr>
        <p:txBody>
          <a:bodyPr lIns="146304" tIns="91440" rIns="146304" bIns="91440"/>
          <a:lstStyle>
            <a:lvl1pPr marL="0" indent="0">
              <a:lnSpc>
                <a:spcPts val="2843"/>
              </a:lnSpc>
              <a:spcBef>
                <a:spcPts val="0"/>
              </a:spcBef>
              <a:spcAft>
                <a:spcPts val="2353"/>
              </a:spcAft>
              <a:buNone/>
              <a:defRPr lang="en-US" sz="2353" kern="1200" spc="0" baseline="0">
                <a:solidFill>
                  <a:schemeClr val="bg1"/>
                </a:solidFill>
                <a:latin typeface="+mj-lt"/>
                <a:ea typeface="+mn-ea"/>
                <a:cs typeface="+mn-cs"/>
              </a:defRPr>
            </a:lvl1pPr>
            <a:lvl2pPr marL="336145" indent="0">
              <a:buNone/>
              <a:defRPr/>
            </a:lvl2pPr>
            <a:lvl3pPr marL="560241" indent="0">
              <a:buNone/>
              <a:defRPr/>
            </a:lvl3pPr>
            <a:lvl4pPr marL="784338" indent="0">
              <a:buNone/>
              <a:defRPr/>
            </a:lvl4pPr>
            <a:lvl5pPr marL="1008435"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288744595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192135207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2" y="1470575"/>
            <a:ext cx="8082585" cy="663892"/>
          </a:xfrm>
        </p:spPr>
        <p:txBody>
          <a:bodyPr lIns="146304" tIns="91440" rIns="146304" bIns="91440"/>
          <a:lstStyle>
            <a:lvl1pPr marL="0" indent="0">
              <a:lnSpc>
                <a:spcPct val="90000"/>
              </a:lnSpc>
              <a:buFontTx/>
              <a:buNone/>
              <a:defRPr sz="4705">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2" name="Footer Placeholder 1"/>
          <p:cNvSpPr>
            <a:spLocks noGrp="1"/>
          </p:cNvSpPr>
          <p:nvPr>
            <p:ph type="ftr" sz="quarter" idx="14"/>
          </p:nvPr>
        </p:nvSpPr>
        <p:spPr/>
        <p:txBody>
          <a:bodyPr/>
          <a:lstStyle/>
          <a:p>
            <a:r>
              <a:rPr dirty="0">
                <a:solidFill>
                  <a:srgbClr val="505050"/>
                </a:solidFill>
              </a:rPr>
              <a:t>Microsoft Confidential</a:t>
            </a:r>
          </a:p>
        </p:txBody>
      </p:sp>
      <p:sp>
        <p:nvSpPr>
          <p:cNvPr id="3" name="Slide Number Placeholder 2"/>
          <p:cNvSpPr>
            <a:spLocks noGrp="1"/>
          </p:cNvSpPr>
          <p:nvPr>
            <p:ph type="sldNum" sz="quarter" idx="15"/>
          </p:nvPr>
        </p:nvSpPr>
        <p:spPr/>
        <p:txBody>
          <a:bodyPr/>
          <a:lstStyle/>
          <a:p>
            <a:fld id="{27258FFF-F925-446B-8502-81C933981705}" type="slidenum">
              <a:rPr>
                <a:solidFill>
                  <a:srgbClr val="505050"/>
                </a:solidFill>
              </a:rPr>
              <a:pPr/>
              <a:t>‹#›</a:t>
            </a:fld>
            <a:endParaRPr dirty="0">
              <a:solidFill>
                <a:srgbClr val="505050"/>
              </a:solidFill>
            </a:endParaRPr>
          </a:p>
        </p:txBody>
      </p:sp>
      <p:sp>
        <p:nvSpPr>
          <p:cNvPr id="10" name="Text Placeholder 4"/>
          <p:cNvSpPr>
            <a:spLocks noGrp="1"/>
          </p:cNvSpPr>
          <p:nvPr>
            <p:ph type="body" sz="quarter" idx="10"/>
          </p:nvPr>
        </p:nvSpPr>
        <p:spPr>
          <a:xfrm>
            <a:off x="269417"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23684432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17" y="368325"/>
            <a:ext cx="6274790"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807151" y="1070596"/>
            <a:ext cx="268927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a:t>
            </a:r>
            <a:r>
              <a:rPr lang="en-US"/>
              <a:t>to edit </a:t>
            </a:r>
            <a:br>
              <a:rPr lang="en-US" dirty="0"/>
            </a:br>
            <a:r>
              <a:rPr lang="en-US" dirty="0"/>
              <a:t>Master text styles</a:t>
            </a:r>
          </a:p>
        </p:txBody>
      </p:sp>
      <p:sp>
        <p:nvSpPr>
          <p:cNvPr id="28" name="Text Placeholder 26"/>
          <p:cNvSpPr>
            <a:spLocks noGrp="1"/>
          </p:cNvSpPr>
          <p:nvPr>
            <p:ph type="body" sz="quarter" idx="30" hasCustomPrompt="1"/>
          </p:nvPr>
        </p:nvSpPr>
        <p:spPr>
          <a:xfrm>
            <a:off x="3616033"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6424635"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9233237"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807151" y="3877269"/>
            <a:ext cx="2689274" cy="2510690"/>
          </a:xfrm>
        </p:spPr>
        <p:txBody>
          <a:bodyPr lIns="182880" tIns="146304" bIns="146304">
            <a:noAutofit/>
          </a:bodyPr>
          <a:lstStyle>
            <a:lvl1pPr marL="0" indent="0">
              <a:lnSpc>
                <a:spcPct val="90000"/>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3616116"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9233487"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Segoe Pro"/>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6424801"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 name="Footer Placeholder 2"/>
          <p:cNvSpPr>
            <a:spLocks noGrp="1"/>
          </p:cNvSpPr>
          <p:nvPr>
            <p:ph type="ftr" sz="quarter" idx="43"/>
          </p:nvPr>
        </p:nvSpPr>
        <p:spPr/>
        <p:txBody>
          <a:bodyPr/>
          <a:lstStyle>
            <a:lvl1pPr>
              <a:defRPr>
                <a:solidFill>
                  <a:srgbClr val="505050"/>
                </a:solidFill>
              </a:defRPr>
            </a:lvl1pPr>
          </a:lstStyle>
          <a:p>
            <a:r>
              <a:rPr dirty="0"/>
              <a:t>Microsoft Confidential</a:t>
            </a:r>
          </a:p>
        </p:txBody>
      </p:sp>
      <p:sp>
        <p:nvSpPr>
          <p:cNvPr id="4" name="Slide Number Placeholder 3"/>
          <p:cNvSpPr>
            <a:spLocks noGrp="1"/>
          </p:cNvSpPr>
          <p:nvPr>
            <p:ph type="sldNum" sz="quarter" idx="44"/>
          </p:nvPr>
        </p:nvSpPr>
        <p:spPr/>
        <p:txBody>
          <a:bodyPr/>
          <a:lstStyle>
            <a:lvl1pPr>
              <a:defRPr>
                <a:solidFill>
                  <a:srgbClr val="505050"/>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372253429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Title 96"/>
          <p:cNvSpPr>
            <a:spLocks noGrp="1"/>
          </p:cNvSpPr>
          <p:nvPr>
            <p:ph type="title"/>
          </p:nvPr>
        </p:nvSpPr>
        <p:spPr>
          <a:xfrm>
            <a:off x="269240" y="289511"/>
            <a:ext cx="4487487" cy="4430271"/>
          </a:xfrm>
        </p:spPr>
        <p:txBody>
          <a:bodyPr/>
          <a:lstStyle>
            <a:lvl1pPr>
              <a:defRPr>
                <a:solidFill>
                  <a:schemeClr val="tx2"/>
                </a:solidFill>
              </a:defRPr>
            </a:lvl1pPr>
          </a:lstStyle>
          <a:p>
            <a:r>
              <a:rPr lang="en-US"/>
              <a:t>Click to edit Master title style</a:t>
            </a:r>
          </a:p>
        </p:txBody>
      </p:sp>
      <p:pic>
        <p:nvPicPr>
          <p:cNvPr id="2" name="Picture 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69240" y="5394960"/>
            <a:ext cx="1463040" cy="1463040"/>
          </a:xfrm>
          <a:prstGeom prst="rect">
            <a:avLst/>
          </a:prstGeom>
        </p:spPr>
      </p:pic>
    </p:spTree>
    <p:extLst>
      <p:ext uri="{BB962C8B-B14F-4D97-AF65-F5344CB8AC3E}">
        <p14:creationId xmlns:p14="http://schemas.microsoft.com/office/powerpoint/2010/main" val="150242319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dirty="0">
                <a:solidFill>
                  <a:srgbClr val="505050"/>
                </a:solidFill>
              </a:rPr>
              <a:t>Microsoft Confidential</a:t>
            </a:r>
          </a:p>
        </p:txBody>
      </p:sp>
      <p:sp>
        <p:nvSpPr>
          <p:cNvPr id="3" name="Slide Number Placeholder 2"/>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63805365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grpSp>
        <p:nvGrpSpPr>
          <p:cNvPr id="13" name="Group 1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email">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email">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email">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email">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email">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69239" y="2080953"/>
            <a:ext cx="11653523" cy="1793104"/>
          </a:xfrm>
        </p:spPr>
        <p:txBody>
          <a:bodyPr lIns="146304" tIns="91440" rIns="146304" bIns="91440"/>
          <a:lstStyle>
            <a:lvl1pPr marL="0" indent="0">
              <a:lnSpc>
                <a:spcPct val="90000"/>
              </a:lnSpc>
              <a:buFontTx/>
              <a:buNone/>
              <a:defRPr sz="8627" b="0">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Tree>
    <p:extLst>
      <p:ext uri="{BB962C8B-B14F-4D97-AF65-F5344CB8AC3E}">
        <p14:creationId xmlns:p14="http://schemas.microsoft.com/office/powerpoint/2010/main" val="61825778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4pt Text- Gray Background">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4" name="Text Placeholder 4"/>
          <p:cNvSpPr>
            <a:spLocks noGrp="1"/>
          </p:cNvSpPr>
          <p:nvPr>
            <p:ph type="body" sz="quarter" idx="13"/>
          </p:nvPr>
        </p:nvSpPr>
        <p:spPr>
          <a:xfrm>
            <a:off x="269239" y="291069"/>
            <a:ext cx="11653523" cy="1793104"/>
          </a:xfrm>
        </p:spPr>
        <p:txBody>
          <a:bodyPr lIns="146304" tIns="91440" rIns="146304" bIns="91440"/>
          <a:lstStyle>
            <a:lvl1pPr marL="0" indent="0">
              <a:lnSpc>
                <a:spcPct val="90000"/>
              </a:lnSpc>
              <a:buFontTx/>
              <a:buNone/>
              <a:defRPr sz="5294">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Tree>
    <p:extLst>
      <p:ext uri="{BB962C8B-B14F-4D97-AF65-F5344CB8AC3E}">
        <p14:creationId xmlns:p14="http://schemas.microsoft.com/office/powerpoint/2010/main" val="238016958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429445904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622112"/>
            <a:ext cx="11007660" cy="1703429"/>
          </a:xfrm>
        </p:spPr>
        <p:txBody>
          <a:bodyPr anchor="ctr"/>
          <a:lstStyle>
            <a:lvl1pPr>
              <a:defRPr sz="5882">
                <a:solidFill>
                  <a:schemeClr val="tx2"/>
                </a:solidFill>
              </a:defRPr>
            </a:lvl1pPr>
          </a:lstStyle>
          <a:p>
            <a:r>
              <a:rPr lang="en-US"/>
              <a:t>Thank you</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70996" y="482863"/>
            <a:ext cx="1225864" cy="261495"/>
          </a:xfrm>
          <a:prstGeom prst="rect">
            <a:avLst/>
          </a:prstGeom>
        </p:spPr>
      </p:pic>
    </p:spTree>
    <p:extLst>
      <p:ext uri="{BB962C8B-B14F-4D97-AF65-F5344CB8AC3E}">
        <p14:creationId xmlns:p14="http://schemas.microsoft.com/office/powerpoint/2010/main" val="258572120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7207665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990599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790611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Change 48pt Title">
    <p:bg>
      <p:bgPr>
        <a:solidFill>
          <a:schemeClr val="accent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a:prstGeom prst="rect">
            <a:avLst/>
          </a:prstGeom>
        </p:spPr>
        <p:txBody>
          <a:bodyPr/>
          <a:lstStyle>
            <a:lvl1pPr marL="0" indent="0">
              <a:buNone/>
              <a:defRPr>
                <a:solidFill>
                  <a:schemeClr val="bg1"/>
                </a:solidFill>
              </a:defRPr>
            </a:lvl1pPr>
          </a:lstStyle>
          <a:p>
            <a:r>
              <a:rPr lang="en-US" dirty="0"/>
              <a:t>Click icon to add picture</a:t>
            </a:r>
          </a:p>
        </p:txBody>
      </p:sp>
      <p:sp>
        <p:nvSpPr>
          <p:cNvPr id="3" name="Text Placeholder 2"/>
          <p:cNvSpPr>
            <a:spLocks noGrp="1"/>
          </p:cNvSpPr>
          <p:nvPr>
            <p:ph type="body" sz="quarter" idx="11"/>
          </p:nvPr>
        </p:nvSpPr>
        <p:spPr>
          <a:xfrm>
            <a:off x="269239" y="1187620"/>
            <a:ext cx="4482124" cy="4482760"/>
          </a:xfrm>
          <a:prstGeom prst="rect">
            <a:avLst/>
          </a:prstGeom>
          <a:solidFill>
            <a:schemeClr val="accent2">
              <a:alpha val="90588"/>
            </a:schemeClr>
          </a:solidFill>
        </p:spPr>
        <p:txBody>
          <a:bodyPr lIns="146304" tIns="91440" rIns="146304" bIns="91440">
            <a:noAutofit/>
          </a:bodyPr>
          <a:lstStyle>
            <a:lvl1pPr marL="0" indent="0" algn="l">
              <a:buNone/>
              <a:defRPr lang="en-US" sz="4705" kern="1200" spc="0" baseline="0" dirty="0" smtClean="0">
                <a:solidFill>
                  <a:schemeClr val="bg1"/>
                </a:solidFill>
                <a:latin typeface="+mj-lt"/>
                <a:ea typeface="+mn-ea"/>
                <a:cs typeface="+mn-cs"/>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5"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bg1"/>
                </a:solidFill>
                <a:latin typeface="+mn-lt"/>
                <a:ea typeface="+mn-ea"/>
                <a:cs typeface="+mn-cs"/>
              </a:defRPr>
            </a:lvl1pPr>
          </a:lstStyle>
          <a:p>
            <a:r>
              <a:rPr dirty="0">
                <a:solidFill>
                  <a:srgbClr val="FFFFFF"/>
                </a:solidFill>
              </a:rPr>
              <a:t>Microsoft Confidential</a:t>
            </a:r>
          </a:p>
        </p:txBody>
      </p:sp>
      <p:sp>
        <p:nvSpPr>
          <p:cNvPr id="6"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bg1"/>
                </a:solidFill>
                <a:latin typeface="+mn-lt"/>
                <a:ea typeface="+mn-ea"/>
                <a:cs typeface="+mn-cs"/>
              </a:defRPr>
            </a:lvl1pPr>
          </a:lstStyle>
          <a:p>
            <a:fld id="{27258FFF-F925-446B-8502-81C933981705}" type="slidenum">
              <a:rPr>
                <a:solidFill>
                  <a:srgbClr val="FFFFFF"/>
                </a:solidFill>
              </a:rPr>
              <a:pPr/>
              <a:t>‹#›</a:t>
            </a:fld>
            <a:endParaRPr dirty="0">
              <a:solidFill>
                <a:srgbClr val="FFFFFF"/>
              </a:solidFill>
            </a:endParaRPr>
          </a:p>
        </p:txBody>
      </p:sp>
    </p:spTree>
    <p:extLst>
      <p:ext uri="{BB962C8B-B14F-4D97-AF65-F5344CB8AC3E}">
        <p14:creationId xmlns:p14="http://schemas.microsoft.com/office/powerpoint/2010/main" val="198585092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049403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A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0" name="Title 96"/>
          <p:cNvSpPr>
            <a:spLocks noGrp="1"/>
          </p:cNvSpPr>
          <p:nvPr>
            <p:ph type="title"/>
          </p:nvPr>
        </p:nvSpPr>
        <p:spPr>
          <a:xfrm>
            <a:off x="269240" y="289511"/>
            <a:ext cx="4487487" cy="4430271"/>
          </a:xfrm>
        </p:spPr>
        <p:txBody>
          <a:bodyPr/>
          <a:lstStyle>
            <a:lvl1pPr>
              <a:defRPr>
                <a:solidFill>
                  <a:schemeClr val="accent2"/>
                </a:solidFill>
              </a:defRPr>
            </a:lvl1pPr>
          </a:lstStyle>
          <a:p>
            <a:r>
              <a:rPr lang="en-US"/>
              <a:t>Click to edit Master title style</a:t>
            </a:r>
          </a:p>
        </p:txBody>
      </p:sp>
      <p:pic>
        <p:nvPicPr>
          <p:cNvPr id="3" name="Picture 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69240" y="5394960"/>
            <a:ext cx="1463040" cy="1463040"/>
          </a:xfrm>
          <a:prstGeom prst="rect">
            <a:avLst/>
          </a:prstGeom>
        </p:spPr>
      </p:pic>
    </p:spTree>
    <p:extLst>
      <p:ext uri="{BB962C8B-B14F-4D97-AF65-F5344CB8AC3E}">
        <p14:creationId xmlns:p14="http://schemas.microsoft.com/office/powerpoint/2010/main" val="219460190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6"/>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419"/>
            <a:r>
              <a:rPr dirty="0">
                <a:solidFill>
                  <a:prstClr val="white"/>
                </a:solidFill>
                <a:cs typeface="Arial"/>
              </a:rPr>
              <a:t>Microsoft Confidential</a:t>
            </a:r>
          </a:p>
        </p:txBody>
      </p:sp>
    </p:spTree>
    <p:extLst>
      <p:ext uri="{BB962C8B-B14F-4D97-AF65-F5344CB8AC3E}">
        <p14:creationId xmlns:p14="http://schemas.microsoft.com/office/powerpoint/2010/main" val="244210488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22525435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4249" y="326022"/>
            <a:ext cx="11151917" cy="507831"/>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424249" y="1451222"/>
            <a:ext cx="11378958" cy="118801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pPr defTabSz="686047"/>
            <a:fld id="{55CDD7E1-A646-4088-BE0C-DB49A80F5376}" type="datetimeFigureOut">
              <a:rPr lang="en-US" sz="1400">
                <a:solidFill>
                  <a:srgbClr val="FFFFFF"/>
                </a:solidFill>
              </a:rPr>
              <a:pPr defTabSz="686047"/>
              <a:t>10/25/2020</a:t>
            </a:fld>
            <a:endParaRPr lang="en-US" sz="1400" dirty="0">
              <a:solidFill>
                <a:srgbClr val="FFFFFF"/>
              </a:solidFill>
            </a:endParaRPr>
          </a:p>
        </p:txBody>
      </p:sp>
      <p:sp>
        <p:nvSpPr>
          <p:cNvPr id="5" name="Footer Placeholder 4"/>
          <p:cNvSpPr>
            <a:spLocks noGrp="1"/>
          </p:cNvSpPr>
          <p:nvPr>
            <p:ph type="ftr" sz="quarter" idx="11"/>
          </p:nvPr>
        </p:nvSpPr>
        <p:spPr>
          <a:xfrm>
            <a:off x="4038601" y="6356352"/>
            <a:ext cx="4114800" cy="365125"/>
          </a:xfrm>
          <a:prstGeom prst="rect">
            <a:avLst/>
          </a:prstGeom>
        </p:spPr>
        <p:txBody>
          <a:bodyPr/>
          <a:lstStyle/>
          <a:p>
            <a:pPr defTabSz="686047"/>
            <a:endParaRPr sz="1400" dirty="0">
              <a:solidFill>
                <a:srgbClr val="FFFFFF"/>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defTabSz="686047"/>
            <a:fld id="{F920C200-3845-4249-9FA3-EA0449FF460B}" type="slidenum">
              <a:rPr sz="1400">
                <a:solidFill>
                  <a:srgbClr val="FFFFFF"/>
                </a:solidFill>
              </a:rPr>
              <a:pPr defTabSz="686047"/>
              <a:t>‹#›</a:t>
            </a:fld>
            <a:endParaRPr sz="1400" dirty="0">
              <a:solidFill>
                <a:srgbClr val="FFFFFF"/>
              </a:solidFill>
            </a:endParaRPr>
          </a:p>
        </p:txBody>
      </p:sp>
      <p:grpSp>
        <p:nvGrpSpPr>
          <p:cNvPr id="7"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76814721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dirty="0"/>
              <a:t>Click to edit Master title style</a:t>
            </a:r>
          </a:p>
        </p:txBody>
      </p:sp>
      <p:sp>
        <p:nvSpPr>
          <p:cNvPr id="5" name="Text Placeholder 4"/>
          <p:cNvSpPr>
            <a:spLocks noGrp="1"/>
          </p:cNvSpPr>
          <p:nvPr>
            <p:ph type="body" sz="quarter" idx="10"/>
          </p:nvPr>
        </p:nvSpPr>
        <p:spPr>
          <a:xfrm>
            <a:off x="519248" y="1447800"/>
            <a:ext cx="11151917"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85399370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dirty="0"/>
              <a:t>Click to edit Master title style</a:t>
            </a:r>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grpSp>
        <p:nvGrpSpPr>
          <p:cNvPr id="4"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65591717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8333EBC8-7437-4638-9842-12F74D8DC4D8}" type="datetimeFigureOut">
              <a:rPr lang="en-US">
                <a:solidFill>
                  <a:srgbClr val="494949"/>
                </a:solidFill>
              </a:rPr>
              <a:pPr/>
              <a:t>10/25/2020</a:t>
            </a:fld>
            <a:endParaRPr lang="en-US" dirty="0">
              <a:solidFill>
                <a:srgbClr val="494949"/>
              </a:solidFill>
            </a:endParaRPr>
          </a:p>
        </p:txBody>
      </p:sp>
      <p:sp>
        <p:nvSpPr>
          <p:cNvPr id="8" name="Footer Placeholder 7"/>
          <p:cNvSpPr>
            <a:spLocks noGrp="1"/>
          </p:cNvSpPr>
          <p:nvPr>
            <p:ph type="ftr" sz="quarter" idx="11"/>
          </p:nvPr>
        </p:nvSpPr>
        <p:spPr/>
        <p:txBody>
          <a:bodyPr/>
          <a:lstStyle/>
          <a:p>
            <a:endParaRPr dirty="0">
              <a:solidFill>
                <a:srgbClr val="BA141A"/>
              </a:solidFill>
            </a:endParaRPr>
          </a:p>
        </p:txBody>
      </p:sp>
      <p:sp>
        <p:nvSpPr>
          <p:cNvPr id="9" name="Slide Number Placeholder 8"/>
          <p:cNvSpPr>
            <a:spLocks noGrp="1"/>
          </p:cNvSpPr>
          <p:nvPr>
            <p:ph type="sldNum" sz="quarter" idx="12"/>
          </p:nvPr>
        </p:nvSpPr>
        <p:spPr/>
        <p:txBody>
          <a:bodyPr/>
          <a:lstStyle/>
          <a:p>
            <a:fld id="{9680352F-C9A5-4457-AE8D-BE1FDA2D08C4}" type="slidenum">
              <a:rPr>
                <a:solidFill>
                  <a:srgbClr val="BA141A"/>
                </a:solidFill>
              </a:rPr>
              <a:pPr/>
              <a:t>‹#›</a:t>
            </a:fld>
            <a:endParaRPr dirty="0">
              <a:solidFill>
                <a:srgbClr val="BA141A"/>
              </a:solidFill>
            </a:endParaRPr>
          </a:p>
        </p:txBody>
      </p:sp>
    </p:spTree>
    <p:extLst>
      <p:ext uri="{BB962C8B-B14F-4D97-AF65-F5344CB8AC3E}">
        <p14:creationId xmlns:p14="http://schemas.microsoft.com/office/powerpoint/2010/main" val="193042225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54381459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52pt Title">
    <p:bg>
      <p:bgPr>
        <a:solidFill>
          <a:schemeClr val="bg1"/>
        </a:solid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fontAlgn="base">
              <a:spcBef>
                <a:spcPct val="0"/>
              </a:spcBef>
              <a:spcAft>
                <a:spcPct val="0"/>
              </a:spcAft>
              <a:defRPr>
                <a:solidFill>
                  <a:srgbClr val="002050"/>
                </a:solidFill>
              </a:defRPr>
            </a:lvl1pPr>
          </a:lstStyle>
          <a:p>
            <a:pPr>
              <a:defRPr/>
            </a:pPr>
            <a:r>
              <a:rPr dirty="0"/>
              <a:t>Microsoft Confidential</a:t>
            </a:r>
          </a:p>
        </p:txBody>
      </p:sp>
      <p:sp>
        <p:nvSpPr>
          <p:cNvPr id="4" name="Slide Number Placeholder 3"/>
          <p:cNvSpPr>
            <a:spLocks noGrp="1"/>
          </p:cNvSpPr>
          <p:nvPr>
            <p:ph type="sldNum" sz="quarter" idx="11"/>
          </p:nvPr>
        </p:nvSpPr>
        <p:spPr/>
        <p:txBody>
          <a:bodyPr/>
          <a:lstStyle>
            <a:lvl1pPr defTabSz="913505" fontAlgn="base">
              <a:spcBef>
                <a:spcPct val="0"/>
              </a:spcBef>
              <a:spcAft>
                <a:spcPct val="0"/>
              </a:spcAft>
              <a:defRPr>
                <a:solidFill>
                  <a:srgbClr val="002050"/>
                </a:solidFill>
              </a:defRPr>
            </a:lvl1pPr>
          </a:lstStyle>
          <a:p>
            <a:pPr>
              <a:defRPr/>
            </a:pPr>
            <a:fld id="{EC136591-509A-F246-B30E-5ECE4A4A5F5E}" type="slidenum">
              <a:rPr/>
              <a:pPr>
                <a:defRPr/>
              </a:pPr>
              <a:t>‹#›</a:t>
            </a:fld>
            <a:endParaRPr dirty="0"/>
          </a:p>
        </p:txBody>
      </p:sp>
    </p:spTree>
    <p:extLst>
      <p:ext uri="{BB962C8B-B14F-4D97-AF65-F5344CB8AC3E}">
        <p14:creationId xmlns:p14="http://schemas.microsoft.com/office/powerpoint/2010/main" val="88539376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hort Quot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Footer Placeholder 1"/>
          <p:cNvSpPr>
            <a:spLocks noGrp="1"/>
          </p:cNvSpPr>
          <p:nvPr>
            <p:ph type="ftr" sz="quarter" idx="12"/>
          </p:nvPr>
        </p:nvSpPr>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13"/>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6" name="Text Placeholder 5"/>
          <p:cNvSpPr>
            <a:spLocks noGrp="1"/>
          </p:cNvSpPr>
          <p:nvPr>
            <p:ph type="body" sz="quarter" idx="14" hasCustomPrompt="1"/>
          </p:nvPr>
        </p:nvSpPr>
        <p:spPr>
          <a:xfrm>
            <a:off x="4339008" y="3557464"/>
            <a:ext cx="2205205" cy="2205518"/>
          </a:xfrm>
          <a:solidFill>
            <a:schemeClr val="accent3"/>
          </a:solidFill>
        </p:spPr>
        <p:txBody>
          <a:bodyPr/>
          <a:lstStyle>
            <a:lvl1pPr marL="0" indent="0">
              <a:lnSpc>
                <a:spcPts val="3627"/>
              </a:lnSpc>
              <a:spcBef>
                <a:spcPts val="0"/>
              </a:spcBef>
              <a:buNone/>
              <a:defRPr sz="3137">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Quote</a:t>
            </a:r>
          </a:p>
          <a:p>
            <a:pPr lvl="0"/>
            <a:r>
              <a:rPr lang="en-US"/>
              <a:t>statement</a:t>
            </a:r>
          </a:p>
          <a:p>
            <a:pPr lvl="0"/>
            <a:r>
              <a:rPr lang="en-US"/>
              <a:t>here</a:t>
            </a:r>
          </a:p>
        </p:txBody>
      </p:sp>
      <p:sp>
        <p:nvSpPr>
          <p:cNvPr id="20" name="Text Placeholder 5"/>
          <p:cNvSpPr>
            <a:spLocks noGrp="1"/>
          </p:cNvSpPr>
          <p:nvPr>
            <p:ph type="body" sz="quarter" idx="15" hasCustomPrompt="1"/>
          </p:nvPr>
        </p:nvSpPr>
        <p:spPr>
          <a:xfrm>
            <a:off x="5914482" y="708900"/>
            <a:ext cx="627497" cy="627586"/>
          </a:xfrm>
          <a:solidFill>
            <a:schemeClr val="accent3"/>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21" name="Text Placeholder 5"/>
          <p:cNvSpPr>
            <a:spLocks noGrp="1"/>
          </p:cNvSpPr>
          <p:nvPr>
            <p:ph type="body" sz="quarter" idx="16" hasCustomPrompt="1"/>
          </p:nvPr>
        </p:nvSpPr>
        <p:spPr>
          <a:xfrm>
            <a:off x="9233488" y="708900"/>
            <a:ext cx="627497" cy="627586"/>
          </a:xfrm>
          <a:solidFill>
            <a:schemeClr val="accent3"/>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22" name="Text Placeholder 5"/>
          <p:cNvSpPr>
            <a:spLocks noGrp="1"/>
          </p:cNvSpPr>
          <p:nvPr>
            <p:ph type="body" sz="quarter" idx="17" hasCustomPrompt="1"/>
          </p:nvPr>
        </p:nvSpPr>
        <p:spPr>
          <a:xfrm>
            <a:off x="9233488" y="3560944"/>
            <a:ext cx="627497" cy="627586"/>
          </a:xfrm>
          <a:solidFill>
            <a:schemeClr val="accent3"/>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Tree>
    <p:extLst>
      <p:ext uri="{BB962C8B-B14F-4D97-AF65-F5344CB8AC3E}">
        <p14:creationId xmlns:p14="http://schemas.microsoft.com/office/powerpoint/2010/main" val="25302192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p:cTn id="7" dur="500" fill="hold"/>
                                        <p:tgtEl>
                                          <p:spTgt spid="6">
                                            <p:bg/>
                                          </p:spTgt>
                                        </p:tgtEl>
                                        <p:attrNameLst>
                                          <p:attrName>ppt_w</p:attrName>
                                        </p:attrNameLst>
                                      </p:cBhvr>
                                      <p:tavLst>
                                        <p:tav tm="0">
                                          <p:val>
                                            <p:fltVal val="0"/>
                                          </p:val>
                                        </p:tav>
                                        <p:tav tm="100000">
                                          <p:val>
                                            <p:strVal val="#ppt_w"/>
                                          </p:val>
                                        </p:tav>
                                      </p:tavLst>
                                    </p:anim>
                                    <p:anim calcmode="lin" valueType="num">
                                      <p:cBhvr>
                                        <p:cTn id="8" dur="500" fill="hold"/>
                                        <p:tgtEl>
                                          <p:spTgt spid="6">
                                            <p:bg/>
                                          </p:spTgt>
                                        </p:tgtEl>
                                        <p:attrNameLst>
                                          <p:attrName>ppt_h</p:attrName>
                                        </p:attrNameLst>
                                      </p:cBhvr>
                                      <p:tavLst>
                                        <p:tav tm="0">
                                          <p:val>
                                            <p:fltVal val="0"/>
                                          </p:val>
                                        </p:tav>
                                        <p:tav tm="100000">
                                          <p:val>
                                            <p:strVal val="#ppt_h"/>
                                          </p:val>
                                        </p:tav>
                                      </p:tavLst>
                                    </p:anim>
                                    <p:animEffect transition="in" filter="fade">
                                      <p:cBhvr>
                                        <p:cTn id="9" dur="500"/>
                                        <p:tgtEl>
                                          <p:spTgt spid="6">
                                            <p:bg/>
                                          </p:spTgt>
                                        </p:tgtEl>
                                      </p:cBhvr>
                                    </p:animEffect>
                                    <p:anim calcmode="lin" valueType="num">
                                      <p:cBhvr>
                                        <p:cTn id="10" dur="500" fill="hold"/>
                                        <p:tgtEl>
                                          <p:spTgt spid="6">
                                            <p:bg/>
                                          </p:spTgt>
                                        </p:tgtEl>
                                        <p:attrNameLst>
                                          <p:attrName>ppt_x</p:attrName>
                                        </p:attrNameLst>
                                      </p:cBhvr>
                                      <p:tavLst>
                                        <p:tav tm="0">
                                          <p:val>
                                            <p:fltVal val="0.5"/>
                                          </p:val>
                                        </p:tav>
                                        <p:tav tm="100000">
                                          <p:val>
                                            <p:strVal val="#ppt_x"/>
                                          </p:val>
                                        </p:tav>
                                      </p:tavLst>
                                    </p:anim>
                                    <p:anim calcmode="lin" valueType="num">
                                      <p:cBhvr>
                                        <p:cTn id="11" dur="500" fill="hold"/>
                                        <p:tgtEl>
                                          <p:spTgt spid="6">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p:cTn id="14"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6">
                                            <p:txEl>
                                              <p:pRg st="0" end="0"/>
                                            </p:txEl>
                                          </p:spTgt>
                                        </p:tgtEl>
                                      </p:cBhvr>
                                    </p:animEffect>
                                    <p:anim calcmode="lin" valueType="num">
                                      <p:cBhvr>
                                        <p:cTn id="17" dur="500" fill="hold"/>
                                        <p:tgtEl>
                                          <p:spTgt spid="6">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6">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 calcmode="lin" valueType="num">
                                      <p:cBhvr>
                                        <p:cTn id="21"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6">
                                            <p:txEl>
                                              <p:pRg st="1" end="1"/>
                                            </p:txEl>
                                          </p:spTgt>
                                        </p:tgtEl>
                                      </p:cBhvr>
                                    </p:animEffect>
                                    <p:anim calcmode="lin" valueType="num">
                                      <p:cBhvr>
                                        <p:cTn id="24" dur="500" fill="hold"/>
                                        <p:tgtEl>
                                          <p:spTgt spid="6">
                                            <p:txEl>
                                              <p:pRg st="1" end="1"/>
                                            </p:txEl>
                                          </p:spTgt>
                                        </p:tgtEl>
                                        <p:attrNameLst>
                                          <p:attrName>ppt_x</p:attrName>
                                        </p:attrNameLst>
                                      </p:cBhvr>
                                      <p:tavLst>
                                        <p:tav tm="0">
                                          <p:val>
                                            <p:fltVal val="0.5"/>
                                          </p:val>
                                        </p:tav>
                                        <p:tav tm="100000">
                                          <p:val>
                                            <p:strVal val="#ppt_x"/>
                                          </p:val>
                                        </p:tav>
                                      </p:tavLst>
                                    </p:anim>
                                    <p:anim calcmode="lin" valueType="num">
                                      <p:cBhvr>
                                        <p:cTn id="25" dur="500" fill="hold"/>
                                        <p:tgtEl>
                                          <p:spTgt spid="6">
                                            <p:txEl>
                                              <p:pRg st="1" end="1"/>
                                            </p:txEl>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 calcmode="lin" valueType="num">
                                      <p:cBhvr>
                                        <p:cTn id="28"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30" dur="500"/>
                                        <p:tgtEl>
                                          <p:spTgt spid="6">
                                            <p:txEl>
                                              <p:pRg st="2" end="2"/>
                                            </p:txEl>
                                          </p:spTgt>
                                        </p:tgtEl>
                                      </p:cBhvr>
                                    </p:animEffect>
                                    <p:anim calcmode="lin" valueType="num">
                                      <p:cBhvr>
                                        <p:cTn id="31" dur="500" fill="hold"/>
                                        <p:tgtEl>
                                          <p:spTgt spid="6">
                                            <p:txEl>
                                              <p:pRg st="2" end="2"/>
                                            </p:txEl>
                                          </p:spTgt>
                                        </p:tgtEl>
                                        <p:attrNameLst>
                                          <p:attrName>ppt_x</p:attrName>
                                        </p:attrNameLst>
                                      </p:cBhvr>
                                      <p:tavLst>
                                        <p:tav tm="0">
                                          <p:val>
                                            <p:fltVal val="0.5"/>
                                          </p:val>
                                        </p:tav>
                                        <p:tav tm="100000">
                                          <p:val>
                                            <p:strVal val="#ppt_x"/>
                                          </p:val>
                                        </p:tav>
                                      </p:tavLst>
                                    </p:anim>
                                    <p:anim calcmode="lin" valueType="num">
                                      <p:cBhvr>
                                        <p:cTn id="32" dur="500" fill="hold"/>
                                        <p:tgtEl>
                                          <p:spTgt spid="6">
                                            <p:txEl>
                                              <p:pRg st="2" end="2"/>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20">
                                            <p:bg/>
                                          </p:spTgt>
                                        </p:tgtEl>
                                        <p:attrNameLst>
                                          <p:attrName>style.visibility</p:attrName>
                                        </p:attrNameLst>
                                      </p:cBhvr>
                                      <p:to>
                                        <p:strVal val="visible"/>
                                      </p:to>
                                    </p:set>
                                    <p:anim calcmode="lin" valueType="num">
                                      <p:cBhvr>
                                        <p:cTn id="35" dur="500" fill="hold"/>
                                        <p:tgtEl>
                                          <p:spTgt spid="20">
                                            <p:bg/>
                                          </p:spTgt>
                                        </p:tgtEl>
                                        <p:attrNameLst>
                                          <p:attrName>ppt_w</p:attrName>
                                        </p:attrNameLst>
                                      </p:cBhvr>
                                      <p:tavLst>
                                        <p:tav tm="0">
                                          <p:val>
                                            <p:fltVal val="0"/>
                                          </p:val>
                                        </p:tav>
                                        <p:tav tm="100000">
                                          <p:val>
                                            <p:strVal val="#ppt_w"/>
                                          </p:val>
                                        </p:tav>
                                      </p:tavLst>
                                    </p:anim>
                                    <p:anim calcmode="lin" valueType="num">
                                      <p:cBhvr>
                                        <p:cTn id="36" dur="500" fill="hold"/>
                                        <p:tgtEl>
                                          <p:spTgt spid="20">
                                            <p:bg/>
                                          </p:spTgt>
                                        </p:tgtEl>
                                        <p:attrNameLst>
                                          <p:attrName>ppt_h</p:attrName>
                                        </p:attrNameLst>
                                      </p:cBhvr>
                                      <p:tavLst>
                                        <p:tav tm="0">
                                          <p:val>
                                            <p:fltVal val="0"/>
                                          </p:val>
                                        </p:tav>
                                        <p:tav tm="100000">
                                          <p:val>
                                            <p:strVal val="#ppt_h"/>
                                          </p:val>
                                        </p:tav>
                                      </p:tavLst>
                                    </p:anim>
                                    <p:animEffect transition="in" filter="fade">
                                      <p:cBhvr>
                                        <p:cTn id="37" dur="500"/>
                                        <p:tgtEl>
                                          <p:spTgt spid="20">
                                            <p:bg/>
                                          </p:spTgt>
                                        </p:tgtEl>
                                      </p:cBhvr>
                                    </p:animEffect>
                                    <p:anim calcmode="lin" valueType="num">
                                      <p:cBhvr>
                                        <p:cTn id="38" dur="500" fill="hold"/>
                                        <p:tgtEl>
                                          <p:spTgt spid="20">
                                            <p:bg/>
                                          </p:spTgt>
                                        </p:tgtEl>
                                        <p:attrNameLst>
                                          <p:attrName>ppt_x</p:attrName>
                                        </p:attrNameLst>
                                      </p:cBhvr>
                                      <p:tavLst>
                                        <p:tav tm="0">
                                          <p:val>
                                            <p:fltVal val="0.5"/>
                                          </p:val>
                                        </p:tav>
                                        <p:tav tm="100000">
                                          <p:val>
                                            <p:strVal val="#ppt_x"/>
                                          </p:val>
                                        </p:tav>
                                      </p:tavLst>
                                    </p:anim>
                                    <p:anim calcmode="lin" valueType="num">
                                      <p:cBhvr>
                                        <p:cTn id="39" dur="500" fill="hold"/>
                                        <p:tgtEl>
                                          <p:spTgt spid="20">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 calcmode="lin" valueType="num">
                                      <p:cBhvr>
                                        <p:cTn id="42"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20">
                                            <p:txEl>
                                              <p:pRg st="0" end="0"/>
                                            </p:txEl>
                                          </p:spTgt>
                                        </p:tgtEl>
                                      </p:cBhvr>
                                    </p:animEffect>
                                    <p:anim calcmode="lin" valueType="num">
                                      <p:cBhvr>
                                        <p:cTn id="45" dur="500" fill="hold"/>
                                        <p:tgtEl>
                                          <p:spTgt spid="20">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20">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21">
                                            <p:bg/>
                                          </p:spTgt>
                                        </p:tgtEl>
                                        <p:attrNameLst>
                                          <p:attrName>style.visibility</p:attrName>
                                        </p:attrNameLst>
                                      </p:cBhvr>
                                      <p:to>
                                        <p:strVal val="visible"/>
                                      </p:to>
                                    </p:set>
                                    <p:anim calcmode="lin" valueType="num">
                                      <p:cBhvr>
                                        <p:cTn id="49" dur="500" fill="hold"/>
                                        <p:tgtEl>
                                          <p:spTgt spid="21">
                                            <p:bg/>
                                          </p:spTgt>
                                        </p:tgtEl>
                                        <p:attrNameLst>
                                          <p:attrName>ppt_w</p:attrName>
                                        </p:attrNameLst>
                                      </p:cBhvr>
                                      <p:tavLst>
                                        <p:tav tm="0">
                                          <p:val>
                                            <p:fltVal val="0"/>
                                          </p:val>
                                        </p:tav>
                                        <p:tav tm="100000">
                                          <p:val>
                                            <p:strVal val="#ppt_w"/>
                                          </p:val>
                                        </p:tav>
                                      </p:tavLst>
                                    </p:anim>
                                    <p:anim calcmode="lin" valueType="num">
                                      <p:cBhvr>
                                        <p:cTn id="50" dur="500" fill="hold"/>
                                        <p:tgtEl>
                                          <p:spTgt spid="21">
                                            <p:bg/>
                                          </p:spTgt>
                                        </p:tgtEl>
                                        <p:attrNameLst>
                                          <p:attrName>ppt_h</p:attrName>
                                        </p:attrNameLst>
                                      </p:cBhvr>
                                      <p:tavLst>
                                        <p:tav tm="0">
                                          <p:val>
                                            <p:fltVal val="0"/>
                                          </p:val>
                                        </p:tav>
                                        <p:tav tm="100000">
                                          <p:val>
                                            <p:strVal val="#ppt_h"/>
                                          </p:val>
                                        </p:tav>
                                      </p:tavLst>
                                    </p:anim>
                                    <p:animEffect transition="in" filter="fade">
                                      <p:cBhvr>
                                        <p:cTn id="51" dur="500"/>
                                        <p:tgtEl>
                                          <p:spTgt spid="21">
                                            <p:bg/>
                                          </p:spTgt>
                                        </p:tgtEl>
                                      </p:cBhvr>
                                    </p:animEffect>
                                    <p:anim calcmode="lin" valueType="num">
                                      <p:cBhvr>
                                        <p:cTn id="52" dur="500" fill="hold"/>
                                        <p:tgtEl>
                                          <p:spTgt spid="21">
                                            <p:bg/>
                                          </p:spTgt>
                                        </p:tgtEl>
                                        <p:attrNameLst>
                                          <p:attrName>ppt_x</p:attrName>
                                        </p:attrNameLst>
                                      </p:cBhvr>
                                      <p:tavLst>
                                        <p:tav tm="0">
                                          <p:val>
                                            <p:fltVal val="0.5"/>
                                          </p:val>
                                        </p:tav>
                                        <p:tav tm="100000">
                                          <p:val>
                                            <p:strVal val="#ppt_x"/>
                                          </p:val>
                                        </p:tav>
                                      </p:tavLst>
                                    </p:anim>
                                    <p:anim calcmode="lin" valueType="num">
                                      <p:cBhvr>
                                        <p:cTn id="53" dur="500" fill="hold"/>
                                        <p:tgtEl>
                                          <p:spTgt spid="21">
                                            <p:bg/>
                                          </p:spTgt>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p:cTn id="56"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21">
                                            <p:txEl>
                                              <p:pRg st="0" end="0"/>
                                            </p:txEl>
                                          </p:spTgt>
                                        </p:tgtEl>
                                      </p:cBhvr>
                                    </p:animEffect>
                                    <p:anim calcmode="lin" valueType="num">
                                      <p:cBhvr>
                                        <p:cTn id="59" dur="500" fill="hold"/>
                                        <p:tgtEl>
                                          <p:spTgt spid="21">
                                            <p:txEl>
                                              <p:pRg st="0" end="0"/>
                                            </p:txEl>
                                          </p:spTgt>
                                        </p:tgtEl>
                                        <p:attrNameLst>
                                          <p:attrName>ppt_x</p:attrName>
                                        </p:attrNameLst>
                                      </p:cBhvr>
                                      <p:tavLst>
                                        <p:tav tm="0">
                                          <p:val>
                                            <p:fltVal val="0.5"/>
                                          </p:val>
                                        </p:tav>
                                        <p:tav tm="100000">
                                          <p:val>
                                            <p:strVal val="#ppt_x"/>
                                          </p:val>
                                        </p:tav>
                                      </p:tavLst>
                                    </p:anim>
                                    <p:anim calcmode="lin" valueType="num">
                                      <p:cBhvr>
                                        <p:cTn id="60" dur="500" fill="hold"/>
                                        <p:tgtEl>
                                          <p:spTgt spid="21">
                                            <p:txEl>
                                              <p:pRg st="0" end="0"/>
                                            </p:txEl>
                                          </p:spTgt>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22">
                                            <p:bg/>
                                          </p:spTgt>
                                        </p:tgtEl>
                                        <p:attrNameLst>
                                          <p:attrName>style.visibility</p:attrName>
                                        </p:attrNameLst>
                                      </p:cBhvr>
                                      <p:to>
                                        <p:strVal val="visible"/>
                                      </p:to>
                                    </p:set>
                                    <p:anim calcmode="lin" valueType="num">
                                      <p:cBhvr>
                                        <p:cTn id="63" dur="500" fill="hold"/>
                                        <p:tgtEl>
                                          <p:spTgt spid="22">
                                            <p:bg/>
                                          </p:spTgt>
                                        </p:tgtEl>
                                        <p:attrNameLst>
                                          <p:attrName>ppt_w</p:attrName>
                                        </p:attrNameLst>
                                      </p:cBhvr>
                                      <p:tavLst>
                                        <p:tav tm="0">
                                          <p:val>
                                            <p:fltVal val="0"/>
                                          </p:val>
                                        </p:tav>
                                        <p:tav tm="100000">
                                          <p:val>
                                            <p:strVal val="#ppt_w"/>
                                          </p:val>
                                        </p:tav>
                                      </p:tavLst>
                                    </p:anim>
                                    <p:anim calcmode="lin" valueType="num">
                                      <p:cBhvr>
                                        <p:cTn id="64" dur="500" fill="hold"/>
                                        <p:tgtEl>
                                          <p:spTgt spid="22">
                                            <p:bg/>
                                          </p:spTgt>
                                        </p:tgtEl>
                                        <p:attrNameLst>
                                          <p:attrName>ppt_h</p:attrName>
                                        </p:attrNameLst>
                                      </p:cBhvr>
                                      <p:tavLst>
                                        <p:tav tm="0">
                                          <p:val>
                                            <p:fltVal val="0"/>
                                          </p:val>
                                        </p:tav>
                                        <p:tav tm="100000">
                                          <p:val>
                                            <p:strVal val="#ppt_h"/>
                                          </p:val>
                                        </p:tav>
                                      </p:tavLst>
                                    </p:anim>
                                    <p:animEffect transition="in" filter="fade">
                                      <p:cBhvr>
                                        <p:cTn id="65" dur="500"/>
                                        <p:tgtEl>
                                          <p:spTgt spid="22">
                                            <p:bg/>
                                          </p:spTgt>
                                        </p:tgtEl>
                                      </p:cBhvr>
                                    </p:animEffect>
                                    <p:anim calcmode="lin" valueType="num">
                                      <p:cBhvr>
                                        <p:cTn id="66" dur="500" fill="hold"/>
                                        <p:tgtEl>
                                          <p:spTgt spid="22">
                                            <p:bg/>
                                          </p:spTgt>
                                        </p:tgtEl>
                                        <p:attrNameLst>
                                          <p:attrName>ppt_x</p:attrName>
                                        </p:attrNameLst>
                                      </p:cBhvr>
                                      <p:tavLst>
                                        <p:tav tm="0">
                                          <p:val>
                                            <p:fltVal val="0.5"/>
                                          </p:val>
                                        </p:tav>
                                        <p:tav tm="100000">
                                          <p:val>
                                            <p:strVal val="#ppt_x"/>
                                          </p:val>
                                        </p:tav>
                                      </p:tavLst>
                                    </p:anim>
                                    <p:anim calcmode="lin" valueType="num">
                                      <p:cBhvr>
                                        <p:cTn id="67" dur="500" fill="hold"/>
                                        <p:tgtEl>
                                          <p:spTgt spid="22">
                                            <p:bg/>
                                          </p:spTgt>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 calcmode="lin" valueType="num">
                                      <p:cBhvr>
                                        <p:cTn id="70"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22">
                                            <p:txEl>
                                              <p:pRg st="0" end="0"/>
                                            </p:txEl>
                                          </p:spTgt>
                                        </p:tgtEl>
                                      </p:cBhvr>
                                    </p:animEffect>
                                    <p:anim calcmode="lin" valueType="num">
                                      <p:cBhvr>
                                        <p:cTn id="73" dur="500" fill="hold"/>
                                        <p:tgtEl>
                                          <p:spTgt spid="22">
                                            <p:txEl>
                                              <p:pRg st="0" end="0"/>
                                            </p:txEl>
                                          </p:spTgt>
                                        </p:tgtEl>
                                        <p:attrNameLst>
                                          <p:attrName>ppt_x</p:attrName>
                                        </p:attrNameLst>
                                      </p:cBhvr>
                                      <p:tavLst>
                                        <p:tav tm="0">
                                          <p:val>
                                            <p:fltVal val="0.5"/>
                                          </p:val>
                                        </p:tav>
                                        <p:tav tm="100000">
                                          <p:val>
                                            <p:strVal val="#ppt_x"/>
                                          </p:val>
                                        </p:tav>
                                      </p:tavLst>
                                    </p:anim>
                                    <p:anim calcmode="lin" valueType="num">
                                      <p:cBhvr>
                                        <p:cTn id="74" dur="500" fill="hold"/>
                                        <p:tgtEl>
                                          <p:spTgt spid="22">
                                            <p:txEl>
                                              <p:pRg st="0" end="0"/>
                                            </p:tx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Lst>
      </p:bldP>
      <p:bldP spid="20" grpId="0" build="p" animBg="1">
        <p:tmplLst>
          <p:tmpl>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Lst>
      </p:bldP>
      <p:bldP spid="21" grpId="0" build="p" animBg="1">
        <p:tmplLst>
          <p:tmpl>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Lst>
      </p:bldP>
      <p:bldP spid="22" grpId="0" build="p" animBg="1">
        <p:tmplLst>
          <p:tmpl>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Lst>
      </p:bldP>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accent2"/>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262496204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IITPro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96"/>
          <p:cNvSpPr>
            <a:spLocks noGrp="1"/>
          </p:cNvSpPr>
          <p:nvPr>
            <p:ph type="title"/>
          </p:nvPr>
        </p:nvSpPr>
        <p:spPr>
          <a:xfrm>
            <a:off x="269240" y="289511"/>
            <a:ext cx="4487487" cy="4430271"/>
          </a:xfrm>
        </p:spPr>
        <p:txBody>
          <a:bodyPr/>
          <a:lstStyle>
            <a:lvl1pPr>
              <a:defRPr>
                <a:solidFill>
                  <a:schemeClr val="accent4"/>
                </a:solidFill>
              </a:defRPr>
            </a:lvl1pPr>
          </a:lstStyle>
          <a:p>
            <a:r>
              <a:rPr lang="en-US"/>
              <a:t>Click to edit Master title style</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69240" y="5394960"/>
            <a:ext cx="1463040" cy="1463040"/>
          </a:xfrm>
          <a:prstGeom prst="rect">
            <a:avLst/>
          </a:prstGeom>
        </p:spPr>
      </p:pic>
    </p:spTree>
    <p:extLst>
      <p:ext uri="{BB962C8B-B14F-4D97-AF65-F5344CB8AC3E}">
        <p14:creationId xmlns:p14="http://schemas.microsoft.com/office/powerpoint/2010/main" val="254752869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accent2"/>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387582121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accent6"/>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79738579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57386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0pt Tex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0"/>
            <a:ext cx="5847608" cy="6858000"/>
          </a:xfrm>
          <a:prstGeom prst="rect">
            <a:avLst/>
          </a:prstGeom>
        </p:spPr>
      </p:pic>
      <p:sp>
        <p:nvSpPr>
          <p:cNvPr id="9" name="Rectangle 8"/>
          <p:cNvSpPr/>
          <p:nvPr userDrawn="1"/>
        </p:nvSpPr>
        <p:spPr bwMode="auto">
          <a:xfrm>
            <a:off x="4795459" y="0"/>
            <a:ext cx="1972113" cy="6858000"/>
          </a:xfrm>
          <a:prstGeom prst="rect">
            <a:avLst/>
          </a:prstGeom>
          <a:gradFill>
            <a:gsLst>
              <a:gs pos="63000">
                <a:schemeClr val="bg1"/>
              </a:gs>
              <a:gs pos="75325">
                <a:srgbClr val="FFFFFF">
                  <a:alpha val="92000"/>
                </a:srgbClr>
              </a:gs>
              <a:gs pos="88000">
                <a:schemeClr val="bg1">
                  <a:alpha val="33000"/>
                </a:schemeClr>
              </a:gs>
              <a:gs pos="100000">
                <a:schemeClr val="bg1">
                  <a:alpha val="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2" hasCustomPrompt="1"/>
          </p:nvPr>
        </p:nvSpPr>
        <p:spPr>
          <a:xfrm>
            <a:off x="5647788" y="1008336"/>
            <a:ext cx="6283624" cy="5199945"/>
          </a:xfrm>
        </p:spPr>
        <p:txBody>
          <a:bodyPr/>
          <a:lstStyle>
            <a:lvl1pPr marL="0" indent="0">
              <a:lnSpc>
                <a:spcPts val="3333"/>
              </a:lnSpc>
              <a:spcBef>
                <a:spcPts val="3529"/>
              </a:spcBef>
              <a:buNone/>
              <a:defRPr sz="2941" baseline="0">
                <a:solidFill>
                  <a:schemeClr val="tx2"/>
                </a:solidFill>
                <a:latin typeface="+mj-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Suspendisse eu justo tempus. </a:t>
            </a:r>
          </a:p>
          <a:p>
            <a:pPr lvl="0"/>
            <a:r>
              <a:rPr lang="en-US"/>
              <a:t>Aenean porttitor pulvinar lorem, </a:t>
            </a:r>
            <a:br>
              <a:rPr lang="en-US"/>
            </a:br>
            <a:r>
              <a:rPr lang="en-US"/>
              <a:t>eu accumsan purus mattis nec. </a:t>
            </a:r>
          </a:p>
          <a:p>
            <a:pPr lvl="0"/>
            <a:r>
              <a:rPr lang="en-US"/>
              <a:t>Cum sociis natoque penatibus </a:t>
            </a:r>
            <a:br>
              <a:rPr lang="en-US"/>
            </a:br>
            <a:r>
              <a:rPr lang="en-US"/>
              <a:t>et magnis dis parturient montes, nascetur ridiculus mus.</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Tree>
    <p:extLst>
      <p:ext uri="{BB962C8B-B14F-4D97-AF65-F5344CB8AC3E}">
        <p14:creationId xmlns:p14="http://schemas.microsoft.com/office/powerpoint/2010/main" val="12225822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accent2"/>
                </a:solidFill>
              </a:defRPr>
            </a:lvl1pPr>
          </a:lstStyle>
          <a:p>
            <a:r>
              <a:rPr lang="en-US" dirty="0"/>
              <a:t>Lorem ipsum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251034452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97392596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3318797"/>
          </a:xfrm>
        </p:spPr>
        <p:txBody>
          <a:bodyPr lIns="146304" tIns="91440" rIns="146304" bIns="91440"/>
          <a:lstStyle>
            <a:lvl1pPr>
              <a:lnSpc>
                <a:spcPts val="6175"/>
              </a:lnSpc>
              <a:defRPr sz="5685" baseline="0">
                <a:solidFill>
                  <a:schemeClr val="accent2"/>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366045698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3318797"/>
          </a:xfrm>
        </p:spPr>
        <p:txBody>
          <a:bodyPr lIns="146304" tIns="91440" rIns="146304" bIns="91440"/>
          <a:lstStyle>
            <a:lvl1pPr>
              <a:lnSpc>
                <a:spcPts val="6175"/>
              </a:lnSpc>
              <a:defRPr sz="5685"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239338115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3318797"/>
          </a:xfrm>
        </p:spPr>
        <p:txBody>
          <a:bodyPr lIns="146304" tIns="91440" rIns="146304" bIns="91440"/>
          <a:lstStyle>
            <a:lvl1pPr>
              <a:lnSpc>
                <a:spcPts val="6175"/>
              </a:lnSpc>
              <a:defRPr sz="5685"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10879824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793104"/>
          </a:xfrm>
        </p:spPr>
        <p:txBody>
          <a:bodyPr lIns="146304" tIns="91440" rIns="146304" bIns="91440"/>
          <a:lstStyle>
            <a:lvl1pPr>
              <a:lnSpc>
                <a:spcPts val="6175"/>
              </a:lnSpc>
              <a:defRPr sz="5685" baseline="0">
                <a:solidFill>
                  <a:schemeClr val="accent2"/>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40" y="2801422"/>
            <a:ext cx="7519275" cy="3406581"/>
          </a:xfrm>
        </p:spPr>
        <p:txBody>
          <a:bodyPr/>
          <a:lstStyle>
            <a:lvl1pPr marL="0" indent="0">
              <a:lnSpc>
                <a:spcPts val="2549"/>
              </a:lnSpc>
              <a:spcBef>
                <a:spcPts val="2942"/>
              </a:spcBef>
              <a:buNone/>
              <a:defRPr sz="2353" baseline="0">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243212735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v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96"/>
          <p:cNvSpPr>
            <a:spLocks noGrp="1"/>
          </p:cNvSpPr>
          <p:nvPr>
            <p:ph type="title"/>
          </p:nvPr>
        </p:nvSpPr>
        <p:spPr>
          <a:xfrm>
            <a:off x="269240" y="289511"/>
            <a:ext cx="4487487" cy="4430271"/>
          </a:xfrm>
        </p:spPr>
        <p:txBody>
          <a:bodyPr/>
          <a:lstStyle>
            <a:lvl1pPr>
              <a:defRPr>
                <a:solidFill>
                  <a:schemeClr val="accent6"/>
                </a:solidFill>
              </a:defRPr>
            </a:lvl1pPr>
          </a:lstStyle>
          <a:p>
            <a:r>
              <a:rPr lang="en-US"/>
              <a:t>Click to edit Master title style</a:t>
            </a:r>
          </a:p>
        </p:txBody>
      </p:sp>
      <p:pic>
        <p:nvPicPr>
          <p:cNvPr id="2" name="Picture 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69240" y="5394960"/>
            <a:ext cx="1463040" cy="1463040"/>
          </a:xfrm>
          <a:prstGeom prst="rect">
            <a:avLst/>
          </a:prstGeom>
        </p:spPr>
      </p:pic>
    </p:spTree>
    <p:extLst>
      <p:ext uri="{BB962C8B-B14F-4D97-AF65-F5344CB8AC3E}">
        <p14:creationId xmlns:p14="http://schemas.microsoft.com/office/powerpoint/2010/main" val="41418157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793104"/>
          </a:xfrm>
        </p:spPr>
        <p:txBody>
          <a:bodyPr lIns="146304" tIns="91440" rIns="146304" bIns="91440"/>
          <a:lstStyle>
            <a:lvl1pPr>
              <a:lnSpc>
                <a:spcPts val="6175"/>
              </a:lnSpc>
              <a:defRPr sz="5685" baseline="0">
                <a:solidFill>
                  <a:schemeClr val="accent6"/>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40" y="2801422"/>
            <a:ext cx="7519275" cy="3406581"/>
          </a:xfrm>
        </p:spPr>
        <p:txBody>
          <a:bodyPr/>
          <a:lstStyle>
            <a:lvl1pPr marL="0" indent="0">
              <a:lnSpc>
                <a:spcPts val="2549"/>
              </a:lnSpc>
              <a:spcBef>
                <a:spcPts val="2942"/>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253873216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793104"/>
          </a:xfrm>
        </p:spPr>
        <p:txBody>
          <a:bodyPr lIns="146304" tIns="91440" rIns="146304" bIns="91440"/>
          <a:lstStyle>
            <a:lvl1pPr>
              <a:lnSpc>
                <a:spcPts val="6175"/>
              </a:lnSpc>
              <a:defRPr sz="5685"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40" y="2801422"/>
            <a:ext cx="7519275" cy="3406581"/>
          </a:xfrm>
        </p:spPr>
        <p:txBody>
          <a:bodyPr/>
          <a:lstStyle>
            <a:lvl1pPr marL="0" indent="0">
              <a:lnSpc>
                <a:spcPts val="2549"/>
              </a:lnSpc>
              <a:spcBef>
                <a:spcPts val="2942"/>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80335913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075884"/>
          </a:xfrm>
        </p:spPr>
        <p:txBody>
          <a:bodyPr lIns="146304" tIns="91440" rIns="146304" bIns="91440"/>
          <a:lstStyle>
            <a:lvl1pPr>
              <a:lnSpc>
                <a:spcPts val="6175"/>
              </a:lnSpc>
              <a:defRPr sz="5685"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40" y="2084174"/>
            <a:ext cx="8964248" cy="4003177"/>
          </a:xfrm>
        </p:spPr>
        <p:txBody>
          <a:bodyPr/>
          <a:lstStyle>
            <a:lvl1pPr marL="228746" indent="-228746">
              <a:spcBef>
                <a:spcPts val="1176"/>
              </a:spcBef>
              <a:defRPr sz="2549">
                <a:latin typeface="+mn-lt"/>
              </a:defRPr>
            </a:lvl1pPr>
            <a:lvl2pPr marL="676899" indent="-228746">
              <a:spcBef>
                <a:spcPts val="1176"/>
              </a:spcBef>
              <a:buSzPct val="100000"/>
              <a:buFont typeface="Segoe UI" pitchFamily="34" charset="0"/>
              <a:buChar char="‐"/>
              <a:defRPr/>
            </a:lvl2pPr>
            <a:lvl3pPr marL="1125053" indent="-228746">
              <a:spcBef>
                <a:spcPts val="1176"/>
              </a:spcBef>
              <a:buFont typeface="Wingdings" pitchFamily="2" charset="2"/>
              <a:buChar char="§"/>
              <a:defRPr/>
            </a:lvl3pPr>
            <a:lvl4pPr marL="1568538" indent="-336115">
              <a:spcBef>
                <a:spcPts val="1176"/>
              </a:spcBef>
              <a:buFont typeface="+mj-lt"/>
              <a:buAutoNum type="arabicPeriod"/>
              <a:defRPr/>
            </a:lvl4pPr>
            <a:lvl5pPr marL="1907765" indent="-336115">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252338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30pt Tex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
            <a:ext cx="5847608" cy="6858000"/>
          </a:xfrm>
          <a:prstGeom prst="rect">
            <a:avLst/>
          </a:prstGeom>
        </p:spPr>
      </p:pic>
      <p:sp>
        <p:nvSpPr>
          <p:cNvPr id="9" name="Rectangle 8"/>
          <p:cNvSpPr/>
          <p:nvPr userDrawn="1"/>
        </p:nvSpPr>
        <p:spPr bwMode="auto">
          <a:xfrm>
            <a:off x="4795460" y="1"/>
            <a:ext cx="1972113" cy="6858000"/>
          </a:xfrm>
          <a:prstGeom prst="rect">
            <a:avLst/>
          </a:prstGeom>
          <a:gradFill>
            <a:gsLst>
              <a:gs pos="63000">
                <a:schemeClr val="bg1"/>
              </a:gs>
              <a:gs pos="75325">
                <a:srgbClr val="FFFFFF">
                  <a:alpha val="92000"/>
                </a:srgbClr>
              </a:gs>
              <a:gs pos="88000">
                <a:schemeClr val="bg1">
                  <a:alpha val="33000"/>
                </a:schemeClr>
              </a:gs>
              <a:gs pos="100000">
                <a:schemeClr val="bg1">
                  <a:alpha val="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2" hasCustomPrompt="1"/>
          </p:nvPr>
        </p:nvSpPr>
        <p:spPr>
          <a:xfrm>
            <a:off x="5647788" y="1008336"/>
            <a:ext cx="6283624" cy="5199945"/>
          </a:xfrm>
        </p:spPr>
        <p:txBody>
          <a:bodyPr/>
          <a:lstStyle>
            <a:lvl1pPr marL="0" indent="0">
              <a:lnSpc>
                <a:spcPts val="3333"/>
              </a:lnSpc>
              <a:spcBef>
                <a:spcPts val="3529"/>
              </a:spcBef>
              <a:buNone/>
              <a:defRPr sz="2942" baseline="0">
                <a:solidFill>
                  <a:schemeClr val="tx2"/>
                </a:solidFill>
                <a:latin typeface="+mj-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Suspendisse eu justo tempus. </a:t>
            </a:r>
          </a:p>
          <a:p>
            <a:pPr lvl="0"/>
            <a:r>
              <a:rPr lang="en-US"/>
              <a:t>Aenean porttitor pulvinar lorem, </a:t>
            </a:r>
            <a:br>
              <a:rPr lang="en-US"/>
            </a:br>
            <a:r>
              <a:rPr lang="en-US"/>
              <a:t>eu accumsan purus mattis nec. </a:t>
            </a:r>
          </a:p>
          <a:p>
            <a:pPr lvl="0"/>
            <a:r>
              <a:rPr lang="en-US"/>
              <a:t>Cum sociis natoque penatibus </a:t>
            </a:r>
            <a:br>
              <a:rPr lang="en-US"/>
            </a:br>
            <a:r>
              <a:rPr lang="en-US"/>
              <a:t>et magnis dis parturient montes, nascetur ridiculus mus.</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Tree>
    <p:extLst>
      <p:ext uri="{BB962C8B-B14F-4D97-AF65-F5344CB8AC3E}">
        <p14:creationId xmlns:p14="http://schemas.microsoft.com/office/powerpoint/2010/main" val="314305099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075884"/>
          </a:xfrm>
        </p:spPr>
        <p:txBody>
          <a:bodyPr lIns="146304" tIns="91440" rIns="146304" bIns="91440"/>
          <a:lstStyle>
            <a:lvl1pPr>
              <a:lnSpc>
                <a:spcPts val="6175"/>
              </a:lnSpc>
              <a:defRPr sz="5685"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291079559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6858000"/>
          </a:xfrm>
        </p:spPr>
        <p:txBody>
          <a:bodyPr/>
          <a:lstStyle>
            <a:lvl1pPr marL="0" indent="0">
              <a:buNone/>
              <a:defRPr>
                <a:solidFill>
                  <a:srgbClr val="505050"/>
                </a:solidFill>
              </a:defRPr>
            </a:lvl1pPr>
          </a:lstStyle>
          <a:p>
            <a:r>
              <a:rPr lang="en-US" dirty="0"/>
              <a:t>Click icon to add picture</a:t>
            </a:r>
          </a:p>
        </p:txBody>
      </p:sp>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5" name="Slide Number Placeholder 4"/>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8"/>
          <p:cNvSpPr>
            <a:spLocks noGrp="1"/>
          </p:cNvSpPr>
          <p:nvPr>
            <p:ph type="body" sz="quarter" idx="14"/>
          </p:nvPr>
        </p:nvSpPr>
        <p:spPr>
          <a:xfrm>
            <a:off x="269239" y="1218282"/>
            <a:ext cx="4930336" cy="4931036"/>
          </a:xfrm>
        </p:spPr>
        <p:txBody>
          <a:bodyPr lIns="146304" tIns="91440" rIns="146304" bIns="91440"/>
          <a:lstStyle>
            <a:lvl1pPr marL="0" indent="0">
              <a:lnSpc>
                <a:spcPts val="2843"/>
              </a:lnSpc>
              <a:spcBef>
                <a:spcPts val="0"/>
              </a:spcBef>
              <a:spcAft>
                <a:spcPts val="2353"/>
              </a:spcAft>
              <a:buNone/>
              <a:defRPr lang="en-US" sz="2353" kern="1200" spc="0" baseline="0">
                <a:solidFill>
                  <a:schemeClr val="bg1"/>
                </a:solidFill>
                <a:latin typeface="+mj-lt"/>
                <a:ea typeface="+mn-ea"/>
                <a:cs typeface="+mn-cs"/>
              </a:defRPr>
            </a:lvl1pPr>
            <a:lvl2pPr marL="336115" indent="0">
              <a:buNone/>
              <a:defRPr/>
            </a:lvl2pPr>
            <a:lvl3pPr marL="560192" indent="0">
              <a:buNone/>
              <a:defRPr/>
            </a:lvl3pPr>
            <a:lvl4pPr marL="784269" indent="0">
              <a:buNone/>
              <a:defRPr/>
            </a:lvl4pPr>
            <a:lvl5pPr marL="1008346" indent="0">
              <a:buNone/>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171579088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_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grpSp>
        <p:nvGrpSpPr>
          <p:cNvPr id="13" name="Group 12"/>
          <p:cNvGrpSpPr/>
          <p:nvPr userDrawn="1"/>
        </p:nvGrpSpPr>
        <p:grpSpPr>
          <a:xfrm>
            <a:off x="273132" y="291071"/>
            <a:ext cx="11653523" cy="6125745"/>
            <a:chOff x="274638" y="297107"/>
            <a:chExt cx="11887200" cy="6247693"/>
          </a:xfrm>
        </p:grpSpPr>
        <p:pic>
          <p:nvPicPr>
            <p:cNvPr id="4" name="Picture 3" descr="NewGridTile_8x8.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email">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email">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email">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email">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email">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69240" y="2080953"/>
            <a:ext cx="11653523" cy="1793104"/>
          </a:xfrm>
        </p:spPr>
        <p:txBody>
          <a:bodyPr lIns="146304" tIns="91440" rIns="146304" bIns="91440"/>
          <a:lstStyle>
            <a:lvl1pPr marL="0" indent="0">
              <a:lnSpc>
                <a:spcPct val="90000"/>
              </a:lnSpc>
              <a:buFontTx/>
              <a:buNone/>
              <a:defRPr sz="8626" b="0">
                <a:solidFill>
                  <a:schemeClr val="bg1"/>
                </a:solidFill>
                <a:latin typeface="+mj-lt"/>
              </a:defRPr>
            </a:lvl1pPr>
            <a:lvl2pPr marL="336084" indent="0">
              <a:buFontTx/>
              <a:buNone/>
              <a:defRPr sz="3529">
                <a:latin typeface="Segoe Pro Light"/>
              </a:defRPr>
            </a:lvl2pPr>
            <a:lvl3pPr marL="560138" indent="0">
              <a:buFontTx/>
              <a:buNone/>
              <a:defRPr sz="3529">
                <a:latin typeface="Segoe Pro Light"/>
              </a:defRPr>
            </a:lvl3pPr>
            <a:lvl4pPr marL="784192" indent="0">
              <a:buFontTx/>
              <a:buNone/>
              <a:defRPr sz="3529">
                <a:latin typeface="Segoe Pro Light"/>
              </a:defRPr>
            </a:lvl4pPr>
            <a:lvl5pPr marL="1008246" indent="0">
              <a:buFontTx/>
              <a:buNone/>
              <a:defRPr sz="3529">
                <a:latin typeface="Segoe Pro Light"/>
              </a:defRPr>
            </a:lvl5pPr>
          </a:lstStyle>
          <a:p>
            <a:pPr lvl="0"/>
            <a:r>
              <a:rPr lang="en-US"/>
              <a:t>Click to edit Master text styles</a:t>
            </a:r>
          </a:p>
        </p:txBody>
      </p:sp>
    </p:spTree>
    <p:extLst>
      <p:ext uri="{BB962C8B-B14F-4D97-AF65-F5344CB8AC3E}">
        <p14:creationId xmlns:p14="http://schemas.microsoft.com/office/powerpoint/2010/main" val="89424721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54pt Text- Gray Background">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4" name="Text Placeholder 4"/>
          <p:cNvSpPr>
            <a:spLocks noGrp="1"/>
          </p:cNvSpPr>
          <p:nvPr>
            <p:ph type="body" sz="quarter" idx="13"/>
          </p:nvPr>
        </p:nvSpPr>
        <p:spPr>
          <a:xfrm>
            <a:off x="269240" y="291069"/>
            <a:ext cx="11653523" cy="1793104"/>
          </a:xfrm>
        </p:spPr>
        <p:txBody>
          <a:bodyPr lIns="146304" tIns="91440" rIns="146304" bIns="91440"/>
          <a:lstStyle>
            <a:lvl1pPr marL="0" indent="0">
              <a:lnSpc>
                <a:spcPct val="90000"/>
              </a:lnSpc>
              <a:buFontTx/>
              <a:buNone/>
              <a:defRPr sz="5293">
                <a:solidFill>
                  <a:schemeClr val="bg1"/>
                </a:solidFill>
                <a:latin typeface="+mj-lt"/>
              </a:defRPr>
            </a:lvl1pPr>
            <a:lvl2pPr marL="336084" indent="0">
              <a:buFontTx/>
              <a:buNone/>
              <a:defRPr sz="3529">
                <a:latin typeface="Segoe Pro Light"/>
              </a:defRPr>
            </a:lvl2pPr>
            <a:lvl3pPr marL="560138" indent="0">
              <a:buFontTx/>
              <a:buNone/>
              <a:defRPr sz="3529">
                <a:latin typeface="Segoe Pro Light"/>
              </a:defRPr>
            </a:lvl3pPr>
            <a:lvl4pPr marL="784192" indent="0">
              <a:buFontTx/>
              <a:buNone/>
              <a:defRPr sz="3529">
                <a:latin typeface="Segoe Pro Light"/>
              </a:defRPr>
            </a:lvl4pPr>
            <a:lvl5pPr marL="1008246" indent="0">
              <a:buFontTx/>
              <a:buNone/>
              <a:defRPr sz="3529">
                <a:latin typeface="Segoe Pro Light"/>
              </a:defRPr>
            </a:lvl5pPr>
          </a:lstStyle>
          <a:p>
            <a:pPr lvl="0"/>
            <a:r>
              <a:rPr lang="en-US"/>
              <a:t>Click to edit Master text styles</a:t>
            </a:r>
          </a:p>
        </p:txBody>
      </p:sp>
    </p:spTree>
    <p:extLst>
      <p:ext uri="{BB962C8B-B14F-4D97-AF65-F5344CB8AC3E}">
        <p14:creationId xmlns:p14="http://schemas.microsoft.com/office/powerpoint/2010/main" val="415466269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1" y="2622113"/>
            <a:ext cx="11007660" cy="1703429"/>
          </a:xfrm>
        </p:spPr>
        <p:txBody>
          <a:bodyPr anchor="ctr"/>
          <a:lstStyle>
            <a:lvl1pPr>
              <a:defRPr sz="5881">
                <a:solidFill>
                  <a:schemeClr val="tx2"/>
                </a:solidFill>
              </a:defRPr>
            </a:lvl1pPr>
          </a:lstStyle>
          <a:p>
            <a:r>
              <a:rPr lang="en-US"/>
              <a:t>Thank you</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70998" y="482865"/>
            <a:ext cx="1225863" cy="261495"/>
          </a:xfrm>
          <a:prstGeom prst="rect">
            <a:avLst/>
          </a:prstGeom>
        </p:spPr>
      </p:pic>
    </p:spTree>
    <p:extLst>
      <p:ext uri="{BB962C8B-B14F-4D97-AF65-F5344CB8AC3E}">
        <p14:creationId xmlns:p14="http://schemas.microsoft.com/office/powerpoint/2010/main" val="140380919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4"/>
            <a:ext cx="11151917" cy="664797"/>
          </a:xfrm>
        </p:spPr>
        <p:txBody>
          <a:bodyPr/>
          <a:lstStyle/>
          <a:p>
            <a:r>
              <a:rPr lang="en-US" dirty="0"/>
              <a:t>Click to edit Master title style</a:t>
            </a:r>
          </a:p>
        </p:txBody>
      </p:sp>
      <p:sp>
        <p:nvSpPr>
          <p:cNvPr id="5" name="Text Placeholder 4"/>
          <p:cNvSpPr>
            <a:spLocks noGrp="1"/>
          </p:cNvSpPr>
          <p:nvPr>
            <p:ph type="body" sz="quarter" idx="10"/>
          </p:nvPr>
        </p:nvSpPr>
        <p:spPr>
          <a:xfrm>
            <a:off x="519249" y="1447800"/>
            <a:ext cx="11151917" cy="2000548"/>
          </a:xfrm>
          <a:prstGeom prst="rect">
            <a:avLst/>
          </a:prstGeom>
        </p:spPr>
        <p:txBody>
          <a:bodyPr anchor="t">
            <a:normAutofit/>
          </a:bodyPr>
          <a:lstStyle>
            <a:lvl1pPr algn="l">
              <a:defRPr sz="20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265915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4" name="Text Placeholder 5"/>
          <p:cNvSpPr>
            <a:spLocks noGrp="1"/>
          </p:cNvSpPr>
          <p:nvPr>
            <p:ph type="body" sz="quarter" idx="10"/>
          </p:nvPr>
        </p:nvSpPr>
        <p:spPr>
          <a:xfrm>
            <a:off x="269239" y="1189177"/>
            <a:ext cx="11653523" cy="5377878"/>
          </a:xfrm>
        </p:spPr>
        <p:txBody>
          <a:bodyPr/>
          <a:lstStyle>
            <a:lvl1pPr marL="182880" indent="-182880">
              <a:buFont typeface="Arial" panose="020B0604020202020204" pitchFamily="34" charset="0"/>
              <a:buChar char="•"/>
              <a:defRPr>
                <a:solidFill>
                  <a:schemeClr val="accent1"/>
                </a:soli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51415190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60045330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65952258"/>
      </p:ext>
    </p:extLst>
  </p:cSld>
  <p:clrMapOvr>
    <a:masterClrMapping/>
  </p:clrMapOvr>
  <p:transition>
    <p:fade/>
  </p:transition>
  <p:extLst>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spTree>
    <p:extLst>
      <p:ext uri="{BB962C8B-B14F-4D97-AF65-F5344CB8AC3E}">
        <p14:creationId xmlns:p14="http://schemas.microsoft.com/office/powerpoint/2010/main" val="221524569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940703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itle Red">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805639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Title Only">
    <p:bg bwMode="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1">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4193971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2386343123"/>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5125247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79502640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00223725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51.xml"/><Relationship Id="rId21" Type="http://schemas.openxmlformats.org/officeDocument/2006/relationships/slideLayout" Target="../slideLayouts/slideLayout46.xml"/><Relationship Id="rId34" Type="http://schemas.openxmlformats.org/officeDocument/2006/relationships/slideLayout" Target="../slideLayouts/slideLayout59.xml"/><Relationship Id="rId42" Type="http://schemas.openxmlformats.org/officeDocument/2006/relationships/slideLayout" Target="../slideLayouts/slideLayout67.xml"/><Relationship Id="rId47" Type="http://schemas.openxmlformats.org/officeDocument/2006/relationships/slideLayout" Target="../slideLayouts/slideLayout72.xml"/><Relationship Id="rId50" Type="http://schemas.openxmlformats.org/officeDocument/2006/relationships/slideLayout" Target="../slideLayouts/slideLayout75.xml"/><Relationship Id="rId55" Type="http://schemas.openxmlformats.org/officeDocument/2006/relationships/slideLayout" Target="../slideLayouts/slideLayout80.xml"/><Relationship Id="rId63" Type="http://schemas.openxmlformats.org/officeDocument/2006/relationships/slideLayout" Target="../slideLayouts/slideLayout8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9" Type="http://schemas.openxmlformats.org/officeDocument/2006/relationships/slideLayout" Target="../slideLayouts/slideLayout54.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37" Type="http://schemas.openxmlformats.org/officeDocument/2006/relationships/slideLayout" Target="../slideLayouts/slideLayout62.xml"/><Relationship Id="rId40" Type="http://schemas.openxmlformats.org/officeDocument/2006/relationships/slideLayout" Target="../slideLayouts/slideLayout65.xml"/><Relationship Id="rId45" Type="http://schemas.openxmlformats.org/officeDocument/2006/relationships/slideLayout" Target="../slideLayouts/slideLayout70.xml"/><Relationship Id="rId53" Type="http://schemas.openxmlformats.org/officeDocument/2006/relationships/slideLayout" Target="../slideLayouts/slideLayout78.xml"/><Relationship Id="rId58" Type="http://schemas.openxmlformats.org/officeDocument/2006/relationships/slideLayout" Target="../slideLayouts/slideLayout83.xml"/><Relationship Id="rId66" Type="http://schemas.openxmlformats.org/officeDocument/2006/relationships/theme" Target="../theme/theme2.xml"/><Relationship Id="rId5" Type="http://schemas.openxmlformats.org/officeDocument/2006/relationships/slideLayout" Target="../slideLayouts/slideLayout30.xml"/><Relationship Id="rId61" Type="http://schemas.openxmlformats.org/officeDocument/2006/relationships/slideLayout" Target="../slideLayouts/slideLayout86.xml"/><Relationship Id="rId19" Type="http://schemas.openxmlformats.org/officeDocument/2006/relationships/slideLayout" Target="../slideLayouts/slideLayout4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35" Type="http://schemas.openxmlformats.org/officeDocument/2006/relationships/slideLayout" Target="../slideLayouts/slideLayout60.xml"/><Relationship Id="rId43" Type="http://schemas.openxmlformats.org/officeDocument/2006/relationships/slideLayout" Target="../slideLayouts/slideLayout68.xml"/><Relationship Id="rId48" Type="http://schemas.openxmlformats.org/officeDocument/2006/relationships/slideLayout" Target="../slideLayouts/slideLayout73.xml"/><Relationship Id="rId56" Type="http://schemas.openxmlformats.org/officeDocument/2006/relationships/slideLayout" Target="../slideLayouts/slideLayout81.xml"/><Relationship Id="rId64" Type="http://schemas.openxmlformats.org/officeDocument/2006/relationships/slideLayout" Target="../slideLayouts/slideLayout89.xml"/><Relationship Id="rId8" Type="http://schemas.openxmlformats.org/officeDocument/2006/relationships/slideLayout" Target="../slideLayouts/slideLayout33.xml"/><Relationship Id="rId51" Type="http://schemas.openxmlformats.org/officeDocument/2006/relationships/slideLayout" Target="../slideLayouts/slideLayout76.xml"/><Relationship Id="rId3" Type="http://schemas.openxmlformats.org/officeDocument/2006/relationships/slideLayout" Target="../slideLayouts/slideLayout28.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38" Type="http://schemas.openxmlformats.org/officeDocument/2006/relationships/slideLayout" Target="../slideLayouts/slideLayout63.xml"/><Relationship Id="rId46" Type="http://schemas.openxmlformats.org/officeDocument/2006/relationships/slideLayout" Target="../slideLayouts/slideLayout71.xml"/><Relationship Id="rId59" Type="http://schemas.openxmlformats.org/officeDocument/2006/relationships/slideLayout" Target="../slideLayouts/slideLayout84.xml"/><Relationship Id="rId20" Type="http://schemas.openxmlformats.org/officeDocument/2006/relationships/slideLayout" Target="../slideLayouts/slideLayout45.xml"/><Relationship Id="rId41" Type="http://schemas.openxmlformats.org/officeDocument/2006/relationships/slideLayout" Target="../slideLayouts/slideLayout66.xml"/><Relationship Id="rId54" Type="http://schemas.openxmlformats.org/officeDocument/2006/relationships/slideLayout" Target="../slideLayouts/slideLayout79.xml"/><Relationship Id="rId62" Type="http://schemas.openxmlformats.org/officeDocument/2006/relationships/slideLayout" Target="../slideLayouts/slideLayout8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36" Type="http://schemas.openxmlformats.org/officeDocument/2006/relationships/slideLayout" Target="../slideLayouts/slideLayout61.xml"/><Relationship Id="rId49" Type="http://schemas.openxmlformats.org/officeDocument/2006/relationships/slideLayout" Target="../slideLayouts/slideLayout74.xml"/><Relationship Id="rId57" Type="http://schemas.openxmlformats.org/officeDocument/2006/relationships/slideLayout" Target="../slideLayouts/slideLayout82.xml"/><Relationship Id="rId10" Type="http://schemas.openxmlformats.org/officeDocument/2006/relationships/slideLayout" Target="../slideLayouts/slideLayout35.xml"/><Relationship Id="rId31" Type="http://schemas.openxmlformats.org/officeDocument/2006/relationships/slideLayout" Target="../slideLayouts/slideLayout56.xml"/><Relationship Id="rId44" Type="http://schemas.openxmlformats.org/officeDocument/2006/relationships/slideLayout" Target="../slideLayouts/slideLayout69.xml"/><Relationship Id="rId52" Type="http://schemas.openxmlformats.org/officeDocument/2006/relationships/slideLayout" Target="../slideLayouts/slideLayout77.xml"/><Relationship Id="rId60" Type="http://schemas.openxmlformats.org/officeDocument/2006/relationships/slideLayout" Target="../slideLayouts/slideLayout85.xml"/><Relationship Id="rId65" Type="http://schemas.openxmlformats.org/officeDocument/2006/relationships/slideLayout" Target="../slideLayouts/slideLayout90.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9" Type="http://schemas.openxmlformats.org/officeDocument/2006/relationships/slideLayout" Target="../slideLayouts/slideLayout6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26" Type="http://schemas.openxmlformats.org/officeDocument/2006/relationships/slideLayout" Target="../slideLayouts/slideLayout116.xml"/><Relationship Id="rId3" Type="http://schemas.openxmlformats.org/officeDocument/2006/relationships/slideLayout" Target="../slideLayouts/slideLayout93.xml"/><Relationship Id="rId21" Type="http://schemas.openxmlformats.org/officeDocument/2006/relationships/slideLayout" Target="../slideLayouts/slideLayout111.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slideLayout" Target="../slideLayouts/slideLayout115.xml"/><Relationship Id="rId33" Type="http://schemas.openxmlformats.org/officeDocument/2006/relationships/theme" Target="../theme/theme3.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29" Type="http://schemas.openxmlformats.org/officeDocument/2006/relationships/slideLayout" Target="../slideLayouts/slideLayout119.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24" Type="http://schemas.openxmlformats.org/officeDocument/2006/relationships/slideLayout" Target="../slideLayouts/slideLayout114.xml"/><Relationship Id="rId32" Type="http://schemas.openxmlformats.org/officeDocument/2006/relationships/slideLayout" Target="../slideLayouts/slideLayout122.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slideLayout" Target="../slideLayouts/slideLayout113.xml"/><Relationship Id="rId28" Type="http://schemas.openxmlformats.org/officeDocument/2006/relationships/slideLayout" Target="../slideLayouts/slideLayout118.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31" Type="http://schemas.openxmlformats.org/officeDocument/2006/relationships/slideLayout" Target="../slideLayouts/slideLayout121.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 Id="rId27" Type="http://schemas.openxmlformats.org/officeDocument/2006/relationships/slideLayout" Target="../slideLayouts/slideLayout117.xml"/><Relationship Id="rId30" Type="http://schemas.openxmlformats.org/officeDocument/2006/relationships/slideLayout" Target="../slideLayouts/slideLayout120.xml"/><Relationship Id="rId8" Type="http://schemas.openxmlformats.org/officeDocument/2006/relationships/slideLayout" Target="../slideLayouts/slideLayout9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 Type="http://schemas.openxmlformats.org/officeDocument/2006/relationships/slideLayout" Target="../slideLayouts/slideLayout125.xml"/><Relationship Id="rId21" Type="http://schemas.openxmlformats.org/officeDocument/2006/relationships/slideLayout" Target="../slideLayouts/slideLayout143.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theme" Target="../theme/theme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slideLayout" Target="../slideLayouts/slideLayout176.xml"/><Relationship Id="rId3" Type="http://schemas.openxmlformats.org/officeDocument/2006/relationships/slideLayout" Target="../slideLayouts/slideLayout153.xml"/><Relationship Id="rId21" Type="http://schemas.openxmlformats.org/officeDocument/2006/relationships/slideLayout" Target="../slideLayouts/slideLayout171.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29" Type="http://schemas.openxmlformats.org/officeDocument/2006/relationships/image" Target="../media/image24.png"/><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28" Type="http://schemas.openxmlformats.org/officeDocument/2006/relationships/theme" Target="../theme/theme5.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slideLayout" Target="../slideLayouts/slideLayout1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5322458"/>
          </a:xfrm>
          <a:prstGeom prst="rect">
            <a:avLst/>
          </a:prstGeom>
        </p:spPr>
        <p:txBody>
          <a:bodyPr vert="horz" wrap="square" lIns="146304" tIns="91440" rIns="146304" bIns="91440" rtlCol="0">
            <a:no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190799265"/>
      </p:ext>
    </p:extLst>
  </p:cSld>
  <p:clrMap bg1="lt1" tx1="dk1" bg2="lt2" tx2="dk2" accent1="accent1" accent2="accent2" accent3="accent3" accent4="accent4" accent5="accent5" accent6="accent6" hlink="hlink" folHlink="folHlink"/>
  <p:sldLayoutIdLst>
    <p:sldLayoutId id="2147485239" r:id="rId1"/>
    <p:sldLayoutId id="2147485266" r:id="rId2"/>
    <p:sldLayoutId id="2147485267" r:id="rId3"/>
    <p:sldLayoutId id="2147485432" r:id="rId4"/>
    <p:sldLayoutId id="2147485427" r:id="rId5"/>
    <p:sldLayoutId id="2147485428" r:id="rId6"/>
    <p:sldLayoutId id="2147485430" r:id="rId7"/>
    <p:sldLayoutId id="2147485431" r:id="rId8"/>
    <p:sldLayoutId id="2147485240" r:id="rId9"/>
    <p:sldLayoutId id="2147485241" r:id="rId10"/>
    <p:sldLayoutId id="2147485242" r:id="rId11"/>
    <p:sldLayoutId id="2147485243" r:id="rId12"/>
    <p:sldLayoutId id="2147485244" r:id="rId13"/>
    <p:sldLayoutId id="2147485245" r:id="rId14"/>
    <p:sldLayoutId id="2147485246" r:id="rId15"/>
    <p:sldLayoutId id="2147485247" r:id="rId16"/>
    <p:sldLayoutId id="2147485248" r:id="rId17"/>
    <p:sldLayoutId id="2147485249" r:id="rId18"/>
    <p:sldLayoutId id="2147485250" r:id="rId19"/>
    <p:sldLayoutId id="2147485251" r:id="rId20"/>
    <p:sldLayoutId id="2147485252" r:id="rId21"/>
    <p:sldLayoutId id="2147485253" r:id="rId22"/>
    <p:sldLayoutId id="2147485265" r:id="rId23"/>
    <p:sldLayoutId id="2147485429" r:id="rId24"/>
    <p:sldLayoutId id="2147485514" r:id="rId25"/>
  </p:sldLayoutIdLst>
  <p:transition>
    <p:fade/>
  </p:transition>
  <p:txStyles>
    <p:titleStyle>
      <a:lvl1pPr algn="l" defTabSz="914367" rtl="0" eaLnBrk="1" latinLnBrk="0" hangingPunct="1">
        <a:lnSpc>
          <a:spcPct val="90000"/>
        </a:lnSpc>
        <a:spcBef>
          <a:spcPct val="0"/>
        </a:spcBef>
        <a:buNone/>
        <a:defRPr lang="en-US" sz="4800" b="0" kern="1200" cap="none" spc="-100" baseline="0" dirty="0" smtClean="0">
          <a:ln w="3175">
            <a:noFill/>
          </a:ln>
          <a:solidFill>
            <a:schemeClr val="accent1"/>
          </a:solidFill>
          <a:effectLst/>
          <a:latin typeface="+mj-lt"/>
          <a:ea typeface="+mn-ea"/>
          <a:cs typeface="Segoe UI" pitchFamily="34" charset="0"/>
        </a:defRPr>
      </a:lvl1pPr>
    </p:titleStyle>
    <p:body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tx2"/>
                </a:solidFill>
                <a:latin typeface="+mn-lt"/>
                <a:ea typeface="+mn-ea"/>
                <a:cs typeface="+mn-cs"/>
              </a:defRPr>
            </a:lvl1pPr>
          </a:lstStyle>
          <a:p>
            <a:r>
              <a:rPr dirty="0">
                <a:solidFill>
                  <a:srgbClr val="505050"/>
                </a:solidFill>
              </a:rPr>
              <a:t>Microsoft Confidential</a:t>
            </a:r>
          </a:p>
        </p:txBody>
      </p:sp>
      <p:sp>
        <p:nvSpPr>
          <p:cNvPr id="5"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defTabSz="914367"/>
            <a:fld id="{27258FFF-F925-446B-8502-81C933981705}" type="slidenum">
              <a:rPr>
                <a:solidFill>
                  <a:srgbClr val="505050"/>
                </a:solidFill>
              </a:rPr>
              <a:pPr defTabSz="914367"/>
              <a:t>‹#›</a:t>
            </a:fld>
            <a:endParaRPr dirty="0">
              <a:solidFill>
                <a:srgbClr val="505050"/>
              </a:solidFill>
            </a:endParaRPr>
          </a:p>
        </p:txBody>
      </p:sp>
    </p:spTree>
    <p:extLst>
      <p:ext uri="{BB962C8B-B14F-4D97-AF65-F5344CB8AC3E}">
        <p14:creationId xmlns:p14="http://schemas.microsoft.com/office/powerpoint/2010/main" val="3570213209"/>
      </p:ext>
    </p:extLst>
  </p:cSld>
  <p:clrMap bg1="lt1" tx1="dk1" bg2="lt2" tx2="dk2" accent1="accent1" accent2="accent2" accent3="accent3" accent4="accent4" accent5="accent5" accent6="accent6" hlink="hlink" folHlink="folHlink"/>
  <p:sldLayoutIdLst>
    <p:sldLayoutId id="2147485298" r:id="rId1"/>
    <p:sldLayoutId id="2147485299" r:id="rId2"/>
    <p:sldLayoutId id="2147485300" r:id="rId3"/>
    <p:sldLayoutId id="2147485301" r:id="rId4"/>
    <p:sldLayoutId id="2147485302" r:id="rId5"/>
    <p:sldLayoutId id="2147485303" r:id="rId6"/>
    <p:sldLayoutId id="2147485304" r:id="rId7"/>
    <p:sldLayoutId id="2147485305" r:id="rId8"/>
    <p:sldLayoutId id="2147485306" r:id="rId9"/>
    <p:sldLayoutId id="2147485307" r:id="rId10"/>
    <p:sldLayoutId id="2147485308" r:id="rId11"/>
    <p:sldLayoutId id="2147485309" r:id="rId12"/>
    <p:sldLayoutId id="2147485310" r:id="rId13"/>
    <p:sldLayoutId id="2147485311" r:id="rId14"/>
    <p:sldLayoutId id="2147485312" r:id="rId15"/>
    <p:sldLayoutId id="2147485313" r:id="rId16"/>
    <p:sldLayoutId id="2147485314" r:id="rId17"/>
    <p:sldLayoutId id="2147485315" r:id="rId18"/>
    <p:sldLayoutId id="2147485316" r:id="rId19"/>
    <p:sldLayoutId id="2147485317" r:id="rId20"/>
    <p:sldLayoutId id="2147485318" r:id="rId21"/>
    <p:sldLayoutId id="2147485319" r:id="rId22"/>
    <p:sldLayoutId id="2147485320" r:id="rId23"/>
    <p:sldLayoutId id="2147485321" r:id="rId24"/>
    <p:sldLayoutId id="2147485322" r:id="rId25"/>
    <p:sldLayoutId id="2147485323" r:id="rId26"/>
    <p:sldLayoutId id="2147485324" r:id="rId27"/>
    <p:sldLayoutId id="2147485325" r:id="rId28"/>
    <p:sldLayoutId id="2147485326" r:id="rId29"/>
    <p:sldLayoutId id="2147485327" r:id="rId30"/>
    <p:sldLayoutId id="2147485328" r:id="rId31"/>
    <p:sldLayoutId id="2147485329" r:id="rId32"/>
    <p:sldLayoutId id="2147485330" r:id="rId33"/>
    <p:sldLayoutId id="2147485331" r:id="rId34"/>
    <p:sldLayoutId id="2147485332" r:id="rId35"/>
    <p:sldLayoutId id="2147485333" r:id="rId36"/>
    <p:sldLayoutId id="2147485334" r:id="rId37"/>
    <p:sldLayoutId id="2147485335" r:id="rId38"/>
    <p:sldLayoutId id="2147485336" r:id="rId39"/>
    <p:sldLayoutId id="2147485337" r:id="rId40"/>
    <p:sldLayoutId id="2147485338" r:id="rId41"/>
    <p:sldLayoutId id="2147485339" r:id="rId42"/>
    <p:sldLayoutId id="2147485340" r:id="rId43"/>
    <p:sldLayoutId id="2147485341" r:id="rId44"/>
    <p:sldLayoutId id="2147485344" r:id="rId45"/>
    <p:sldLayoutId id="2147485345" r:id="rId46"/>
    <p:sldLayoutId id="2147485347" r:id="rId47"/>
    <p:sldLayoutId id="2147485348" r:id="rId48"/>
    <p:sldLayoutId id="2147485349" r:id="rId49"/>
    <p:sldLayoutId id="2147485363" r:id="rId50"/>
    <p:sldLayoutId id="2147485368" r:id="rId51"/>
    <p:sldLayoutId id="2147485369" r:id="rId52"/>
    <p:sldLayoutId id="2147485370" r:id="rId53"/>
    <p:sldLayoutId id="2147485371" r:id="rId54"/>
    <p:sldLayoutId id="2147485372" r:id="rId55"/>
    <p:sldLayoutId id="2147485373" r:id="rId56"/>
    <p:sldLayoutId id="2147485374" r:id="rId57"/>
    <p:sldLayoutId id="2147485375" r:id="rId58"/>
    <p:sldLayoutId id="2147485376" r:id="rId59"/>
    <p:sldLayoutId id="2147485381" r:id="rId60"/>
    <p:sldLayoutId id="2147485386" r:id="rId61"/>
    <p:sldLayoutId id="2147485387" r:id="rId62"/>
    <p:sldLayoutId id="2147485389" r:id="rId63"/>
    <p:sldLayoutId id="2147485391" r:id="rId64"/>
    <p:sldLayoutId id="2147485392" r:id="rId65"/>
  </p:sldLayoutIdLst>
  <p:transition>
    <p:fade/>
  </p:transition>
  <p:txStyles>
    <p:titleStyle>
      <a:lvl1pPr algn="l" defTabSz="914367" rtl="0" eaLnBrk="1" latinLnBrk="0" hangingPunct="1">
        <a:lnSpc>
          <a:spcPct val="90000"/>
        </a:lnSpc>
        <a:spcBef>
          <a:spcPct val="0"/>
        </a:spcBef>
        <a:buNone/>
        <a:defRPr lang="en-US" sz="4400" b="0" kern="1200" cap="none" spc="-100" baseline="0" dirty="0" smtClean="0">
          <a:ln w="3175">
            <a:noFill/>
          </a:ln>
          <a:solidFill>
            <a:schemeClr val="tx1"/>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8223574"/>
      </p:ext>
    </p:extLst>
  </p:cSld>
  <p:clrMap bg1="dk1" tx1="lt1" bg2="dk2" tx2="lt2" accent1="accent1" accent2="accent2" accent3="accent3" accent4="accent4" accent5="accent5" accent6="accent6" hlink="hlink" folHlink="folHlink"/>
  <p:sldLayoutIdLst>
    <p:sldLayoutId id="2147485394" r:id="rId1"/>
    <p:sldLayoutId id="2147485395" r:id="rId2"/>
    <p:sldLayoutId id="2147485396" r:id="rId3"/>
    <p:sldLayoutId id="2147485397" r:id="rId4"/>
    <p:sldLayoutId id="2147485398" r:id="rId5"/>
    <p:sldLayoutId id="2147485399" r:id="rId6"/>
    <p:sldLayoutId id="2147485400" r:id="rId7"/>
    <p:sldLayoutId id="2147485401" r:id="rId8"/>
    <p:sldLayoutId id="2147485402" r:id="rId9"/>
    <p:sldLayoutId id="2147485403" r:id="rId10"/>
    <p:sldLayoutId id="2147485404" r:id="rId11"/>
    <p:sldLayoutId id="2147485405" r:id="rId12"/>
    <p:sldLayoutId id="2147485406" r:id="rId13"/>
    <p:sldLayoutId id="2147485407" r:id="rId14"/>
    <p:sldLayoutId id="2147485408" r:id="rId15"/>
    <p:sldLayoutId id="2147485409" r:id="rId16"/>
    <p:sldLayoutId id="2147485410" r:id="rId17"/>
    <p:sldLayoutId id="2147485411" r:id="rId18"/>
    <p:sldLayoutId id="2147485412" r:id="rId19"/>
    <p:sldLayoutId id="2147485413" r:id="rId20"/>
    <p:sldLayoutId id="2147485414" r:id="rId21"/>
    <p:sldLayoutId id="2147485415" r:id="rId22"/>
    <p:sldLayoutId id="2147485416" r:id="rId23"/>
    <p:sldLayoutId id="2147485417" r:id="rId24"/>
    <p:sldLayoutId id="2147485418" r:id="rId25"/>
    <p:sldLayoutId id="2147485419" r:id="rId26"/>
    <p:sldLayoutId id="2147485420" r:id="rId27"/>
    <p:sldLayoutId id="2147485421" r:id="rId28"/>
    <p:sldLayoutId id="2147485423" r:id="rId29"/>
    <p:sldLayoutId id="2147485424" r:id="rId30"/>
    <p:sldLayoutId id="2147485425" r:id="rId31"/>
    <p:sldLayoutId id="2147485426" r:id="rId3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5322458"/>
          </a:xfrm>
          <a:prstGeom prst="rect">
            <a:avLst/>
          </a:prstGeom>
        </p:spPr>
        <p:txBody>
          <a:bodyPr vert="horz" wrap="square" lIns="146304" tIns="91440" rIns="146304" bIns="91440" rtlCol="0">
            <a:no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48944436"/>
      </p:ext>
    </p:extLst>
  </p:cSld>
  <p:clrMap bg1="lt1" tx1="dk1" bg2="lt2" tx2="dk2" accent1="accent1" accent2="accent2" accent3="accent3" accent4="accent4" accent5="accent5" accent6="accent6" hlink="hlink" folHlink="folHlink"/>
  <p:sldLayoutIdLst>
    <p:sldLayoutId id="2147485434" r:id="rId1"/>
    <p:sldLayoutId id="2147485435" r:id="rId2"/>
    <p:sldLayoutId id="2147485436" r:id="rId3"/>
    <p:sldLayoutId id="2147485437" r:id="rId4"/>
    <p:sldLayoutId id="2147485438" r:id="rId5"/>
    <p:sldLayoutId id="2147485439" r:id="rId6"/>
    <p:sldLayoutId id="2147485440" r:id="rId7"/>
    <p:sldLayoutId id="2147485441" r:id="rId8"/>
    <p:sldLayoutId id="2147485442" r:id="rId9"/>
    <p:sldLayoutId id="2147485443" r:id="rId10"/>
    <p:sldLayoutId id="2147485444" r:id="rId11"/>
    <p:sldLayoutId id="2147485445" r:id="rId12"/>
    <p:sldLayoutId id="2147485446" r:id="rId13"/>
    <p:sldLayoutId id="2147485447" r:id="rId14"/>
    <p:sldLayoutId id="2147485448" r:id="rId15"/>
    <p:sldLayoutId id="2147485449" r:id="rId16"/>
    <p:sldLayoutId id="2147485450" r:id="rId17"/>
    <p:sldLayoutId id="2147485451" r:id="rId18"/>
    <p:sldLayoutId id="2147485452" r:id="rId19"/>
    <p:sldLayoutId id="2147485454" r:id="rId20"/>
    <p:sldLayoutId id="2147485455" r:id="rId21"/>
    <p:sldLayoutId id="2147485456" r:id="rId22"/>
    <p:sldLayoutId id="2147485457" r:id="rId23"/>
    <p:sldLayoutId id="2147485511" r:id="rId24"/>
    <p:sldLayoutId id="2147485515" r:id="rId25"/>
    <p:sldLayoutId id="2147485516" r:id="rId26"/>
    <p:sldLayoutId id="2147485517" r:id="rId27"/>
    <p:sldLayoutId id="2147485518" r:id="rId28"/>
  </p:sldLayoutIdLst>
  <p:transition>
    <p:fade/>
  </p:transition>
  <p:txStyles>
    <p:titleStyle>
      <a:lvl1pPr algn="l" defTabSz="914367" rtl="0" eaLnBrk="1" latinLnBrk="0" hangingPunct="1">
        <a:lnSpc>
          <a:spcPct val="90000"/>
        </a:lnSpc>
        <a:spcBef>
          <a:spcPct val="0"/>
        </a:spcBef>
        <a:buNone/>
        <a:defRPr lang="en-US" sz="4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207259285"/>
      </p:ext>
    </p:extLst>
  </p:cSld>
  <p:clrMap bg1="lt1" tx1="dk1" bg2="lt2" tx2="dk2" accent1="accent1" accent2="accent2" accent3="accent3" accent4="accent4" accent5="accent5" accent6="accent6" hlink="hlink" folHlink="folHlink"/>
  <p:sldLayoutIdLst>
    <p:sldLayoutId id="2147485460" r:id="rId1"/>
    <p:sldLayoutId id="2147485461" r:id="rId2"/>
    <p:sldLayoutId id="2147485462" r:id="rId3"/>
    <p:sldLayoutId id="2147485463" r:id="rId4"/>
    <p:sldLayoutId id="2147485464" r:id="rId5"/>
    <p:sldLayoutId id="2147485465" r:id="rId6"/>
    <p:sldLayoutId id="2147485466" r:id="rId7"/>
    <p:sldLayoutId id="2147485467" r:id="rId8"/>
    <p:sldLayoutId id="2147485468" r:id="rId9"/>
    <p:sldLayoutId id="2147485469" r:id="rId10"/>
    <p:sldLayoutId id="2147485470" r:id="rId11"/>
    <p:sldLayoutId id="2147485471" r:id="rId12"/>
    <p:sldLayoutId id="2147485472" r:id="rId13"/>
    <p:sldLayoutId id="2147485473" r:id="rId14"/>
    <p:sldLayoutId id="2147485474" r:id="rId15"/>
    <p:sldLayoutId id="2147485475" r:id="rId16"/>
    <p:sldLayoutId id="2147485476" r:id="rId17"/>
    <p:sldLayoutId id="2147485477" r:id="rId18"/>
    <p:sldLayoutId id="2147485478" r:id="rId19"/>
    <p:sldLayoutId id="2147485479" r:id="rId20"/>
    <p:sldLayoutId id="2147485480" r:id="rId21"/>
    <p:sldLayoutId id="2147485481" r:id="rId22"/>
    <p:sldLayoutId id="2147485482" r:id="rId23"/>
    <p:sldLayoutId id="2147485483" r:id="rId24"/>
    <p:sldLayoutId id="2147485484" r:id="rId25"/>
    <p:sldLayoutId id="2147485485" r:id="rId26"/>
    <p:sldLayoutId id="2147485486" r:id="rId27"/>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notesSlide" Target="../notesSlides/notesSlide1.xml"/><Relationship Id="rId1" Type="http://schemas.openxmlformats.org/officeDocument/2006/relationships/slideLayout" Target="../slideLayouts/slideLayout143.xml"/><Relationship Id="rId6" Type="http://schemas.openxmlformats.org/officeDocument/2006/relationships/image" Target="../media/image30.jpg"/><Relationship Id="rId5" Type="http://schemas.openxmlformats.org/officeDocument/2006/relationships/image" Target="../media/image29.png"/><Relationship Id="rId4" Type="http://schemas.openxmlformats.org/officeDocument/2006/relationships/image" Target="../media/image28.png"/></Relationships>
</file>

<file path=ppt/slides/_rels/slide1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61.svg"/><Relationship Id="rId11" Type="http://schemas.openxmlformats.org/officeDocument/2006/relationships/hyperlink" Target="https://powerbi.microsoft.com/en-us/blog/answering-your-questions-around-the-new-power-bi-premium-per-user-license/" TargetMode="External"/><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59.svg"/><Relationship Id="rId9" Type="http://schemas.openxmlformats.org/officeDocument/2006/relationships/image" Target="../media/image64.png"/></Relationships>
</file>

<file path=ppt/slides/_rels/slide12.xml.rels><?xml version="1.0" encoding="UTF-8" standalone="yes"?>
<Relationships xmlns="http://schemas.openxmlformats.org/package/2006/relationships"><Relationship Id="rId8" Type="http://schemas.openxmlformats.org/officeDocument/2006/relationships/hyperlink" Target="https://powerbi.microsoft.com/en-us/blog/announcing-the-upcoming-evolution-of-power-bi-premium-to-enterprise-markets-and-beyond/" TargetMode="External"/><Relationship Id="rId3" Type="http://schemas.openxmlformats.org/officeDocument/2006/relationships/hyperlink" Target="https://docs.microsoft.com/en-us/power-bi/service-premium-large-datasets" TargetMode="External"/><Relationship Id="rId7" Type="http://schemas.openxmlformats.org/officeDocument/2006/relationships/hyperlink" Target="https://docs.microsoft.com/en-us/power-bi/service-premium-large-models" TargetMode="External"/><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hyperlink" Target="https://docs.microsoft.com/en-us/power-bi/service-machine-learning-automated" TargetMode="External"/><Relationship Id="rId5" Type="http://schemas.openxmlformats.org/officeDocument/2006/relationships/hyperlink" Target="https://docs.microsoft.com/en-us/power-bi/service-admin-premium-multi-geo" TargetMode="External"/><Relationship Id="rId4" Type="http://schemas.openxmlformats.org/officeDocument/2006/relationships/hyperlink" Target="https://docs.microsoft.com/en-us/power-bi/service-premium-incremental-refresh"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hyperlink" Target="https://powerbi.microsoft.com/en-us/documentation/powerbi-admin-administering-power-bi-in-your-organization/" TargetMode="External"/><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hyperlink" Target="https://powerbi.microsoft.com/en-us/documentation/powerbi-admin-role/"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blogs.msdn.microsoft.com/samlester/2016/09/30/installing-power-bi-desktop-through-sccm/" TargetMode="External"/><Relationship Id="rId2" Type="http://schemas.openxmlformats.org/officeDocument/2006/relationships/notesSlide" Target="../notesSlides/notesSlide16.xml"/><Relationship Id="rId1" Type="http://schemas.openxmlformats.org/officeDocument/2006/relationships/slideLayout" Target="../slideLayouts/slideLayout16.xml"/><Relationship Id="rId5" Type="http://schemas.openxmlformats.org/officeDocument/2006/relationships/hyperlink" Target="https://powerbi.microsoft.com/en-us/pricing/" TargetMode="External"/><Relationship Id="rId4" Type="http://schemas.openxmlformats.org/officeDocument/2006/relationships/hyperlink" Target="https://powerbi.microsoft.com/en-us/documentation/powerbi-admin-powerbi-free-in-your-organization/"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microsoftevents.com/profile/form/index.cfm?PKformID=0x188356617d4" TargetMode="External"/><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hyperlink" Target="https://www.youtube.com/watch?v=yKRdZW5WUVY"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hyperlink" Target="http://www.businessdictionary.com/definition/governance.html" TargetMode="External"/><Relationship Id="rId2" Type="http://schemas.openxmlformats.org/officeDocument/2006/relationships/notesSlide" Target="../notesSlides/notesSlide19.xml"/><Relationship Id="rId1" Type="http://schemas.openxmlformats.org/officeDocument/2006/relationships/slideLayout" Target="../slideLayouts/slideLayout16.xml"/><Relationship Id="rId4" Type="http://schemas.openxmlformats.org/officeDocument/2006/relationships/image" Target="../media/image6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4.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azure/data-lake-store/data-lake-store-best-practices#directory-layout-considerations" TargetMode="External"/><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openxmlformats.org/officeDocument/2006/relationships/hyperlink" Target="https://www.sqlchick.com/entries/2017/12/30/zones-in-a-data-lake"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emf"/><Relationship Id="rId7"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16.xml"/><Relationship Id="rId6" Type="http://schemas.openxmlformats.org/officeDocument/2006/relationships/image" Target="../media/image70.emf"/><Relationship Id="rId5" Type="http://schemas.openxmlformats.org/officeDocument/2006/relationships/image" Target="../media/image69.gif"/><Relationship Id="rId4" Type="http://schemas.openxmlformats.org/officeDocument/2006/relationships/image" Target="../media/image68.emf"/></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en-us/sql/master-data-services/master-data-services-overview-mds?view=sql-server-ver15" TargetMode="External"/><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notesSlide" Target="../notesSlides/notesSlide25.xml"/><Relationship Id="rId1" Type="http://schemas.openxmlformats.org/officeDocument/2006/relationships/slideLayout" Target="../slideLayouts/slideLayout16.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2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16.xml"/><Relationship Id="rId4" Type="http://schemas.openxmlformats.org/officeDocument/2006/relationships/image" Target="../media/image85.png"/></Relationships>
</file>

<file path=ppt/slides/_rels/slide27.xml.rels><?xml version="1.0" encoding="UTF-8" standalone="yes"?>
<Relationships xmlns="http://schemas.openxmlformats.org/package/2006/relationships"><Relationship Id="rId3" Type="http://schemas.openxmlformats.org/officeDocument/2006/relationships/hyperlink" Target="https://docs.microsoft.com/en-us/business-applications-release-notes/october18/intelligence-platform/power-bi-service/shared-certified-datasets" TargetMode="External"/><Relationship Id="rId2" Type="http://schemas.openxmlformats.org/officeDocument/2006/relationships/notesSlide" Target="../notesSlides/notesSlide27.xml"/><Relationship Id="rId1" Type="http://schemas.openxmlformats.org/officeDocument/2006/relationships/slideLayout" Target="../slideLayouts/slideLayout16.xml"/><Relationship Id="rId4" Type="http://schemas.openxmlformats.org/officeDocument/2006/relationships/hyperlink" Target="https://docs.microsoft.com/en-us/power-bi/service-datasets-share"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tylerchessman/PBIEnterpriseDeploymentWorkshop" TargetMode="External"/><Relationship Id="rId2" Type="http://schemas.openxmlformats.org/officeDocument/2006/relationships/notesSlide" Target="../notesSlides/notesSlide3.xml"/><Relationship Id="rId1" Type="http://schemas.openxmlformats.org/officeDocument/2006/relationships/slideLayout" Target="../slideLayouts/slideLayout124.xml"/><Relationship Id="rId5" Type="http://schemas.openxmlformats.org/officeDocument/2006/relationships/hyperlink" Target="https://nam06.safelinks.protection.outlook.com/?url=https%3A%2F%2Fgithub.com%2Fpbiaf&amp;data=04%7C01%7Ctylerc%40microsoft.com%7Cb28e9cc5a9e3412a295508d875d9eea0%7C72f988bf86f141af91ab2d7cd011db47%7C1%7C0%7C637388926157914429%7CUnknown%7CTWFpbGZsb3d8eyJWIjoiMC4wLjAwMDAiLCJQIjoiV2luMzIiLCJBTiI6Ik1haWwiLCJXVCI6Mn0%3D%7C1000&amp;sdata=AGwyokVJVXtGBWPB9nLRbRNdgj31baoUprJa3pfAZpE%3D&amp;reserved=0" TargetMode="External"/><Relationship Id="rId4" Type="http://schemas.openxmlformats.org/officeDocument/2006/relationships/hyperlink" Target="https://docs.microsoft.com/en-us/power-bi/guidance/whitepapers"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hyperlink" Target="https://docs.microsoft.com/en-us/power-bi/service-admin-rls" TargetMode="External"/><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hyperlink" Target="file:///\\LocalFileSource\Finance\" TargetMode="External"/><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hyperlink" Target="https://azure.microsoft.com/en-us/blog/how-microsoft-builds-its-fast-and-reliable-global-network/" TargetMode="External"/><Relationship Id="rId2" Type="http://schemas.openxmlformats.org/officeDocument/2006/relationships/notesSlide" Target="../notesSlides/notesSlide33.xml"/><Relationship Id="rId1" Type="http://schemas.openxmlformats.org/officeDocument/2006/relationships/slideLayout" Target="../slideLayouts/slideLayout16.xml"/><Relationship Id="rId5" Type="http://schemas.openxmlformats.org/officeDocument/2006/relationships/hyperlink" Target="https://azure.microsoft.com/en-us/pricing/details/bandwidth" TargetMode="External"/><Relationship Id="rId4" Type="http://schemas.openxmlformats.org/officeDocument/2006/relationships/hyperlink" Target="https://blogs.msdn.microsoft.com/mioteg/2017/11/20/measuring-latency-and-throughput-between-azure-regions/"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5.xml"/><Relationship Id="rId1" Type="http://schemas.openxmlformats.org/officeDocument/2006/relationships/slideLayout" Target="../slideLayouts/slideLayout25.xml"/><Relationship Id="rId4" Type="http://schemas.openxmlformats.org/officeDocument/2006/relationships/image" Target="../media/image88.png"/></Relationships>
</file>

<file path=ppt/slides/_rels/slide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hyperlink" Target="https://admin.powerplatform.microsoft.com/ext/DataGateways" TargetMode="External"/><Relationship Id="rId2" Type="http://schemas.openxmlformats.org/officeDocument/2006/relationships/notesSlide" Target="../notesSlides/notesSlide38.xml"/><Relationship Id="rId1" Type="http://schemas.openxmlformats.org/officeDocument/2006/relationships/slideLayout" Target="../slideLayouts/slideLayout25.xml"/><Relationship Id="rId5" Type="http://schemas.openxmlformats.org/officeDocument/2006/relationships/image" Target="../media/image90.png"/><Relationship Id="rId4" Type="http://schemas.openxmlformats.org/officeDocument/2006/relationships/hyperlink" Target="https://insightsquest.com/2016/08/08/monitor-on-premises-data-gateways/"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5.xml"/></Relationships>
</file>

<file path=ppt/slides/_rels/slide40.xml.rels><?xml version="1.0" encoding="UTF-8" standalone="yes"?>
<Relationships xmlns="http://schemas.openxmlformats.org/package/2006/relationships"><Relationship Id="rId3" Type="http://schemas.openxmlformats.org/officeDocument/2006/relationships/hyperlink" Target="https://powerbi.microsoft.com/en-us/blog/duplicate-workspaces-using-the-power-bi-rest-apis-a-step-by-step-tutorial/" TargetMode="External"/><Relationship Id="rId2" Type="http://schemas.openxmlformats.org/officeDocument/2006/relationships/notesSlide" Target="../notesSlides/notesSlide40.xml"/><Relationship Id="rId1" Type="http://schemas.openxmlformats.org/officeDocument/2006/relationships/slideLayout" Target="../slideLayouts/slideLayout16.xml"/><Relationship Id="rId4" Type="http://schemas.openxmlformats.org/officeDocument/2006/relationships/hyperlink" Target="https://docs.microsoft.com/en-us/power-platform-release-plan/2020wave1/business-intelligence/deployment-pipeline--develop-test-deploy-workspace-content"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1.xml"/><Relationship Id="rId1" Type="http://schemas.openxmlformats.org/officeDocument/2006/relationships/slideLayout" Target="../slideLayouts/slideLayout16.xml"/><Relationship Id="rId5" Type="http://schemas.openxmlformats.org/officeDocument/2006/relationships/image" Target="../media/image94.png"/><Relationship Id="rId4" Type="http://schemas.openxmlformats.org/officeDocument/2006/relationships/image" Target="../media/image9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5.xml"/><Relationship Id="rId1" Type="http://schemas.openxmlformats.org/officeDocument/2006/relationships/slideLayout" Target="../slideLayouts/slideLayout16.xml"/><Relationship Id="rId4" Type="http://schemas.openxmlformats.org/officeDocument/2006/relationships/image" Target="../media/image97.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hyperlink" Target="https://docs.microsoft.com/en-us/power-bi/service-gateway-sso-overview" TargetMode="External"/><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8.xml"/><Relationship Id="rId1" Type="http://schemas.openxmlformats.org/officeDocument/2006/relationships/slideLayout" Target="../slideLayouts/slideLayout16.xml"/><Relationship Id="rId4" Type="http://schemas.openxmlformats.org/officeDocument/2006/relationships/image" Target="../media/image99.png"/></Relationships>
</file>

<file path=ppt/slides/_rels/slide5.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notesSlide" Target="../notesSlides/notesSlide5.xml"/><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146.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9.xml"/><Relationship Id="rId1" Type="http://schemas.openxmlformats.org/officeDocument/2006/relationships/slideLayout" Target="../slideLayouts/slideLayout16.xml"/><Relationship Id="rId4" Type="http://schemas.openxmlformats.org/officeDocument/2006/relationships/image" Target="../media/image9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8" Type="http://schemas.openxmlformats.org/officeDocument/2006/relationships/hyperlink" Target="Community.powerbi.com" TargetMode="External"/><Relationship Id="rId3" Type="http://schemas.openxmlformats.org/officeDocument/2006/relationships/hyperlink" Target="https://powerbi.microsoft.com/en-us/documentation/powerbi-admin-power-bi-security/" TargetMode="External"/><Relationship Id="rId7" Type="http://schemas.openxmlformats.org/officeDocument/2006/relationships/hyperlink" Target="http://www.microsoftvolumelicensing.com/DocumentSearch.aspx?Mode=3&amp;DocumentTypeId=31" TargetMode="External"/><Relationship Id="rId2" Type="http://schemas.openxmlformats.org/officeDocument/2006/relationships/notesSlide" Target="../notesSlides/notesSlide51.xml"/><Relationship Id="rId1" Type="http://schemas.openxmlformats.org/officeDocument/2006/relationships/slideLayout" Target="../slideLayouts/slideLayout16.xml"/><Relationship Id="rId6" Type="http://schemas.openxmlformats.org/officeDocument/2006/relationships/hyperlink" Target="https://www.microsoft.com/en-us/trustcenter" TargetMode="External"/><Relationship Id="rId5" Type="http://schemas.openxmlformats.org/officeDocument/2006/relationships/hyperlink" Target="https://powerbi.microsoft.com/en-us/documentation/" TargetMode="External"/><Relationship Id="rId4" Type="http://schemas.openxmlformats.org/officeDocument/2006/relationships/hyperlink" Target="https://powerbi.microsoft.com/en-us/documentation/powerbi-admin-analysis-services-connector-indepth/"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2.xml"/><Relationship Id="rId1" Type="http://schemas.openxmlformats.org/officeDocument/2006/relationships/slideLayout" Target="../slideLayouts/slideLayout16.xml"/><Relationship Id="rId5" Type="http://schemas.openxmlformats.org/officeDocument/2006/relationships/image" Target="../media/image102.png"/><Relationship Id="rId4" Type="http://schemas.openxmlformats.org/officeDocument/2006/relationships/image" Target="../media/image10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8" Type="http://schemas.openxmlformats.org/officeDocument/2006/relationships/hyperlink" Target="https://powerbi.microsoft.com/en-us/blog/new-monitoring-capabilities-for-power-bi-premium-capacities/" TargetMode="External"/><Relationship Id="rId3" Type="http://schemas.openxmlformats.org/officeDocument/2006/relationships/image" Target="../media/image103.png"/><Relationship Id="rId7" Type="http://schemas.openxmlformats.org/officeDocument/2006/relationships/hyperlink" Target="https://powerbi.microsoft.com/en-us/blog/announcing-the-power-bi-usage-metrics-solution-template/" TargetMode="External"/><Relationship Id="rId2" Type="http://schemas.openxmlformats.org/officeDocument/2006/relationships/notesSlide" Target="../notesSlides/notesSlide54.xml"/><Relationship Id="rId1" Type="http://schemas.openxmlformats.org/officeDocument/2006/relationships/slideLayout" Target="../slideLayouts/slideLayout16.xml"/><Relationship Id="rId6" Type="http://schemas.openxmlformats.org/officeDocument/2006/relationships/image" Target="../media/image106.png"/><Relationship Id="rId5" Type="http://schemas.openxmlformats.org/officeDocument/2006/relationships/image" Target="../media/image105.png"/><Relationship Id="rId10" Type="http://schemas.openxmlformats.org/officeDocument/2006/relationships/image" Target="../media/image107.png"/><Relationship Id="rId4" Type="http://schemas.openxmlformats.org/officeDocument/2006/relationships/image" Target="../media/image104.png"/><Relationship Id="rId9" Type="http://schemas.openxmlformats.org/officeDocument/2006/relationships/hyperlink" Target="https://powerbi.microsoft.com/en-us/blog/the-power-bi-activity-log-makes-it-easy-to-download-activity-data-for-custom-usage-reporting/"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hyperlink" Target="https://docs.microsoft.com/en-us/power-bi/admin/service-admin-premium-workloads" TargetMode="External"/><Relationship Id="rId7" Type="http://schemas.openxmlformats.org/officeDocument/2006/relationships/image" Target="../media/image111.png"/><Relationship Id="rId2" Type="http://schemas.openxmlformats.org/officeDocument/2006/relationships/notesSlide" Target="../notesSlides/notesSlide56.xml"/><Relationship Id="rId1" Type="http://schemas.openxmlformats.org/officeDocument/2006/relationships/slideLayout" Target="../slideLayouts/slideLayout16.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58.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hyperlink" Target="https://docs.microsoft.com/en-us/power-bi/admin/service-admin-premium-monitor-capacity" TargetMode="External"/><Relationship Id="rId7" Type="http://schemas.openxmlformats.org/officeDocument/2006/relationships/image" Target="../media/image115.png"/><Relationship Id="rId2" Type="http://schemas.openxmlformats.org/officeDocument/2006/relationships/notesSlide" Target="../notesSlides/notesSlide57.xml"/><Relationship Id="rId1" Type="http://schemas.openxmlformats.org/officeDocument/2006/relationships/slideLayout" Target="../slideLayouts/slideLayout16.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hyperlink" Target="https://powerbi.microsoft.com/en-us/blog/announcing-timely-premium-capacity-overload-alerts/" TargetMode="External"/><Relationship Id="rId9" Type="http://schemas.openxmlformats.org/officeDocument/2006/relationships/image" Target="../media/image117.png"/></Relationships>
</file>

<file path=ppt/slides/_rels/slide59.xml.rels><?xml version="1.0" encoding="UTF-8" standalone="yes"?>
<Relationships xmlns="http://schemas.openxmlformats.org/package/2006/relationships"><Relationship Id="rId3" Type="http://schemas.openxmlformats.org/officeDocument/2006/relationships/hyperlink" Target="https://powerbi.microsoft.com/en-us/blog/power-bi-premium-know-what-your-premium-capacity-can-handle/" TargetMode="External"/><Relationship Id="rId2" Type="http://schemas.openxmlformats.org/officeDocument/2006/relationships/notesSlide" Target="../notesSlides/notesSlide58.xml"/><Relationship Id="rId1" Type="http://schemas.openxmlformats.org/officeDocument/2006/relationships/slideLayout" Target="../slideLayouts/slideLayout16.xml"/><Relationship Id="rId5" Type="http://schemas.openxmlformats.org/officeDocument/2006/relationships/image" Target="../media/image118.png"/><Relationship Id="rId4" Type="http://schemas.openxmlformats.org/officeDocument/2006/relationships/hyperlink" Target="https://docs.microsoft.com/en-us/power-bi/admin/service-premium-what-i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hyperlink" Target="https://docs.microsoft.com/en-us/power-bi/paginated-reports-data-sources" TargetMode="External"/><Relationship Id="rId1" Type="http://schemas.openxmlformats.org/officeDocument/2006/relationships/slideLayout" Target="../slideLayouts/slideLayout16.xml"/><Relationship Id="rId4" Type="http://schemas.openxmlformats.org/officeDocument/2006/relationships/image" Target="../media/image12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3" Type="http://schemas.openxmlformats.org/officeDocument/2006/relationships/hyperlink" Target="https://microsoft.github.io/PowerBI-JavaScript/demo/v2-demo/index.html" TargetMode="External"/><Relationship Id="rId7" Type="http://schemas.openxmlformats.org/officeDocument/2006/relationships/image" Target="../media/image123.png"/><Relationship Id="rId2" Type="http://schemas.openxmlformats.org/officeDocument/2006/relationships/notesSlide" Target="../notesSlides/notesSlide62.xml"/><Relationship Id="rId1" Type="http://schemas.openxmlformats.org/officeDocument/2006/relationships/slideLayout" Target="../slideLayouts/slideLayout16.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19.png"/></Relationships>
</file>

<file path=ppt/slides/_rels/slide65.xml.rels><?xml version="1.0" encoding="UTF-8" standalone="yes"?>
<Relationships xmlns="http://schemas.openxmlformats.org/package/2006/relationships"><Relationship Id="rId3" Type="http://schemas.openxmlformats.org/officeDocument/2006/relationships/hyperlink" Target="https://docs.microsoft.com/en-us/power-bi/service-admin-premium-workloads" TargetMode="External"/><Relationship Id="rId7" Type="http://schemas.openxmlformats.org/officeDocument/2006/relationships/image" Target="../media/image126.png"/><Relationship Id="rId2" Type="http://schemas.openxmlformats.org/officeDocument/2006/relationships/notesSlide" Target="../notesSlides/notesSlide63.xml"/><Relationship Id="rId1" Type="http://schemas.openxmlformats.org/officeDocument/2006/relationships/slideLayout" Target="../slideLayouts/slideLayout16.xml"/><Relationship Id="rId6" Type="http://schemas.openxmlformats.org/officeDocument/2006/relationships/image" Target="../media/image125.png"/><Relationship Id="rId5" Type="http://schemas.openxmlformats.org/officeDocument/2006/relationships/image" Target="../media/image115.png"/><Relationship Id="rId4" Type="http://schemas.openxmlformats.org/officeDocument/2006/relationships/image" Target="../media/image124.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3" Type="http://schemas.openxmlformats.org/officeDocument/2006/relationships/hyperlink" Target="https://powerbi.microsoft.com/en-us/blog/licensing-and-roadmap-update-for-power-bi-report-server/" TargetMode="External"/><Relationship Id="rId2" Type="http://schemas.openxmlformats.org/officeDocument/2006/relationships/notesSlide" Target="../notesSlides/notesSlide66.xml"/><Relationship Id="rId1" Type="http://schemas.openxmlformats.org/officeDocument/2006/relationships/slideLayout" Target="../slideLayouts/slideLayout16.xml"/><Relationship Id="rId6" Type="http://schemas.openxmlformats.org/officeDocument/2006/relationships/hyperlink" Target="https://docs.microsoft.com/en-us/power-platform-release-plan/2020wave2/power-bi/planned-features" TargetMode="External"/><Relationship Id="rId5" Type="http://schemas.openxmlformats.org/officeDocument/2006/relationships/hyperlink" Target="https://docs.microsoft.com/en-us/power-bi/report-server/whats-new" TargetMode="External"/><Relationship Id="rId4" Type="http://schemas.openxmlformats.org/officeDocument/2006/relationships/hyperlink" Target="https://docs.microsoft.com/en-us/power-bi/report-server/compare-report-server-service"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docs.microsoft.com/en-us/power-query" TargetMode="External"/><Relationship Id="rId7" Type="http://schemas.openxmlformats.org/officeDocument/2006/relationships/image" Target="../media/image130.png"/><Relationship Id="rId2" Type="http://schemas.openxmlformats.org/officeDocument/2006/relationships/notesSlide" Target="../notesSlides/notesSlide67.xml"/><Relationship Id="rId1" Type="http://schemas.openxmlformats.org/officeDocument/2006/relationships/slideLayout" Target="../slideLayouts/slideLayout16.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7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8.xml"/><Relationship Id="rId1" Type="http://schemas.openxmlformats.org/officeDocument/2006/relationships/slideLayout" Target="../slideLayouts/slideLayout20.xml"/><Relationship Id="rId4" Type="http://schemas.openxmlformats.org/officeDocument/2006/relationships/image" Target="../media/image132.png"/></Relationships>
</file>

<file path=ppt/slides/_rels/slide71.xml.rels><?xml version="1.0" encoding="UTF-8" standalone="yes"?>
<Relationships xmlns="http://schemas.openxmlformats.org/package/2006/relationships"><Relationship Id="rId3" Type="http://schemas.openxmlformats.org/officeDocument/2006/relationships/hyperlink" Target="https://docs.microsoft.com/en-us/power-query" TargetMode="External"/><Relationship Id="rId2" Type="http://schemas.openxmlformats.org/officeDocument/2006/relationships/notesSlide" Target="../notesSlides/notesSlide69.xml"/><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0.xml"/><Relationship Id="rId1" Type="http://schemas.openxmlformats.org/officeDocument/2006/relationships/slideLayout" Target="../slideLayouts/slideLayout148.xml"/><Relationship Id="rId4" Type="http://schemas.openxmlformats.org/officeDocument/2006/relationships/image" Target="../media/image134.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4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4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50.xml"/></Relationships>
</file>

<file path=ppt/slides/_rels/slide7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5.xml"/><Relationship Id="rId1" Type="http://schemas.openxmlformats.org/officeDocument/2006/relationships/slideLayout" Target="../slideLayouts/slideLayout148.xml"/></Relationships>
</file>

<file path=ppt/slides/_rels/slide7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47.xml"/></Relationships>
</file>

<file path=ppt/slides/_rels/slide79.xml.rels><?xml version="1.0" encoding="UTF-8" standalone="yes"?>
<Relationships xmlns="http://schemas.openxmlformats.org/package/2006/relationships"><Relationship Id="rId3" Type="http://schemas.openxmlformats.org/officeDocument/2006/relationships/hyperlink" Target="https://docs.microsoft.com/en-us/power-bi/developer/embedded/embedded-capacity" TargetMode="External"/><Relationship Id="rId2" Type="http://schemas.openxmlformats.org/officeDocument/2006/relationships/notesSlide" Target="../notesSlides/notesSlide76.xml"/><Relationship Id="rId1" Type="http://schemas.openxmlformats.org/officeDocument/2006/relationships/slideLayout" Target="../slideLayouts/slideLayout16.xml"/><Relationship Id="rId4" Type="http://schemas.openxmlformats.org/officeDocument/2006/relationships/hyperlink" Target="https://docs.microsoft.com/en-us/power-bi/report-server/quickstart-embed"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sql/analysis-services/tabular-models/directquery-mode-ssas-tabular?view=sql-server-2017" TargetMode="External"/><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hyperlink" Target="https://docs.microsoft.com/en-us/power-bi/desktop-aggregations"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7.xml"/><Relationship Id="rId1" Type="http://schemas.openxmlformats.org/officeDocument/2006/relationships/slideLayout" Target="../slideLayouts/slideLayout16.xml"/><Relationship Id="rId4" Type="http://schemas.openxmlformats.org/officeDocument/2006/relationships/image" Target="../media/image138.png"/></Relationships>
</file>

<file path=ppt/slides/_rels/slide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1786555" y="0"/>
            <a:ext cx="10405445" cy="6858000"/>
          </a:xfrm>
          <a:prstGeom prst="rect">
            <a:avLst/>
          </a:prstGeom>
        </p:spPr>
      </p:pic>
      <p:sp>
        <p:nvSpPr>
          <p:cNvPr id="4" name="Title 1"/>
          <p:cNvSpPr txBox="1">
            <a:spLocks/>
          </p:cNvSpPr>
          <p:nvPr/>
        </p:nvSpPr>
        <p:spPr>
          <a:xfrm>
            <a:off x="413248" y="478636"/>
            <a:ext cx="11653523" cy="927809"/>
          </a:xfrm>
          <a:prstGeom prst="rect">
            <a:avLst/>
          </a:prstGeom>
        </p:spPr>
        <p:txBody>
          <a:bodyPr lIns="143428" tIns="89642" rIns="143428" bIns="89642"/>
          <a:lstStyle>
            <a:lvl1pPr algn="l" defTabSz="914400" rtl="0" eaLnBrk="1" latinLnBrk="0" hangingPunct="1">
              <a:spcBef>
                <a:spcPct val="0"/>
              </a:spcBef>
              <a:buNone/>
              <a:defRPr sz="6000" kern="1200">
                <a:gradFill>
                  <a:gsLst>
                    <a:gs pos="0">
                      <a:srgbClr val="FFFFFF"/>
                    </a:gs>
                    <a:gs pos="100000">
                      <a:srgbClr val="FFFFFF"/>
                    </a:gs>
                  </a:gsLst>
                  <a:lin ang="5400000" scaled="0"/>
                </a:gradFill>
                <a:latin typeface="+mj-lt"/>
                <a:ea typeface="+mj-ea"/>
                <a:cs typeface="+mj-cs"/>
              </a:defRPr>
            </a:lvl1pPr>
          </a:lstStyle>
          <a:p>
            <a:r>
              <a:rPr lang="en-US" sz="4800" dirty="0"/>
              <a:t>Microsoft Power BI  </a:t>
            </a:r>
          </a:p>
          <a:p>
            <a:r>
              <a:rPr lang="en-US" sz="2800" dirty="0"/>
              <a:t>Enterprise Deployment Workshop</a:t>
            </a:r>
          </a:p>
        </p:txBody>
      </p:sp>
      <p:sp>
        <p:nvSpPr>
          <p:cNvPr id="8" name="Title 1"/>
          <p:cNvSpPr txBox="1">
            <a:spLocks/>
          </p:cNvSpPr>
          <p:nvPr/>
        </p:nvSpPr>
        <p:spPr>
          <a:xfrm>
            <a:off x="413248" y="5550721"/>
            <a:ext cx="11653523" cy="927809"/>
          </a:xfrm>
          <a:prstGeom prst="rect">
            <a:avLst/>
          </a:prstGeom>
        </p:spPr>
        <p:txBody>
          <a:bodyPr lIns="143428" tIns="89642" rIns="143428" bIns="89642"/>
          <a:lstStyle>
            <a:lvl1pPr algn="l" defTabSz="914400" rtl="0" eaLnBrk="1" latinLnBrk="0" hangingPunct="1">
              <a:spcBef>
                <a:spcPct val="0"/>
              </a:spcBef>
              <a:buNone/>
              <a:defRPr sz="6000" kern="1200">
                <a:gradFill>
                  <a:gsLst>
                    <a:gs pos="0">
                      <a:srgbClr val="FFFFFF"/>
                    </a:gs>
                    <a:gs pos="100000">
                      <a:srgbClr val="FFFFFF"/>
                    </a:gs>
                  </a:gsLst>
                  <a:lin ang="5400000" scaled="0"/>
                </a:gradFill>
                <a:latin typeface="+mj-lt"/>
                <a:ea typeface="+mj-ea"/>
                <a:cs typeface="+mj-cs"/>
              </a:defRPr>
            </a:lvl1pPr>
          </a:lstStyle>
          <a:p>
            <a:r>
              <a:rPr lang="en-US" sz="2400" dirty="0"/>
              <a:t>Tyler Chessman (tylerc@Microsoft.com)</a:t>
            </a:r>
          </a:p>
          <a:p>
            <a:r>
              <a:rPr lang="en-US" sz="2400" dirty="0"/>
              <a:t>Last Saved: Oct 2020</a:t>
            </a:r>
          </a:p>
          <a:p>
            <a:endParaRPr lang="en-US" sz="2000" dirty="0"/>
          </a:p>
        </p:txBody>
      </p:sp>
      <p:grpSp>
        <p:nvGrpSpPr>
          <p:cNvPr id="6" name="Group 5"/>
          <p:cNvGrpSpPr/>
          <p:nvPr/>
        </p:nvGrpSpPr>
        <p:grpSpPr>
          <a:xfrm>
            <a:off x="6922745" y="1053351"/>
            <a:ext cx="4396998" cy="3742374"/>
            <a:chOff x="274638" y="2157984"/>
            <a:chExt cx="3961146" cy="3405216"/>
          </a:xfrm>
        </p:grpSpPr>
        <p:sp>
          <p:nvSpPr>
            <p:cNvPr id="7" name="TextBox 6"/>
            <p:cNvSpPr txBox="1"/>
            <p:nvPr/>
          </p:nvSpPr>
          <p:spPr>
            <a:xfrm>
              <a:off x="277583" y="2157984"/>
              <a:ext cx="3913633" cy="3405216"/>
            </a:xfrm>
            <a:prstGeom prst="rect">
              <a:avLst/>
            </a:prstGeom>
            <a:noFill/>
          </p:spPr>
          <p:txBody>
            <a:bodyPr wrap="square" lIns="91440" tIns="146304" rIns="182880" bIns="146222" rtlCol="0">
              <a:noAutofit/>
            </a:bodyPr>
            <a:lstStyle/>
            <a:p>
              <a:pPr marL="89587" defTabSz="913070" fontAlgn="base">
                <a:spcBef>
                  <a:spcPts val="587"/>
                </a:spcBef>
                <a:spcAft>
                  <a:spcPts val="587"/>
                </a:spcAft>
              </a:pPr>
              <a:endParaRPr lang="en-US" sz="2000" dirty="0">
                <a:ln>
                  <a:solidFill>
                    <a:srgbClr val="FFFFFF">
                      <a:alpha val="0"/>
                    </a:srgbClr>
                  </a:solidFill>
                </a:ln>
                <a:gradFill>
                  <a:gsLst>
                    <a:gs pos="1250">
                      <a:srgbClr val="0078D7"/>
                    </a:gs>
                    <a:gs pos="100000">
                      <a:srgbClr val="0078D7"/>
                    </a:gs>
                  </a:gsLst>
                  <a:lin ang="5400000" scaled="0"/>
                </a:gradFill>
                <a:ea typeface="Segoe UI" pitchFamily="34" charset="0"/>
                <a:cs typeface="Segoe UI" panose="020B0502040204020203" pitchFamily="34" charset="0"/>
              </a:endParaRPr>
            </a:p>
          </p:txBody>
        </p:sp>
        <p:sp>
          <p:nvSpPr>
            <p:cNvPr id="9" name="TextBox 8"/>
            <p:cNvSpPr txBox="1"/>
            <p:nvPr/>
          </p:nvSpPr>
          <p:spPr>
            <a:xfrm>
              <a:off x="274638" y="5056642"/>
              <a:ext cx="3961146" cy="492583"/>
            </a:xfrm>
            <a:prstGeom prst="rect">
              <a:avLst/>
            </a:prstGeom>
            <a:noFill/>
          </p:spPr>
          <p:txBody>
            <a:bodyPr wrap="square" lIns="179233" tIns="143387" rIns="179233" bIns="143387" rtlCol="0">
              <a:noAutofit/>
            </a:bodyPr>
            <a:lstStyle/>
            <a:p>
              <a:pPr defTabSz="913963">
                <a:lnSpc>
                  <a:spcPct val="90000"/>
                </a:lnSpc>
                <a:spcAft>
                  <a:spcPts val="587"/>
                </a:spcAft>
              </a:pPr>
              <a:r>
                <a:rPr lang="en-US" sz="1077" dirty="0">
                  <a:gradFill>
                    <a:gsLst>
                      <a:gs pos="67257">
                        <a:srgbClr val="797A7D">
                          <a:lumMod val="50000"/>
                        </a:srgbClr>
                      </a:gs>
                      <a:gs pos="30000">
                        <a:srgbClr val="797A7D">
                          <a:lumMod val="50000"/>
                        </a:srgbClr>
                      </a:gs>
                    </a:gsLst>
                  </a:gradFill>
                </a:rPr>
                <a:t>Gartner Magic Quadrant for Business Intelligence &amp; Analytics Platforms, February 2016</a:t>
              </a:r>
            </a:p>
          </p:txBody>
        </p:sp>
        <p:pic>
          <p:nvPicPr>
            <p:cNvPr id="10" name="Picture 1" descr="Gartner_MQ_BI_AP"/>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a:stretch/>
          </p:blipFill>
          <p:spPr bwMode="auto">
            <a:xfrm>
              <a:off x="471896" y="2676869"/>
              <a:ext cx="3111817" cy="2409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val 10"/>
            <p:cNvSpPr/>
            <p:nvPr/>
          </p:nvSpPr>
          <p:spPr bwMode="auto">
            <a:xfrm>
              <a:off x="2828541" y="3363846"/>
              <a:ext cx="567538" cy="279006"/>
            </a:xfrm>
            <a:prstGeom prst="ellipse">
              <a:avLst/>
            </a:prstGeom>
            <a:noFill/>
            <a:ln w="15875">
              <a:solidFill>
                <a:srgbClr val="A8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9" tIns="143366" rIns="179209" bIns="143366" numCol="1" spcCol="0" rtlCol="0" fromWordArt="0" anchor="t" anchorCtr="0" forceAA="0" compatLnSpc="1">
              <a:prstTxWarp prst="textNoShape">
                <a:avLst/>
              </a:prstTxWarp>
              <a:noAutofit/>
            </a:bodyPr>
            <a:lstStyle/>
            <a:p>
              <a:pPr marL="335951" indent="-335951" algn="ctr" defTabSz="913575" fontAlgn="base">
                <a:lnSpc>
                  <a:spcPct val="90000"/>
                </a:lnSpc>
                <a:spcBef>
                  <a:spcPct val="0"/>
                </a:spcBef>
                <a:spcAft>
                  <a:spcPct val="0"/>
                </a:spcAft>
                <a:buFont typeface="Wingdings 3" panose="05040102010807070707" pitchFamily="18" charset="2"/>
                <a:buChar char="Æ"/>
              </a:pPr>
              <a:endParaRPr lang="en-US" sz="1960" b="1" dirty="0" err="1">
                <a:solidFill>
                  <a:srgbClr val="FFFFFF"/>
                </a:solidFill>
                <a:latin typeface="Segoe UI Light"/>
                <a:ea typeface="Segoe UI" pitchFamily="34" charset="0"/>
                <a:cs typeface="Segoe UI" pitchFamily="34" charset="0"/>
              </a:endParaRPr>
            </a:p>
          </p:txBody>
        </p:sp>
      </p:grpSp>
      <p:pic>
        <p:nvPicPr>
          <p:cNvPr id="6146" name="Picture 2" descr="image00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0754" y="820072"/>
            <a:ext cx="5810250" cy="5600700"/>
          </a:xfrm>
          <a:prstGeom prst="rect">
            <a:avLst/>
          </a:prstGeom>
          <a:solidFill>
            <a:schemeClr val="bg1"/>
          </a:solidFill>
          <a:ln>
            <a:noFill/>
          </a:ln>
        </p:spPr>
      </p:pic>
      <p:sp>
        <p:nvSpPr>
          <p:cNvPr id="12" name="TextBox 11"/>
          <p:cNvSpPr txBox="1"/>
          <p:nvPr/>
        </p:nvSpPr>
        <p:spPr>
          <a:xfrm>
            <a:off x="5873911" y="6478530"/>
            <a:ext cx="4396998" cy="387149"/>
          </a:xfrm>
          <a:prstGeom prst="rect">
            <a:avLst/>
          </a:prstGeom>
          <a:noFill/>
        </p:spPr>
        <p:txBody>
          <a:bodyPr wrap="square" lIns="179233" tIns="143387" rIns="179233" bIns="143387" rtlCol="0">
            <a:noAutofit/>
          </a:bodyPr>
          <a:lstStyle/>
          <a:p>
            <a:pPr defTabSz="913963">
              <a:lnSpc>
                <a:spcPct val="90000"/>
              </a:lnSpc>
              <a:spcAft>
                <a:spcPts val="587"/>
              </a:spcAft>
            </a:pPr>
            <a:r>
              <a:rPr lang="en-US" sz="1077" b="1" dirty="0">
                <a:gradFill>
                  <a:gsLst>
                    <a:gs pos="67257">
                      <a:srgbClr val="797A7D">
                        <a:lumMod val="50000"/>
                      </a:srgbClr>
                    </a:gs>
                    <a:gs pos="30000">
                      <a:srgbClr val="797A7D">
                        <a:lumMod val="50000"/>
                      </a:srgbClr>
                    </a:gs>
                  </a:gsLst>
                </a:gradFill>
              </a:rPr>
              <a:t>*https://aka.ms/gartnerbimq2020</a:t>
            </a: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16399" y="314960"/>
            <a:ext cx="5889726" cy="6144948"/>
          </a:xfrm>
          <a:prstGeom prst="rect">
            <a:avLst/>
          </a:prstGeom>
        </p:spPr>
      </p:pic>
      <p:pic>
        <p:nvPicPr>
          <p:cNvPr id="4099" name="Picture 5" descr="image003">
            <a:extLst>
              <a:ext uri="{FF2B5EF4-FFF2-40B4-BE49-F238E27FC236}">
                <a16:creationId xmlns:a16="http://schemas.microsoft.com/office/drawing/2014/main" id="{3B8AB248-637E-4516-84E5-1ADCE5AAA1ED}"/>
              </a:ext>
            </a:extLst>
          </p:cNvPr>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6021459" y="327958"/>
            <a:ext cx="5879605" cy="614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 name="Picture 1">
            <a:extLst>
              <a:ext uri="{FF2B5EF4-FFF2-40B4-BE49-F238E27FC236}">
                <a16:creationId xmlns:a16="http://schemas.microsoft.com/office/drawing/2014/main" id="{C0184017-0B0A-4076-A286-E050699A1C9F}"/>
              </a:ext>
            </a:extLst>
          </p:cNvPr>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6021458" y="325461"/>
            <a:ext cx="5954439" cy="6095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375270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Authoring</a:t>
            </a:r>
            <a:br>
              <a:rPr lang="en-US" dirty="0"/>
            </a:br>
            <a:r>
              <a:rPr lang="en-US" sz="3200" dirty="0">
                <a:solidFill>
                  <a:schemeClr val="tx1"/>
                </a:solidFill>
              </a:rPr>
              <a:t>Publishing to the Power BI Service</a:t>
            </a:r>
          </a:p>
        </p:txBody>
      </p:sp>
      <p:sp>
        <p:nvSpPr>
          <p:cNvPr id="3" name="Text Placeholder 2"/>
          <p:cNvSpPr txBox="1">
            <a:spLocks/>
          </p:cNvSpPr>
          <p:nvPr/>
        </p:nvSpPr>
        <p:spPr>
          <a:xfrm>
            <a:off x="269242" y="1365832"/>
            <a:ext cx="5151844"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dirty="0"/>
              <a:t>The author publishes the Power BI Desktop file to the Power BI Service</a:t>
            </a:r>
          </a:p>
          <a:p>
            <a:pPr lvl="1"/>
            <a:r>
              <a:rPr lang="en-US" sz="1800" dirty="0"/>
              <a:t>Remember – the .</a:t>
            </a:r>
            <a:r>
              <a:rPr lang="en-US" sz="1800" dirty="0" err="1"/>
              <a:t>pbix</a:t>
            </a:r>
            <a:r>
              <a:rPr lang="en-US" sz="1800" dirty="0"/>
              <a:t> file contains a data set (live or imported) along with a report</a:t>
            </a:r>
          </a:p>
          <a:p>
            <a:pPr lvl="2"/>
            <a:r>
              <a:rPr lang="en-US" sz="1400" dirty="0"/>
              <a:t>These two components (dataset and report) are split out and stored in a workspace</a:t>
            </a:r>
          </a:p>
          <a:p>
            <a:pPr lvl="1"/>
            <a:r>
              <a:rPr lang="en-US" sz="1800" dirty="0"/>
              <a:t>Note – we also support publishing Excel workbooks to the Power BI Service</a:t>
            </a:r>
          </a:p>
          <a:p>
            <a:r>
              <a:rPr lang="en-US" sz="2400" dirty="0"/>
              <a:t>After the file is published, the author can</a:t>
            </a:r>
            <a:endParaRPr lang="en-US" sz="1800" dirty="0"/>
          </a:p>
          <a:p>
            <a:pPr lvl="1"/>
            <a:r>
              <a:rPr lang="en-US" sz="1800" dirty="0"/>
              <a:t>Edit and/or create new reports directly in the browser</a:t>
            </a:r>
          </a:p>
          <a:p>
            <a:pPr lvl="1"/>
            <a:r>
              <a:rPr lang="en-US" sz="1800" dirty="0"/>
              <a:t>Schedule data refresh (requires a gateway)</a:t>
            </a:r>
          </a:p>
          <a:p>
            <a:pPr lvl="1"/>
            <a:r>
              <a:rPr lang="en-US" sz="1800" dirty="0"/>
              <a:t>Build a dashboard (a collection of visuals from one or more reports/datasets)</a:t>
            </a:r>
          </a:p>
          <a:p>
            <a:pPr lvl="1"/>
            <a:r>
              <a:rPr lang="en-US" sz="1800" dirty="0"/>
              <a:t>Share the dashboard/report/dataset with others</a:t>
            </a:r>
          </a:p>
        </p:txBody>
      </p:sp>
      <p:pic>
        <p:nvPicPr>
          <p:cNvPr id="4" name="Picture 3"/>
          <p:cNvPicPr>
            <a:picLocks noChangeAspect="1"/>
          </p:cNvPicPr>
          <p:nvPr/>
        </p:nvPicPr>
        <p:blipFill>
          <a:blip r:embed="rId3"/>
          <a:stretch>
            <a:fillRect/>
          </a:stretch>
        </p:blipFill>
        <p:spPr>
          <a:xfrm>
            <a:off x="5477963" y="1394154"/>
            <a:ext cx="6585908" cy="3571087"/>
          </a:xfrm>
          <a:prstGeom prst="rect">
            <a:avLst/>
          </a:prstGeom>
        </p:spPr>
      </p:pic>
      <p:sp>
        <p:nvSpPr>
          <p:cNvPr id="5" name="Text Placeholder 2"/>
          <p:cNvSpPr txBox="1">
            <a:spLocks/>
          </p:cNvSpPr>
          <p:nvPr/>
        </p:nvSpPr>
        <p:spPr>
          <a:xfrm>
            <a:off x="5406797" y="4989758"/>
            <a:ext cx="6657074" cy="1868242"/>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dirty="0"/>
              <a:t>A note about Workspaces</a:t>
            </a:r>
            <a:endParaRPr lang="en-US" sz="1800" dirty="0"/>
          </a:p>
          <a:p>
            <a:pPr lvl="1"/>
            <a:r>
              <a:rPr lang="en-US" sz="1800" dirty="0"/>
              <a:t>Every user has a personal “My Workspace”</a:t>
            </a:r>
          </a:p>
          <a:p>
            <a:pPr lvl="1"/>
            <a:r>
              <a:rPr lang="en-US" sz="1800" dirty="0"/>
              <a:t>A user may be a member of other group Workspaces</a:t>
            </a:r>
          </a:p>
          <a:p>
            <a:pPr lvl="1"/>
            <a:r>
              <a:rPr lang="en-US" sz="1800" dirty="0"/>
              <a:t>A Workspace contains Datasets, Reports, and Dashboards</a:t>
            </a:r>
          </a:p>
          <a:p>
            <a:pPr lvl="1"/>
            <a:r>
              <a:rPr lang="en-US" sz="1800" dirty="0"/>
              <a:t>We will cover this in more detail during the publishing topic</a:t>
            </a:r>
          </a:p>
        </p:txBody>
      </p:sp>
    </p:spTree>
    <p:extLst>
      <p:ext uri="{BB962C8B-B14F-4D97-AF65-F5344CB8AC3E}">
        <p14:creationId xmlns:p14="http://schemas.microsoft.com/office/powerpoint/2010/main" val="288360151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Service</a:t>
            </a:r>
            <a:br>
              <a:rPr lang="en-US" dirty="0"/>
            </a:br>
            <a:r>
              <a:rPr lang="en-US" sz="3200" dirty="0">
                <a:solidFill>
                  <a:schemeClr val="tx1"/>
                </a:solidFill>
              </a:rPr>
              <a:t>Shared Service, Premium, </a:t>
            </a:r>
            <a:r>
              <a:rPr lang="en-US" sz="3200" i="1" dirty="0">
                <a:solidFill>
                  <a:schemeClr val="tx1"/>
                </a:solidFill>
              </a:rPr>
              <a:t>On-Premise</a:t>
            </a:r>
            <a:r>
              <a:rPr lang="en-US" sz="3200" dirty="0">
                <a:solidFill>
                  <a:schemeClr val="tx1"/>
                </a:solidFill>
              </a:rPr>
              <a:t> Report Server</a:t>
            </a:r>
          </a:p>
        </p:txBody>
      </p:sp>
      <p:sp>
        <p:nvSpPr>
          <p:cNvPr id="3" name="Text Placeholder 2"/>
          <p:cNvSpPr txBox="1">
            <a:spLocks/>
          </p:cNvSpPr>
          <p:nvPr/>
        </p:nvSpPr>
        <p:spPr>
          <a:xfrm>
            <a:off x="278960" y="6088952"/>
            <a:ext cx="11646120" cy="816429"/>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dirty="0"/>
              <a:t>The Power BI Report Server is available for on-premise deployments</a:t>
            </a:r>
          </a:p>
          <a:p>
            <a:pPr lvl="1"/>
            <a:r>
              <a:rPr lang="en-US" sz="1800" dirty="0"/>
              <a:t>Power BI Desktop files can be published alongside traditional SSRS reports </a:t>
            </a:r>
          </a:p>
        </p:txBody>
      </p:sp>
      <p:sp>
        <p:nvSpPr>
          <p:cNvPr id="5" name="Rectangle 4"/>
          <p:cNvSpPr/>
          <p:nvPr/>
        </p:nvSpPr>
        <p:spPr>
          <a:xfrm>
            <a:off x="4671157" y="1879226"/>
            <a:ext cx="3657600" cy="3206704"/>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 name="Rectangle 5"/>
          <p:cNvSpPr/>
          <p:nvPr/>
        </p:nvSpPr>
        <p:spPr>
          <a:xfrm>
            <a:off x="4762597" y="1977697"/>
            <a:ext cx="3474720" cy="4772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Segoe UI Semibold" panose="020B0702040204020203" pitchFamily="34" charset="0"/>
                <a:cs typeface="Segoe UI Semibold" panose="020B0702040204020203" pitchFamily="34" charset="0"/>
              </a:rPr>
              <a:t>Shared</a:t>
            </a:r>
            <a:r>
              <a:rPr lang="en-US" sz="1836" b="1" dirty="0">
                <a:solidFill>
                  <a:schemeClr val="tx1"/>
                </a:solidFill>
                <a:latin typeface="Segoe UI" panose="020B0502040204020203" pitchFamily="34" charset="0"/>
                <a:cs typeface="Segoe UI" panose="020B0502040204020203" pitchFamily="34" charset="0"/>
              </a:rPr>
              <a:t> </a:t>
            </a:r>
            <a:r>
              <a:rPr lang="en-US" sz="2000" dirty="0">
                <a:solidFill>
                  <a:schemeClr val="tx1"/>
                </a:solidFill>
                <a:latin typeface="Segoe UI Semibold" panose="020B0702040204020203" pitchFamily="34" charset="0"/>
                <a:cs typeface="Segoe UI Semibold" panose="020B0702040204020203" pitchFamily="34" charset="0"/>
              </a:rPr>
              <a:t>capacity</a:t>
            </a:r>
          </a:p>
          <a:p>
            <a:pPr algn="ctr"/>
            <a:r>
              <a:rPr lang="en-US" sz="1600" dirty="0">
                <a:solidFill>
                  <a:schemeClr val="tx1"/>
                </a:solidFill>
                <a:cs typeface="Segoe UI" panose="020B0502040204020203" pitchFamily="34" charset="0"/>
              </a:rPr>
              <a:t>CPU/RAM allocation</a:t>
            </a:r>
          </a:p>
        </p:txBody>
      </p:sp>
      <p:sp>
        <p:nvSpPr>
          <p:cNvPr id="7" name="Rectangle 6"/>
          <p:cNvSpPr/>
          <p:nvPr/>
        </p:nvSpPr>
        <p:spPr>
          <a:xfrm>
            <a:off x="4762597" y="2508169"/>
            <a:ext cx="1700784" cy="365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1200" dirty="0">
                <a:solidFill>
                  <a:schemeClr val="tx1"/>
                </a:solidFill>
                <a:cs typeface="Segoe UI" panose="020B0502040204020203" pitchFamily="34" charset="0"/>
              </a:rPr>
              <a:t>Sales model 1</a:t>
            </a:r>
          </a:p>
        </p:txBody>
      </p:sp>
      <p:sp>
        <p:nvSpPr>
          <p:cNvPr id="8" name="TextBox 7"/>
          <p:cNvSpPr txBox="1"/>
          <p:nvPr/>
        </p:nvSpPr>
        <p:spPr>
          <a:xfrm>
            <a:off x="4707733" y="5321023"/>
            <a:ext cx="3657600" cy="524089"/>
          </a:xfrm>
          <a:prstGeom prst="rect">
            <a:avLst/>
          </a:prstGeom>
          <a:noFill/>
        </p:spPr>
        <p:txBody>
          <a:bodyPr wrap="square" lIns="0" tIns="0" rIns="0" bIns="0" rtlCol="0">
            <a:noAutofit/>
          </a:bodyPr>
          <a:lstStyle/>
          <a:p>
            <a:pPr>
              <a:lnSpc>
                <a:spcPct val="90000"/>
              </a:lnSpc>
              <a:spcAft>
                <a:spcPts val="600"/>
              </a:spcAft>
            </a:pPr>
            <a:r>
              <a:rPr lang="en-US" dirty="0"/>
              <a:t>Models run on distributed hardware servicing multiple tenants</a:t>
            </a:r>
          </a:p>
        </p:txBody>
      </p:sp>
      <p:sp>
        <p:nvSpPr>
          <p:cNvPr id="9" name="Rectangle 8"/>
          <p:cNvSpPr/>
          <p:nvPr/>
        </p:nvSpPr>
        <p:spPr bwMode="auto">
          <a:xfrm>
            <a:off x="4503996" y="1403005"/>
            <a:ext cx="7583850" cy="3852319"/>
          </a:xfrm>
          <a:prstGeom prst="rect">
            <a:avLst/>
          </a:prstGeom>
          <a:noFill/>
          <a:ln>
            <a:solidFill>
              <a:srgbClr val="0070C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solidFill>
                  <a:srgbClr val="0070C0"/>
                </a:solidFill>
                <a:ea typeface="Segoe UI" pitchFamily="34" charset="0"/>
                <a:cs typeface="Segoe UI" pitchFamily="34" charset="0"/>
              </a:rPr>
              <a:t>Power BI Service</a:t>
            </a:r>
          </a:p>
        </p:txBody>
      </p:sp>
      <p:grpSp>
        <p:nvGrpSpPr>
          <p:cNvPr id="10" name="Group 9"/>
          <p:cNvGrpSpPr/>
          <p:nvPr/>
        </p:nvGrpSpPr>
        <p:grpSpPr>
          <a:xfrm>
            <a:off x="9236528" y="3339562"/>
            <a:ext cx="2636655" cy="365760"/>
            <a:chOff x="7275425" y="4025362"/>
            <a:chExt cx="3474720" cy="365760"/>
          </a:xfrm>
        </p:grpSpPr>
        <p:sp>
          <p:nvSpPr>
            <p:cNvPr id="11" name="Rectangle 10"/>
            <p:cNvSpPr/>
            <p:nvPr/>
          </p:nvSpPr>
          <p:spPr>
            <a:xfrm>
              <a:off x="7275425" y="4025362"/>
              <a:ext cx="3474720" cy="365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1200" dirty="0">
                  <a:solidFill>
                    <a:schemeClr val="tx1"/>
                  </a:solidFill>
                  <a:cs typeface="Segoe UI" panose="020B0502040204020203" pitchFamily="34" charset="0"/>
                </a:rPr>
                <a:t>Sales model 2</a:t>
              </a:r>
            </a:p>
          </p:txBody>
        </p:sp>
        <p:pic>
          <p:nvPicPr>
            <p:cNvPr id="12" name="Graphic 30" descr="Buildi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49992" y="4039078"/>
              <a:ext cx="338328" cy="338328"/>
            </a:xfrm>
            <a:prstGeom prst="rect">
              <a:avLst/>
            </a:prstGeom>
          </p:spPr>
        </p:pic>
      </p:grpSp>
      <p:grpSp>
        <p:nvGrpSpPr>
          <p:cNvPr id="13" name="Group 12"/>
          <p:cNvGrpSpPr/>
          <p:nvPr/>
        </p:nvGrpSpPr>
        <p:grpSpPr>
          <a:xfrm>
            <a:off x="9236528" y="3766111"/>
            <a:ext cx="2636655" cy="365760"/>
            <a:chOff x="7275425" y="4451911"/>
            <a:chExt cx="3474720" cy="365760"/>
          </a:xfrm>
        </p:grpSpPr>
        <p:sp>
          <p:nvSpPr>
            <p:cNvPr id="14" name="Rectangle 13"/>
            <p:cNvSpPr/>
            <p:nvPr/>
          </p:nvSpPr>
          <p:spPr>
            <a:xfrm>
              <a:off x="7275425" y="4451911"/>
              <a:ext cx="3474720" cy="365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1200" dirty="0">
                  <a:solidFill>
                    <a:schemeClr val="tx1"/>
                  </a:solidFill>
                  <a:cs typeface="Segoe UI" panose="020B0502040204020203" pitchFamily="34" charset="0"/>
                </a:rPr>
                <a:t>Sales model 3</a:t>
              </a:r>
            </a:p>
          </p:txBody>
        </p:sp>
        <p:pic>
          <p:nvPicPr>
            <p:cNvPr id="15" name="Graphic 31" descr="Buildi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49991" y="4465627"/>
              <a:ext cx="338328" cy="338328"/>
            </a:xfrm>
            <a:prstGeom prst="rect">
              <a:avLst/>
            </a:prstGeom>
          </p:spPr>
        </p:pic>
      </p:grpSp>
      <p:grpSp>
        <p:nvGrpSpPr>
          <p:cNvPr id="16" name="Group 15"/>
          <p:cNvGrpSpPr/>
          <p:nvPr/>
        </p:nvGrpSpPr>
        <p:grpSpPr>
          <a:xfrm>
            <a:off x="9236528" y="2917178"/>
            <a:ext cx="2636655" cy="365760"/>
            <a:chOff x="7275425" y="3602978"/>
            <a:chExt cx="3474720" cy="365760"/>
          </a:xfrm>
        </p:grpSpPr>
        <p:sp>
          <p:nvSpPr>
            <p:cNvPr id="17" name="Rectangle 16"/>
            <p:cNvSpPr/>
            <p:nvPr/>
          </p:nvSpPr>
          <p:spPr>
            <a:xfrm>
              <a:off x="7275425" y="3602978"/>
              <a:ext cx="3474720" cy="365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1200" dirty="0">
                  <a:solidFill>
                    <a:schemeClr val="tx1"/>
                  </a:solidFill>
                  <a:cs typeface="Segoe UI" panose="020B0502040204020203" pitchFamily="34" charset="0"/>
                </a:rPr>
                <a:t>Sales model 1</a:t>
              </a:r>
            </a:p>
          </p:txBody>
        </p:sp>
        <p:pic>
          <p:nvPicPr>
            <p:cNvPr id="18" name="Graphic 32" descr="Buildi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49991" y="3616694"/>
              <a:ext cx="338328" cy="338328"/>
            </a:xfrm>
            <a:prstGeom prst="rect">
              <a:avLst/>
            </a:prstGeom>
          </p:spPr>
        </p:pic>
      </p:grpSp>
      <p:sp>
        <p:nvSpPr>
          <p:cNvPr id="19" name="Rectangle 18"/>
          <p:cNvSpPr/>
          <p:nvPr/>
        </p:nvSpPr>
        <p:spPr>
          <a:xfrm>
            <a:off x="4762597" y="2935480"/>
            <a:ext cx="3474720" cy="365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1200" dirty="0">
                <a:solidFill>
                  <a:schemeClr val="tx1"/>
                </a:solidFill>
                <a:cs typeface="Segoe UI" panose="020B0502040204020203" pitchFamily="34" charset="0"/>
              </a:rPr>
              <a:t>Sales model 3</a:t>
            </a:r>
          </a:p>
        </p:txBody>
      </p:sp>
      <p:pic>
        <p:nvPicPr>
          <p:cNvPr id="20" name="Graphic 26" descr="Buildi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1519" y="2521885"/>
            <a:ext cx="338328" cy="338328"/>
          </a:xfrm>
          <a:prstGeom prst="rect">
            <a:avLst/>
          </a:prstGeom>
        </p:spPr>
      </p:pic>
      <p:sp>
        <p:nvSpPr>
          <p:cNvPr id="21" name="Rectangle 20"/>
          <p:cNvSpPr/>
          <p:nvPr/>
        </p:nvSpPr>
        <p:spPr>
          <a:xfrm>
            <a:off x="6536533" y="2508169"/>
            <a:ext cx="1700784" cy="365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1200" dirty="0">
                <a:solidFill>
                  <a:schemeClr val="tx1"/>
                </a:solidFill>
                <a:cs typeface="Segoe UI" panose="020B0502040204020203" pitchFamily="34" charset="0"/>
              </a:rPr>
              <a:t>Sales model 2</a:t>
            </a:r>
          </a:p>
        </p:txBody>
      </p:sp>
      <p:sp>
        <p:nvSpPr>
          <p:cNvPr id="22" name="Rectangle 21"/>
          <p:cNvSpPr/>
          <p:nvPr/>
        </p:nvSpPr>
        <p:spPr>
          <a:xfrm>
            <a:off x="6536533" y="4217413"/>
            <a:ext cx="1700784" cy="365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1200">
                <a:solidFill>
                  <a:schemeClr val="tx1"/>
                </a:solidFill>
                <a:cs typeface="Segoe UI" panose="020B0502040204020203" pitchFamily="34" charset="0"/>
              </a:rPr>
              <a:t>Other models</a:t>
            </a:r>
            <a:endParaRPr lang="en-US" sz="1200" dirty="0">
              <a:solidFill>
                <a:schemeClr val="tx1"/>
              </a:solidFill>
              <a:cs typeface="Segoe UI" panose="020B0502040204020203" pitchFamily="34" charset="0"/>
            </a:endParaRPr>
          </a:p>
        </p:txBody>
      </p:sp>
      <p:grpSp>
        <p:nvGrpSpPr>
          <p:cNvPr id="23" name="Group 22"/>
          <p:cNvGrpSpPr/>
          <p:nvPr/>
        </p:nvGrpSpPr>
        <p:grpSpPr>
          <a:xfrm>
            <a:off x="4762597" y="3362791"/>
            <a:ext cx="1700784" cy="365760"/>
            <a:chOff x="3043422" y="3747846"/>
            <a:chExt cx="1700784" cy="365760"/>
          </a:xfrm>
        </p:grpSpPr>
        <p:sp>
          <p:nvSpPr>
            <p:cNvPr id="24" name="Rectangle 23"/>
            <p:cNvSpPr/>
            <p:nvPr/>
          </p:nvSpPr>
          <p:spPr>
            <a:xfrm>
              <a:off x="3043422" y="3747846"/>
              <a:ext cx="1700784" cy="365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1200" dirty="0">
                  <a:solidFill>
                    <a:schemeClr val="tx1"/>
                  </a:solidFill>
                  <a:cs typeface="Segoe UI" panose="020B0502040204020203" pitchFamily="34" charset="0"/>
                </a:rPr>
                <a:t>Other models</a:t>
              </a:r>
            </a:p>
          </p:txBody>
        </p:sp>
        <p:pic>
          <p:nvPicPr>
            <p:cNvPr id="25" name="Graphic 22" descr="Buildi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02344" y="3761562"/>
              <a:ext cx="338328" cy="338328"/>
            </a:xfrm>
            <a:prstGeom prst="rect">
              <a:avLst/>
            </a:prstGeom>
          </p:spPr>
        </p:pic>
      </p:grpSp>
      <p:pic>
        <p:nvPicPr>
          <p:cNvPr id="26" name="Graphic 23" descr="Buildi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1519" y="2949196"/>
            <a:ext cx="338328" cy="338328"/>
          </a:xfrm>
          <a:prstGeom prst="rect">
            <a:avLst/>
          </a:prstGeom>
        </p:spPr>
      </p:pic>
      <p:grpSp>
        <p:nvGrpSpPr>
          <p:cNvPr id="27" name="Group 26"/>
          <p:cNvGrpSpPr/>
          <p:nvPr/>
        </p:nvGrpSpPr>
        <p:grpSpPr>
          <a:xfrm>
            <a:off x="6536533" y="3362791"/>
            <a:ext cx="1700784" cy="365760"/>
            <a:chOff x="4817358" y="3747846"/>
            <a:chExt cx="1700784" cy="365760"/>
          </a:xfrm>
        </p:grpSpPr>
        <p:sp>
          <p:nvSpPr>
            <p:cNvPr id="28" name="Rectangle 27"/>
            <p:cNvSpPr/>
            <p:nvPr/>
          </p:nvSpPr>
          <p:spPr>
            <a:xfrm>
              <a:off x="4817358" y="3747846"/>
              <a:ext cx="1700784" cy="365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1200" dirty="0">
                  <a:solidFill>
                    <a:schemeClr val="tx1"/>
                  </a:solidFill>
                  <a:cs typeface="Segoe UI" panose="020B0502040204020203" pitchFamily="34" charset="0"/>
                </a:rPr>
                <a:t>Other models</a:t>
              </a:r>
            </a:p>
          </p:txBody>
        </p:sp>
        <p:pic>
          <p:nvPicPr>
            <p:cNvPr id="29" name="Graphic 24" descr="Buildi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94939" y="3761562"/>
              <a:ext cx="338328" cy="338328"/>
            </a:xfrm>
            <a:prstGeom prst="rect">
              <a:avLst/>
            </a:prstGeom>
          </p:spPr>
        </p:pic>
      </p:grpSp>
      <p:pic>
        <p:nvPicPr>
          <p:cNvPr id="30" name="Graphic 25" descr="Buildi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14114" y="4231129"/>
            <a:ext cx="338328" cy="338328"/>
          </a:xfrm>
          <a:prstGeom prst="rect">
            <a:avLst/>
          </a:prstGeom>
        </p:spPr>
      </p:pic>
      <p:grpSp>
        <p:nvGrpSpPr>
          <p:cNvPr id="31" name="Group 30"/>
          <p:cNvGrpSpPr/>
          <p:nvPr/>
        </p:nvGrpSpPr>
        <p:grpSpPr>
          <a:xfrm>
            <a:off x="4762597" y="3790102"/>
            <a:ext cx="3474720" cy="365760"/>
            <a:chOff x="3043422" y="4175157"/>
            <a:chExt cx="3474720" cy="365760"/>
          </a:xfrm>
        </p:grpSpPr>
        <p:sp>
          <p:nvSpPr>
            <p:cNvPr id="32" name="Rectangle 31"/>
            <p:cNvSpPr/>
            <p:nvPr/>
          </p:nvSpPr>
          <p:spPr>
            <a:xfrm>
              <a:off x="3043422" y="4175157"/>
              <a:ext cx="3474720" cy="365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1200">
                  <a:solidFill>
                    <a:schemeClr val="tx1"/>
                  </a:solidFill>
                  <a:cs typeface="Segoe UI" panose="020B0502040204020203" pitchFamily="34" charset="0"/>
                </a:rPr>
                <a:t>Other models</a:t>
              </a:r>
              <a:endParaRPr lang="en-US" sz="1200" dirty="0">
                <a:solidFill>
                  <a:schemeClr val="tx1"/>
                </a:solidFill>
                <a:cs typeface="Segoe UI" panose="020B0502040204020203" pitchFamily="34" charset="0"/>
              </a:endParaRPr>
            </a:p>
          </p:txBody>
        </p:sp>
        <p:pic>
          <p:nvPicPr>
            <p:cNvPr id="33" name="Graphic 27" descr="Buildi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02344" y="4188873"/>
              <a:ext cx="338328" cy="338328"/>
            </a:xfrm>
            <a:prstGeom prst="rect">
              <a:avLst/>
            </a:prstGeom>
          </p:spPr>
        </p:pic>
      </p:grpSp>
      <p:grpSp>
        <p:nvGrpSpPr>
          <p:cNvPr id="34" name="Group 33"/>
          <p:cNvGrpSpPr/>
          <p:nvPr/>
        </p:nvGrpSpPr>
        <p:grpSpPr>
          <a:xfrm>
            <a:off x="7121749" y="4644724"/>
            <a:ext cx="1115568" cy="365760"/>
            <a:chOff x="5402574" y="5029779"/>
            <a:chExt cx="1115568" cy="365760"/>
          </a:xfrm>
        </p:grpSpPr>
        <p:sp>
          <p:nvSpPr>
            <p:cNvPr id="35" name="Rectangle 34"/>
            <p:cNvSpPr/>
            <p:nvPr/>
          </p:nvSpPr>
          <p:spPr>
            <a:xfrm>
              <a:off x="5402574" y="5029779"/>
              <a:ext cx="1115568" cy="365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1200">
                  <a:solidFill>
                    <a:schemeClr val="tx1"/>
                  </a:solidFill>
                  <a:cs typeface="Segoe UI" panose="020B0502040204020203" pitchFamily="34" charset="0"/>
                </a:rPr>
                <a:t>Other models</a:t>
              </a:r>
              <a:endParaRPr lang="en-US" sz="1200" dirty="0">
                <a:solidFill>
                  <a:schemeClr val="tx1"/>
                </a:solidFill>
                <a:cs typeface="Segoe UI" panose="020B0502040204020203" pitchFamily="34" charset="0"/>
              </a:endParaRPr>
            </a:p>
          </p:txBody>
        </p:sp>
        <p:pic>
          <p:nvPicPr>
            <p:cNvPr id="36" name="Graphic 28" descr="Buildi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49709" y="5043495"/>
              <a:ext cx="338328" cy="338328"/>
            </a:xfrm>
            <a:prstGeom prst="rect">
              <a:avLst/>
            </a:prstGeom>
          </p:spPr>
        </p:pic>
      </p:grpSp>
      <p:grpSp>
        <p:nvGrpSpPr>
          <p:cNvPr id="37" name="Group 36"/>
          <p:cNvGrpSpPr/>
          <p:nvPr/>
        </p:nvGrpSpPr>
        <p:grpSpPr>
          <a:xfrm>
            <a:off x="4762597" y="4217413"/>
            <a:ext cx="1700784" cy="365760"/>
            <a:chOff x="3043422" y="4602468"/>
            <a:chExt cx="1700784" cy="365760"/>
          </a:xfrm>
        </p:grpSpPr>
        <p:sp>
          <p:nvSpPr>
            <p:cNvPr id="38" name="Rectangle 37"/>
            <p:cNvSpPr/>
            <p:nvPr/>
          </p:nvSpPr>
          <p:spPr>
            <a:xfrm>
              <a:off x="3043422" y="4602468"/>
              <a:ext cx="1700784" cy="365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1200">
                  <a:solidFill>
                    <a:schemeClr val="tx1"/>
                  </a:solidFill>
                  <a:cs typeface="Segoe UI" panose="020B0502040204020203" pitchFamily="34" charset="0"/>
                </a:rPr>
                <a:t>Other models</a:t>
              </a:r>
              <a:endParaRPr lang="en-US" sz="1200" dirty="0">
                <a:solidFill>
                  <a:schemeClr val="tx1"/>
                </a:solidFill>
                <a:cs typeface="Segoe UI" panose="020B0502040204020203" pitchFamily="34" charset="0"/>
              </a:endParaRPr>
            </a:p>
          </p:txBody>
        </p:sp>
        <p:pic>
          <p:nvPicPr>
            <p:cNvPr id="39" name="Graphic 29" descr="Buildi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02344" y="4616184"/>
              <a:ext cx="338328" cy="338328"/>
            </a:xfrm>
            <a:prstGeom prst="rect">
              <a:avLst/>
            </a:prstGeom>
          </p:spPr>
        </p:pic>
      </p:grpSp>
      <p:grpSp>
        <p:nvGrpSpPr>
          <p:cNvPr id="40" name="Group 39"/>
          <p:cNvGrpSpPr/>
          <p:nvPr/>
        </p:nvGrpSpPr>
        <p:grpSpPr>
          <a:xfrm>
            <a:off x="5942173" y="4644724"/>
            <a:ext cx="1115568" cy="365760"/>
            <a:chOff x="4222998" y="5029779"/>
            <a:chExt cx="1115568" cy="365760"/>
          </a:xfrm>
        </p:grpSpPr>
        <p:sp>
          <p:nvSpPr>
            <p:cNvPr id="41" name="Rectangle 40"/>
            <p:cNvSpPr/>
            <p:nvPr/>
          </p:nvSpPr>
          <p:spPr>
            <a:xfrm>
              <a:off x="4222998" y="5029779"/>
              <a:ext cx="1115568" cy="365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1200" dirty="0">
                  <a:solidFill>
                    <a:schemeClr val="tx1"/>
                  </a:solidFill>
                  <a:cs typeface="Segoe UI" panose="020B0502040204020203" pitchFamily="34" charset="0"/>
                </a:rPr>
                <a:t>Other models</a:t>
              </a:r>
            </a:p>
          </p:txBody>
        </p:sp>
        <p:pic>
          <p:nvPicPr>
            <p:cNvPr id="42" name="Graphic 37" descr="Buildi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69371" y="5043495"/>
              <a:ext cx="338328" cy="338328"/>
            </a:xfrm>
            <a:prstGeom prst="rect">
              <a:avLst/>
            </a:prstGeom>
          </p:spPr>
        </p:pic>
      </p:grpSp>
      <p:grpSp>
        <p:nvGrpSpPr>
          <p:cNvPr id="43" name="Group 42"/>
          <p:cNvGrpSpPr/>
          <p:nvPr/>
        </p:nvGrpSpPr>
        <p:grpSpPr>
          <a:xfrm>
            <a:off x="4762597" y="4644724"/>
            <a:ext cx="1115568" cy="365760"/>
            <a:chOff x="3043422" y="5029779"/>
            <a:chExt cx="1115568" cy="365760"/>
          </a:xfrm>
        </p:grpSpPr>
        <p:sp>
          <p:nvSpPr>
            <p:cNvPr id="44" name="Rectangle 43"/>
            <p:cNvSpPr/>
            <p:nvPr/>
          </p:nvSpPr>
          <p:spPr>
            <a:xfrm>
              <a:off x="3043422" y="5029779"/>
              <a:ext cx="1115568" cy="365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1200">
                  <a:solidFill>
                    <a:schemeClr val="tx1"/>
                  </a:solidFill>
                  <a:cs typeface="Segoe UI" panose="020B0502040204020203" pitchFamily="34" charset="0"/>
                </a:rPr>
                <a:t>Other models</a:t>
              </a:r>
              <a:endParaRPr lang="en-US" sz="1200" dirty="0">
                <a:solidFill>
                  <a:schemeClr val="tx1"/>
                </a:solidFill>
                <a:cs typeface="Segoe UI" panose="020B0502040204020203" pitchFamily="34" charset="0"/>
              </a:endParaRPr>
            </a:p>
          </p:txBody>
        </p:sp>
        <p:pic>
          <p:nvPicPr>
            <p:cNvPr id="45" name="Graphic 38" descr="Buildi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02344" y="5043495"/>
              <a:ext cx="338328" cy="338328"/>
            </a:xfrm>
            <a:prstGeom prst="rect">
              <a:avLst/>
            </a:prstGeom>
          </p:spPr>
        </p:pic>
      </p:grpSp>
      <p:pic>
        <p:nvPicPr>
          <p:cNvPr id="46" name="Graphic 65" descr="Buildi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14114" y="2521885"/>
            <a:ext cx="338328" cy="338328"/>
          </a:xfrm>
          <a:prstGeom prst="rect">
            <a:avLst/>
          </a:prstGeom>
        </p:spPr>
      </p:pic>
      <p:sp>
        <p:nvSpPr>
          <p:cNvPr id="58" name="TextBox 57"/>
          <p:cNvSpPr txBox="1"/>
          <p:nvPr/>
        </p:nvSpPr>
        <p:spPr>
          <a:xfrm>
            <a:off x="9506884" y="4365716"/>
            <a:ext cx="2580962" cy="245493"/>
          </a:xfrm>
          <a:prstGeom prst="rect">
            <a:avLst/>
          </a:prstGeom>
          <a:noFill/>
        </p:spPr>
        <p:txBody>
          <a:bodyPr wrap="square" lIns="0" tIns="0" rIns="0" bIns="0" rtlCol="0" anchor="ctr">
            <a:noAutofit/>
          </a:bodyPr>
          <a:lstStyle/>
          <a:p>
            <a:pPr>
              <a:lnSpc>
                <a:spcPct val="90000"/>
              </a:lnSpc>
              <a:spcAft>
                <a:spcPts val="600"/>
              </a:spcAft>
            </a:pPr>
            <a:r>
              <a:rPr lang="en-US" sz="1400" dirty="0">
                <a:solidFill>
                  <a:schemeClr val="accent2"/>
                </a:solidFill>
              </a:rPr>
              <a:t>Ensure consistent performance</a:t>
            </a:r>
          </a:p>
        </p:txBody>
      </p:sp>
      <p:sp>
        <p:nvSpPr>
          <p:cNvPr id="59" name="Rectangle 58"/>
          <p:cNvSpPr/>
          <p:nvPr/>
        </p:nvSpPr>
        <p:spPr>
          <a:xfrm>
            <a:off x="9133114" y="2274241"/>
            <a:ext cx="2831509" cy="1946613"/>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0" name="Rectangle 59"/>
          <p:cNvSpPr/>
          <p:nvPr/>
        </p:nvSpPr>
        <p:spPr>
          <a:xfrm>
            <a:off x="9171214" y="2393064"/>
            <a:ext cx="2701040" cy="4210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Segoe UI Semibold" panose="020B0702040204020203" pitchFamily="34" charset="0"/>
                <a:cs typeface="Segoe UI Semibold" panose="020B0702040204020203" pitchFamily="34" charset="0"/>
              </a:rPr>
              <a:t>Dedicated capacity</a:t>
            </a:r>
          </a:p>
          <a:p>
            <a:pPr algn="ctr"/>
            <a:r>
              <a:rPr lang="en-US" sz="1600" dirty="0">
                <a:solidFill>
                  <a:schemeClr val="tx1"/>
                </a:solidFill>
                <a:cs typeface="Segoe UI" panose="020B0502040204020203" pitchFamily="34" charset="0"/>
              </a:rPr>
              <a:t>CPU/RAM allocation</a:t>
            </a:r>
          </a:p>
        </p:txBody>
      </p:sp>
      <p:sp>
        <p:nvSpPr>
          <p:cNvPr id="61" name="Rectangle 60"/>
          <p:cNvSpPr/>
          <p:nvPr/>
        </p:nvSpPr>
        <p:spPr bwMode="auto">
          <a:xfrm>
            <a:off x="9133114" y="1868951"/>
            <a:ext cx="2831510" cy="421018"/>
          </a:xfrm>
          <a:prstGeom prst="rect">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Power BI Premium</a:t>
            </a:r>
          </a:p>
        </p:txBody>
      </p:sp>
      <p:sp>
        <p:nvSpPr>
          <p:cNvPr id="62" name="TextBox 61"/>
          <p:cNvSpPr txBox="1"/>
          <p:nvPr/>
        </p:nvSpPr>
        <p:spPr>
          <a:xfrm>
            <a:off x="9506919" y="4749028"/>
            <a:ext cx="2580962" cy="245493"/>
          </a:xfrm>
          <a:prstGeom prst="rect">
            <a:avLst/>
          </a:prstGeom>
          <a:noFill/>
        </p:spPr>
        <p:txBody>
          <a:bodyPr wrap="square" lIns="0" tIns="0" rIns="0" bIns="0" rtlCol="0" anchor="ctr">
            <a:noAutofit/>
          </a:bodyPr>
          <a:lstStyle/>
          <a:p>
            <a:pPr>
              <a:lnSpc>
                <a:spcPct val="90000"/>
              </a:lnSpc>
              <a:spcAft>
                <a:spcPts val="600"/>
              </a:spcAft>
            </a:pPr>
            <a:r>
              <a:rPr lang="en-US" sz="1400" dirty="0">
                <a:solidFill>
                  <a:schemeClr val="accent2"/>
                </a:solidFill>
              </a:rPr>
              <a:t>Scale on-demand</a:t>
            </a:r>
          </a:p>
        </p:txBody>
      </p:sp>
      <p:sp>
        <p:nvSpPr>
          <p:cNvPr id="63" name="Oval 62"/>
          <p:cNvSpPr/>
          <p:nvPr/>
        </p:nvSpPr>
        <p:spPr bwMode="auto">
          <a:xfrm>
            <a:off x="9133114" y="4323949"/>
            <a:ext cx="287261" cy="287261"/>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accent2"/>
                </a:solidFill>
                <a:ea typeface="Segoe UI" pitchFamily="34" charset="0"/>
                <a:cs typeface="Segoe UI" pitchFamily="34" charset="0"/>
                <a:sym typeface="Wingdings" panose="05000000000000000000" pitchFamily="2" charset="2"/>
              </a:rPr>
              <a:t></a:t>
            </a:r>
            <a:endParaRPr lang="en-US" sz="1600" dirty="0">
              <a:solidFill>
                <a:schemeClr val="accent2"/>
              </a:solidFill>
              <a:ea typeface="Segoe UI" pitchFamily="34" charset="0"/>
              <a:cs typeface="Segoe UI" pitchFamily="34" charset="0"/>
            </a:endParaRPr>
          </a:p>
        </p:txBody>
      </p:sp>
      <p:sp>
        <p:nvSpPr>
          <p:cNvPr id="64" name="Oval 63"/>
          <p:cNvSpPr/>
          <p:nvPr/>
        </p:nvSpPr>
        <p:spPr bwMode="auto">
          <a:xfrm>
            <a:off x="9133149" y="4690226"/>
            <a:ext cx="287261" cy="287261"/>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accent2"/>
                </a:solidFill>
                <a:ea typeface="Segoe UI" pitchFamily="34" charset="0"/>
                <a:cs typeface="Segoe UI" pitchFamily="34" charset="0"/>
                <a:sym typeface="Wingdings" panose="05000000000000000000" pitchFamily="2" charset="2"/>
              </a:rPr>
              <a:t></a:t>
            </a:r>
            <a:endParaRPr lang="en-US" sz="1600" dirty="0">
              <a:solidFill>
                <a:schemeClr val="accent2"/>
              </a:solidFill>
              <a:ea typeface="Segoe UI" pitchFamily="34" charset="0"/>
              <a:cs typeface="Segoe UI" pitchFamily="34" charset="0"/>
            </a:endParaRPr>
          </a:p>
        </p:txBody>
      </p:sp>
      <p:sp>
        <p:nvSpPr>
          <p:cNvPr id="65" name="Arrow: Right 85"/>
          <p:cNvSpPr/>
          <p:nvPr/>
        </p:nvSpPr>
        <p:spPr bwMode="auto">
          <a:xfrm>
            <a:off x="8380464" y="1868951"/>
            <a:ext cx="661210" cy="485312"/>
          </a:xfrm>
          <a:prstGeom prst="rightArrow">
            <a:avLst>
              <a:gd name="adj1" fmla="val 45064"/>
              <a:gd name="adj2" fmla="val 5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pic>
        <p:nvPicPr>
          <p:cNvPr id="66" name="Graphic 35" descr="Buildi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39046" y="5346615"/>
            <a:ext cx="338328" cy="338328"/>
          </a:xfrm>
          <a:prstGeom prst="rect">
            <a:avLst/>
          </a:prstGeom>
        </p:spPr>
      </p:pic>
      <p:sp>
        <p:nvSpPr>
          <p:cNvPr id="67" name="Rectangle 66"/>
          <p:cNvSpPr/>
          <p:nvPr/>
        </p:nvSpPr>
        <p:spPr>
          <a:xfrm>
            <a:off x="9491109" y="5311948"/>
            <a:ext cx="1431472"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1200" dirty="0">
                <a:solidFill>
                  <a:schemeClr val="tx1"/>
                </a:solidFill>
                <a:cs typeface="Segoe UI" panose="020B0502040204020203" pitchFamily="34" charset="0"/>
              </a:rPr>
              <a:t>Company 2</a:t>
            </a:r>
          </a:p>
        </p:txBody>
      </p:sp>
      <p:pic>
        <p:nvPicPr>
          <p:cNvPr id="68" name="Graphic 36" descr="Buildi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50459" y="5325664"/>
            <a:ext cx="338328" cy="338328"/>
          </a:xfrm>
          <a:prstGeom prst="rect">
            <a:avLst/>
          </a:prstGeom>
        </p:spPr>
      </p:pic>
      <p:sp>
        <p:nvSpPr>
          <p:cNvPr id="69" name="Rectangle 68"/>
          <p:cNvSpPr/>
          <p:nvPr/>
        </p:nvSpPr>
        <p:spPr>
          <a:xfrm>
            <a:off x="10764822" y="5311948"/>
            <a:ext cx="1323024"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1200" dirty="0">
                <a:solidFill>
                  <a:schemeClr val="tx1"/>
                </a:solidFill>
                <a:cs typeface="Segoe UI" panose="020B0502040204020203" pitchFamily="34" charset="0"/>
              </a:rPr>
              <a:t>Company 3</a:t>
            </a:r>
          </a:p>
        </p:txBody>
      </p:sp>
      <p:pic>
        <p:nvPicPr>
          <p:cNvPr id="70" name="Graphic 34" descr="Buildi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79760" y="5348056"/>
            <a:ext cx="338328" cy="338328"/>
          </a:xfrm>
          <a:prstGeom prst="rect">
            <a:avLst/>
          </a:prstGeom>
        </p:spPr>
      </p:pic>
      <p:sp>
        <p:nvSpPr>
          <p:cNvPr id="71" name="Rectangle 70"/>
          <p:cNvSpPr/>
          <p:nvPr/>
        </p:nvSpPr>
        <p:spPr>
          <a:xfrm>
            <a:off x="8394123" y="5334340"/>
            <a:ext cx="1623526"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1200" dirty="0">
                <a:solidFill>
                  <a:schemeClr val="tx1"/>
                </a:solidFill>
                <a:cs typeface="Segoe UI" panose="020B0502040204020203" pitchFamily="34" charset="0"/>
              </a:rPr>
              <a:t>Company 1</a:t>
            </a:r>
          </a:p>
        </p:txBody>
      </p:sp>
      <p:sp>
        <p:nvSpPr>
          <p:cNvPr id="73" name="Text Placeholder 2"/>
          <p:cNvSpPr txBox="1">
            <a:spLocks/>
          </p:cNvSpPr>
          <p:nvPr/>
        </p:nvSpPr>
        <p:spPr>
          <a:xfrm>
            <a:off x="278960" y="1328932"/>
            <a:ext cx="4073017"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dirty="0"/>
              <a:t>As of June, 2017….</a:t>
            </a:r>
            <a:endParaRPr lang="en-US" sz="1800" dirty="0"/>
          </a:p>
          <a:p>
            <a:r>
              <a:rPr lang="en-US" sz="2400" dirty="0"/>
              <a:t>The Power BI Service is available in both Shared and the new “Premium” mode</a:t>
            </a:r>
            <a:endParaRPr lang="en-US" sz="1800" dirty="0"/>
          </a:p>
          <a:p>
            <a:r>
              <a:rPr lang="en-US" sz="2600" dirty="0"/>
              <a:t>Shared Mode</a:t>
            </a:r>
          </a:p>
          <a:p>
            <a:pPr lvl="1"/>
            <a:r>
              <a:rPr lang="en-US" sz="1800" dirty="0"/>
              <a:t>Licensed by user (Pro licenses)</a:t>
            </a:r>
          </a:p>
          <a:p>
            <a:pPr lvl="1"/>
            <a:r>
              <a:rPr lang="en-US" sz="1800" dirty="0"/>
              <a:t>Multiple tenants on shared hardware</a:t>
            </a:r>
          </a:p>
          <a:p>
            <a:r>
              <a:rPr lang="en-US" sz="2600" dirty="0"/>
              <a:t>Premium Mode</a:t>
            </a:r>
          </a:p>
          <a:p>
            <a:pPr lvl="1"/>
            <a:r>
              <a:rPr lang="en-US" sz="1800" dirty="0"/>
              <a:t>Licensed by user (Pro licenses for authors) and v-cores</a:t>
            </a:r>
          </a:p>
          <a:p>
            <a:pPr lvl="2"/>
            <a:r>
              <a:rPr lang="en-US" sz="1400" dirty="0"/>
              <a:t>Consumers don’t need a Pro license</a:t>
            </a:r>
          </a:p>
          <a:p>
            <a:pPr lvl="2"/>
            <a:r>
              <a:rPr lang="en-US" sz="1400" dirty="0"/>
              <a:t>Update – </a:t>
            </a:r>
            <a:r>
              <a:rPr lang="en-US" sz="1400" dirty="0">
                <a:hlinkClick r:id="rId11"/>
              </a:rPr>
              <a:t>Per-User license mode</a:t>
            </a:r>
            <a:endParaRPr lang="en-US" sz="1400" dirty="0"/>
          </a:p>
          <a:p>
            <a:pPr lvl="1"/>
            <a:r>
              <a:rPr lang="en-US" sz="1800" dirty="0"/>
              <a:t>Dedicated hardware</a:t>
            </a:r>
          </a:p>
        </p:txBody>
      </p:sp>
    </p:spTree>
    <p:extLst>
      <p:ext uri="{BB962C8B-B14F-4D97-AF65-F5344CB8AC3E}">
        <p14:creationId xmlns:p14="http://schemas.microsoft.com/office/powerpoint/2010/main" val="4470858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10" presetClass="entr" presetSubtype="0" fill="hold" nodeType="with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fade">
                                      <p:cBhvr>
                                        <p:cTn id="38" dur="500"/>
                                        <p:tgtEl>
                                          <p:spTgt spid="4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nodeType="withEffect">
                                  <p:stCondLst>
                                    <p:cond delay="25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250"/>
                                        <p:tgtEl>
                                          <p:spTgt spid="43"/>
                                        </p:tgtEl>
                                      </p:cBhvr>
                                    </p:animEffect>
                                  </p:childTnLst>
                                </p:cTn>
                              </p:par>
                            </p:childTnLst>
                          </p:cTn>
                        </p:par>
                        <p:par>
                          <p:cTn id="51" fill="hold">
                            <p:stCondLst>
                              <p:cond delay="750"/>
                            </p:stCondLst>
                            <p:childTnLst>
                              <p:par>
                                <p:cTn id="52" presetID="10" presetClass="entr" presetSubtype="0" fill="hold" nodeType="after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fade">
                                      <p:cBhvr>
                                        <p:cTn id="54" dur="250"/>
                                        <p:tgtEl>
                                          <p:spTgt spid="34"/>
                                        </p:tgtEl>
                                      </p:cBhvr>
                                    </p:animEffect>
                                  </p:childTnLst>
                                </p:cTn>
                              </p:par>
                            </p:childTnLst>
                          </p:cTn>
                        </p:par>
                        <p:par>
                          <p:cTn id="55" fill="hold">
                            <p:stCondLst>
                              <p:cond delay="1000"/>
                            </p:stCondLst>
                            <p:childTnLst>
                              <p:par>
                                <p:cTn id="56" presetID="10" presetClass="entr" presetSubtype="0" fill="hold" nodeType="after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250"/>
                                        <p:tgtEl>
                                          <p:spTgt spid="31"/>
                                        </p:tgtEl>
                                      </p:cBhvr>
                                    </p:animEffect>
                                  </p:childTnLst>
                                </p:cTn>
                              </p:par>
                            </p:childTnLst>
                          </p:cTn>
                        </p:par>
                        <p:par>
                          <p:cTn id="59" fill="hold">
                            <p:stCondLst>
                              <p:cond delay="1250"/>
                            </p:stCondLst>
                            <p:childTnLst>
                              <p:par>
                                <p:cTn id="60" presetID="10" presetClass="entr" presetSubtype="0" fill="hold" nodeType="after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250"/>
                                        <p:tgtEl>
                                          <p:spTgt spid="27"/>
                                        </p:tgtEl>
                                      </p:cBhvr>
                                    </p:animEffect>
                                  </p:childTnLst>
                                </p:cTn>
                              </p:par>
                            </p:childTnLst>
                          </p:cTn>
                        </p:par>
                        <p:par>
                          <p:cTn id="63" fill="hold">
                            <p:stCondLst>
                              <p:cond delay="1500"/>
                            </p:stCondLst>
                            <p:childTnLst>
                              <p:par>
                                <p:cTn id="64" presetID="10" presetClass="entr" presetSubtype="0" fill="hold" nodeType="after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fade">
                                      <p:cBhvr>
                                        <p:cTn id="66" dur="250"/>
                                        <p:tgtEl>
                                          <p:spTgt spid="40"/>
                                        </p:tgtEl>
                                      </p:cBhvr>
                                    </p:animEffect>
                                  </p:childTnLst>
                                </p:cTn>
                              </p:par>
                            </p:childTnLst>
                          </p:cTn>
                        </p:par>
                        <p:par>
                          <p:cTn id="67" fill="hold">
                            <p:stCondLst>
                              <p:cond delay="1750"/>
                            </p:stCondLst>
                            <p:childTnLst>
                              <p:par>
                                <p:cTn id="68" presetID="10" presetClass="entr" presetSubtype="0" fill="hold" nodeType="afterEffect">
                                  <p:stCondLst>
                                    <p:cond delay="0"/>
                                  </p:stCondLst>
                                  <p:childTnLst>
                                    <p:set>
                                      <p:cBhvr>
                                        <p:cTn id="69" dur="1" fill="hold">
                                          <p:stCondLst>
                                            <p:cond delay="0"/>
                                          </p:stCondLst>
                                        </p:cTn>
                                        <p:tgtEl>
                                          <p:spTgt spid="37"/>
                                        </p:tgtEl>
                                        <p:attrNameLst>
                                          <p:attrName>style.visibility</p:attrName>
                                        </p:attrNameLst>
                                      </p:cBhvr>
                                      <p:to>
                                        <p:strVal val="visible"/>
                                      </p:to>
                                    </p:set>
                                    <p:animEffect transition="in" filter="fade">
                                      <p:cBhvr>
                                        <p:cTn id="70" dur="250"/>
                                        <p:tgtEl>
                                          <p:spTgt spid="37"/>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500"/>
                                        <p:tgtEl>
                                          <p:spTgt spid="5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500"/>
                                        <p:tgtEl>
                                          <p:spTgt spid="6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61"/>
                                        </p:tgtEl>
                                        <p:attrNameLst>
                                          <p:attrName>style.visibility</p:attrName>
                                        </p:attrNameLst>
                                      </p:cBhvr>
                                      <p:to>
                                        <p:strVal val="visible"/>
                                      </p:to>
                                    </p:set>
                                    <p:animEffect transition="in" filter="fade">
                                      <p:cBhvr>
                                        <p:cTn id="81" dur="500"/>
                                        <p:tgtEl>
                                          <p:spTgt spid="6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65"/>
                                        </p:tgtEl>
                                        <p:attrNameLst>
                                          <p:attrName>style.visibility</p:attrName>
                                        </p:attrNameLst>
                                      </p:cBhvr>
                                      <p:to>
                                        <p:strVal val="visible"/>
                                      </p:to>
                                    </p:set>
                                    <p:animEffect transition="in" filter="fade">
                                      <p:cBhvr>
                                        <p:cTn id="84" dur="500"/>
                                        <p:tgtEl>
                                          <p:spTgt spid="65"/>
                                        </p:tgtEl>
                                      </p:cBhvr>
                                    </p:animEffect>
                                  </p:childTnLst>
                                </p:cTn>
                              </p:par>
                            </p:childTnLst>
                          </p:cTn>
                        </p:par>
                        <p:par>
                          <p:cTn id="85" fill="hold">
                            <p:stCondLst>
                              <p:cond delay="500"/>
                            </p:stCondLst>
                            <p:childTnLst>
                              <p:par>
                                <p:cTn id="86" presetID="10" presetClass="exit" presetSubtype="0" fill="hold" grpId="1" nodeType="afterEffect">
                                  <p:stCondLst>
                                    <p:cond delay="0"/>
                                  </p:stCondLst>
                                  <p:childTnLst>
                                    <p:animEffect transition="out" filter="fade">
                                      <p:cBhvr>
                                        <p:cTn id="87" dur="500"/>
                                        <p:tgtEl>
                                          <p:spTgt spid="19"/>
                                        </p:tgtEl>
                                      </p:cBhvr>
                                    </p:animEffect>
                                    <p:set>
                                      <p:cBhvr>
                                        <p:cTn id="88" dur="1" fill="hold">
                                          <p:stCondLst>
                                            <p:cond delay="499"/>
                                          </p:stCondLst>
                                        </p:cTn>
                                        <p:tgtEl>
                                          <p:spTgt spid="19"/>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26"/>
                                        </p:tgtEl>
                                      </p:cBhvr>
                                    </p:animEffect>
                                    <p:set>
                                      <p:cBhvr>
                                        <p:cTn id="91" dur="1" fill="hold">
                                          <p:stCondLst>
                                            <p:cond delay="499"/>
                                          </p:stCondLst>
                                        </p:cTn>
                                        <p:tgtEl>
                                          <p:spTgt spid="26"/>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20"/>
                                        </p:tgtEl>
                                      </p:cBhvr>
                                    </p:animEffect>
                                    <p:set>
                                      <p:cBhvr>
                                        <p:cTn id="94" dur="1" fill="hold">
                                          <p:stCondLst>
                                            <p:cond delay="499"/>
                                          </p:stCondLst>
                                        </p:cTn>
                                        <p:tgtEl>
                                          <p:spTgt spid="20"/>
                                        </p:tgtEl>
                                        <p:attrNameLst>
                                          <p:attrName>style.visibility</p:attrName>
                                        </p:attrNameLst>
                                      </p:cBhvr>
                                      <p:to>
                                        <p:strVal val="hidden"/>
                                      </p:to>
                                    </p:set>
                                  </p:childTnLst>
                                </p:cTn>
                              </p:par>
                              <p:par>
                                <p:cTn id="95" presetID="10" presetClass="exit" presetSubtype="0" fill="hold" grpId="1" nodeType="withEffect">
                                  <p:stCondLst>
                                    <p:cond delay="0"/>
                                  </p:stCondLst>
                                  <p:childTnLst>
                                    <p:animEffect transition="out" filter="fade">
                                      <p:cBhvr>
                                        <p:cTn id="96" dur="500"/>
                                        <p:tgtEl>
                                          <p:spTgt spid="7"/>
                                        </p:tgtEl>
                                      </p:cBhvr>
                                    </p:animEffect>
                                    <p:set>
                                      <p:cBhvr>
                                        <p:cTn id="97" dur="1" fill="hold">
                                          <p:stCondLst>
                                            <p:cond delay="499"/>
                                          </p:stCondLst>
                                        </p:cTn>
                                        <p:tgtEl>
                                          <p:spTgt spid="7"/>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500"/>
                                        <p:tgtEl>
                                          <p:spTgt spid="46"/>
                                        </p:tgtEl>
                                      </p:cBhvr>
                                    </p:animEffect>
                                    <p:set>
                                      <p:cBhvr>
                                        <p:cTn id="100" dur="1" fill="hold">
                                          <p:stCondLst>
                                            <p:cond delay="499"/>
                                          </p:stCondLst>
                                        </p:cTn>
                                        <p:tgtEl>
                                          <p:spTgt spid="46"/>
                                        </p:tgtEl>
                                        <p:attrNameLst>
                                          <p:attrName>style.visibility</p:attrName>
                                        </p:attrNameLst>
                                      </p:cBhvr>
                                      <p:to>
                                        <p:strVal val="hidden"/>
                                      </p:to>
                                    </p:set>
                                  </p:childTnLst>
                                </p:cTn>
                              </p:par>
                              <p:par>
                                <p:cTn id="101" presetID="10" presetClass="exit" presetSubtype="0" fill="hold" grpId="1" nodeType="withEffect">
                                  <p:stCondLst>
                                    <p:cond delay="0"/>
                                  </p:stCondLst>
                                  <p:childTnLst>
                                    <p:animEffect transition="out" filter="fade">
                                      <p:cBhvr>
                                        <p:cTn id="102" dur="500"/>
                                        <p:tgtEl>
                                          <p:spTgt spid="21"/>
                                        </p:tgtEl>
                                      </p:cBhvr>
                                    </p:animEffect>
                                    <p:set>
                                      <p:cBhvr>
                                        <p:cTn id="103" dur="1" fill="hold">
                                          <p:stCondLst>
                                            <p:cond delay="499"/>
                                          </p:stCondLst>
                                        </p:cTn>
                                        <p:tgtEl>
                                          <p:spTgt spid="21"/>
                                        </p:tgtEl>
                                        <p:attrNameLst>
                                          <p:attrName>style.visibility</p:attrName>
                                        </p:attrNameLst>
                                      </p:cBhvr>
                                      <p:to>
                                        <p:strVal val="hidden"/>
                                      </p:to>
                                    </p:set>
                                  </p:childTnLst>
                                </p:cTn>
                              </p:par>
                            </p:childTnLst>
                          </p:cTn>
                        </p:par>
                        <p:par>
                          <p:cTn id="104" fill="hold">
                            <p:stCondLst>
                              <p:cond delay="1000"/>
                            </p:stCondLst>
                            <p:childTnLst>
                              <p:par>
                                <p:cTn id="105" presetID="10" presetClass="entr" presetSubtype="0" fill="hold" nodeType="afterEffect">
                                  <p:stCondLst>
                                    <p:cond delay="0"/>
                                  </p:stCondLst>
                                  <p:childTnLst>
                                    <p:set>
                                      <p:cBhvr>
                                        <p:cTn id="106" dur="1" fill="hold">
                                          <p:stCondLst>
                                            <p:cond delay="0"/>
                                          </p:stCondLst>
                                        </p:cTn>
                                        <p:tgtEl>
                                          <p:spTgt spid="16"/>
                                        </p:tgtEl>
                                        <p:attrNameLst>
                                          <p:attrName>style.visibility</p:attrName>
                                        </p:attrNameLst>
                                      </p:cBhvr>
                                      <p:to>
                                        <p:strVal val="visible"/>
                                      </p:to>
                                    </p:set>
                                    <p:animEffect transition="in" filter="fade">
                                      <p:cBhvr>
                                        <p:cTn id="107" dur="500"/>
                                        <p:tgtEl>
                                          <p:spTgt spid="16"/>
                                        </p:tgtEl>
                                      </p:cBhvr>
                                    </p:animEffect>
                                  </p:childTnLst>
                                </p:cTn>
                              </p:par>
                              <p:par>
                                <p:cTn id="108" presetID="10" presetClass="entr" presetSubtype="0" fill="hold" nodeType="withEffect">
                                  <p:stCondLst>
                                    <p:cond delay="0"/>
                                  </p:stCondLst>
                                  <p:childTnLst>
                                    <p:set>
                                      <p:cBhvr>
                                        <p:cTn id="109" dur="1" fill="hold">
                                          <p:stCondLst>
                                            <p:cond delay="0"/>
                                          </p:stCondLst>
                                        </p:cTn>
                                        <p:tgtEl>
                                          <p:spTgt spid="10"/>
                                        </p:tgtEl>
                                        <p:attrNameLst>
                                          <p:attrName>style.visibility</p:attrName>
                                        </p:attrNameLst>
                                      </p:cBhvr>
                                      <p:to>
                                        <p:strVal val="visible"/>
                                      </p:to>
                                    </p:set>
                                    <p:animEffect transition="in" filter="fade">
                                      <p:cBhvr>
                                        <p:cTn id="110" dur="500"/>
                                        <p:tgtEl>
                                          <p:spTgt spid="10"/>
                                        </p:tgtEl>
                                      </p:cBhvr>
                                    </p:animEffect>
                                  </p:childTnLst>
                                </p:cTn>
                              </p:par>
                              <p:par>
                                <p:cTn id="111" presetID="10" presetClass="entr" presetSubtype="0" fill="hold" nodeType="withEffect">
                                  <p:stCondLst>
                                    <p:cond delay="0"/>
                                  </p:stCondLst>
                                  <p:childTnLst>
                                    <p:set>
                                      <p:cBhvr>
                                        <p:cTn id="112" dur="1" fill="hold">
                                          <p:stCondLst>
                                            <p:cond delay="0"/>
                                          </p:stCondLst>
                                        </p:cTn>
                                        <p:tgtEl>
                                          <p:spTgt spid="13"/>
                                        </p:tgtEl>
                                        <p:attrNameLst>
                                          <p:attrName>style.visibility</p:attrName>
                                        </p:attrNameLst>
                                      </p:cBhvr>
                                      <p:to>
                                        <p:strVal val="visible"/>
                                      </p:to>
                                    </p:set>
                                    <p:animEffect transition="in" filter="fade">
                                      <p:cBhvr>
                                        <p:cTn id="113" dur="500"/>
                                        <p:tgtEl>
                                          <p:spTgt spid="13"/>
                                        </p:tgtEl>
                                      </p:cBhvr>
                                    </p:animEffect>
                                  </p:childTnLst>
                                </p:cTn>
                              </p:par>
                            </p:childTnLst>
                          </p:cTn>
                        </p:par>
                        <p:par>
                          <p:cTn id="114" fill="hold">
                            <p:stCondLst>
                              <p:cond delay="1500"/>
                            </p:stCondLst>
                            <p:childTnLst>
                              <p:par>
                                <p:cTn id="115" presetID="10" presetClass="entr" presetSubtype="0" fill="hold" grpId="0" nodeType="afterEffect">
                                  <p:stCondLst>
                                    <p:cond delay="250"/>
                                  </p:stCondLst>
                                  <p:childTnLst>
                                    <p:set>
                                      <p:cBhvr>
                                        <p:cTn id="116" dur="1" fill="hold">
                                          <p:stCondLst>
                                            <p:cond delay="0"/>
                                          </p:stCondLst>
                                        </p:cTn>
                                        <p:tgtEl>
                                          <p:spTgt spid="58"/>
                                        </p:tgtEl>
                                        <p:attrNameLst>
                                          <p:attrName>style.visibility</p:attrName>
                                        </p:attrNameLst>
                                      </p:cBhvr>
                                      <p:to>
                                        <p:strVal val="visible"/>
                                      </p:to>
                                    </p:set>
                                    <p:animEffect transition="in" filter="fade">
                                      <p:cBhvr>
                                        <p:cTn id="117" dur="500"/>
                                        <p:tgtEl>
                                          <p:spTgt spid="58"/>
                                        </p:tgtEl>
                                      </p:cBhvr>
                                    </p:animEffect>
                                  </p:childTnLst>
                                </p:cTn>
                              </p:par>
                              <p:par>
                                <p:cTn id="118" presetID="10" presetClass="entr" presetSubtype="0" fill="hold" grpId="0" nodeType="withEffect">
                                  <p:stCondLst>
                                    <p:cond delay="250"/>
                                  </p:stCondLst>
                                  <p:childTnLst>
                                    <p:set>
                                      <p:cBhvr>
                                        <p:cTn id="119" dur="1" fill="hold">
                                          <p:stCondLst>
                                            <p:cond delay="0"/>
                                          </p:stCondLst>
                                        </p:cTn>
                                        <p:tgtEl>
                                          <p:spTgt spid="62"/>
                                        </p:tgtEl>
                                        <p:attrNameLst>
                                          <p:attrName>style.visibility</p:attrName>
                                        </p:attrNameLst>
                                      </p:cBhvr>
                                      <p:to>
                                        <p:strVal val="visible"/>
                                      </p:to>
                                    </p:set>
                                    <p:animEffect transition="in" filter="fade">
                                      <p:cBhvr>
                                        <p:cTn id="120" dur="500"/>
                                        <p:tgtEl>
                                          <p:spTgt spid="62"/>
                                        </p:tgtEl>
                                      </p:cBhvr>
                                    </p:animEffect>
                                  </p:childTnLst>
                                </p:cTn>
                              </p:par>
                              <p:par>
                                <p:cTn id="121" presetID="10" presetClass="entr" presetSubtype="0" fill="hold" grpId="0" nodeType="withEffect">
                                  <p:stCondLst>
                                    <p:cond delay="250"/>
                                  </p:stCondLst>
                                  <p:childTnLst>
                                    <p:set>
                                      <p:cBhvr>
                                        <p:cTn id="122" dur="1" fill="hold">
                                          <p:stCondLst>
                                            <p:cond delay="0"/>
                                          </p:stCondLst>
                                        </p:cTn>
                                        <p:tgtEl>
                                          <p:spTgt spid="64"/>
                                        </p:tgtEl>
                                        <p:attrNameLst>
                                          <p:attrName>style.visibility</p:attrName>
                                        </p:attrNameLst>
                                      </p:cBhvr>
                                      <p:to>
                                        <p:strVal val="visible"/>
                                      </p:to>
                                    </p:set>
                                    <p:animEffect transition="in" filter="fade">
                                      <p:cBhvr>
                                        <p:cTn id="123" dur="500"/>
                                        <p:tgtEl>
                                          <p:spTgt spid="64"/>
                                        </p:tgtEl>
                                      </p:cBhvr>
                                    </p:animEffect>
                                  </p:childTnLst>
                                </p:cTn>
                              </p:par>
                              <p:par>
                                <p:cTn id="124" presetID="10" presetClass="entr" presetSubtype="0" fill="hold" grpId="0" nodeType="withEffect">
                                  <p:stCondLst>
                                    <p:cond delay="250"/>
                                  </p:stCondLst>
                                  <p:childTnLst>
                                    <p:set>
                                      <p:cBhvr>
                                        <p:cTn id="125" dur="1" fill="hold">
                                          <p:stCondLst>
                                            <p:cond delay="0"/>
                                          </p:stCondLst>
                                        </p:cTn>
                                        <p:tgtEl>
                                          <p:spTgt spid="63"/>
                                        </p:tgtEl>
                                        <p:attrNameLst>
                                          <p:attrName>style.visibility</p:attrName>
                                        </p:attrNameLst>
                                      </p:cBhvr>
                                      <p:to>
                                        <p:strVal val="visible"/>
                                      </p:to>
                                    </p:set>
                                    <p:animEffect transition="in" filter="fade">
                                      <p:cBhvr>
                                        <p:cTn id="126"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7" grpId="1" animBg="1"/>
      <p:bldP spid="8" grpId="0"/>
      <p:bldP spid="9" grpId="0" animBg="1"/>
      <p:bldP spid="19" grpId="0" animBg="1"/>
      <p:bldP spid="19" grpId="1" animBg="1"/>
      <p:bldP spid="21" grpId="0" animBg="1"/>
      <p:bldP spid="21" grpId="1" animBg="1"/>
      <p:bldP spid="22" grpId="0" animBg="1"/>
      <p:bldP spid="58" grpId="0"/>
      <p:bldP spid="59" grpId="0" animBg="1"/>
      <p:bldP spid="60" grpId="0"/>
      <p:bldP spid="61" grpId="0" animBg="1"/>
      <p:bldP spid="62" grpId="0"/>
      <p:bldP spid="63" grpId="0" animBg="1"/>
      <p:bldP spid="64" grpId="0" animBg="1"/>
      <p:bldP spid="6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4F22A85-FF7F-4E16-976B-0AA01030969D}"/>
              </a:ext>
            </a:extLst>
          </p:cNvPr>
          <p:cNvSpPr>
            <a:spLocks noGrp="1"/>
          </p:cNvSpPr>
          <p:nvPr>
            <p:ph type="title"/>
          </p:nvPr>
        </p:nvSpPr>
        <p:spPr>
          <a:xfrm>
            <a:off x="269240" y="289511"/>
            <a:ext cx="11655840" cy="899665"/>
          </a:xfrm>
        </p:spPr>
        <p:txBody>
          <a:bodyPr/>
          <a:lstStyle/>
          <a:p>
            <a:pPr>
              <a:lnSpc>
                <a:spcPct val="70000"/>
              </a:lnSpc>
            </a:pPr>
            <a:r>
              <a:rPr lang="en-US" dirty="0"/>
              <a:t>Power BI Premium</a:t>
            </a:r>
            <a:br>
              <a:rPr lang="en-US" dirty="0"/>
            </a:br>
            <a:r>
              <a:rPr lang="en-US" sz="3200" dirty="0">
                <a:solidFill>
                  <a:schemeClr val="tx1"/>
                </a:solidFill>
              </a:rPr>
              <a:t>Additional Capabilities</a:t>
            </a:r>
          </a:p>
        </p:txBody>
      </p:sp>
      <p:sp>
        <p:nvSpPr>
          <p:cNvPr id="6" name="Text Placeholder 2">
            <a:extLst>
              <a:ext uri="{FF2B5EF4-FFF2-40B4-BE49-F238E27FC236}">
                <a16:creationId xmlns:a16="http://schemas.microsoft.com/office/drawing/2014/main" id="{9B4E6CE1-389D-43D1-81BF-F882B1BC539B}"/>
              </a:ext>
            </a:extLst>
          </p:cNvPr>
          <p:cNvSpPr txBox="1">
            <a:spLocks/>
          </p:cNvSpPr>
          <p:nvPr/>
        </p:nvSpPr>
        <p:spPr>
          <a:xfrm>
            <a:off x="278960" y="1328932"/>
            <a:ext cx="5817040"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i="1" dirty="0"/>
              <a:t>Current (as of Mar 2020)….</a:t>
            </a:r>
          </a:p>
          <a:p>
            <a:r>
              <a:rPr lang="en-US" sz="2400" dirty="0"/>
              <a:t>Larger Imported Models (&gt;1 GB)</a:t>
            </a:r>
          </a:p>
          <a:p>
            <a:pPr lvl="1"/>
            <a:r>
              <a:rPr lang="en-US" sz="1200" dirty="0">
                <a:hlinkClick r:id="rId3"/>
              </a:rPr>
              <a:t>https://docs.microsoft.com/en-us/power-bi/service-premium-large-datasets</a:t>
            </a:r>
            <a:r>
              <a:rPr lang="en-US" sz="1200" dirty="0"/>
              <a:t> </a:t>
            </a:r>
          </a:p>
          <a:p>
            <a:r>
              <a:rPr lang="en-US" sz="2400" dirty="0"/>
              <a:t>Higher dataset refresh rate (48 per day)</a:t>
            </a:r>
          </a:p>
          <a:p>
            <a:r>
              <a:rPr lang="en-US" sz="2400" dirty="0"/>
              <a:t>Larger Storage Capacity (100 TB)</a:t>
            </a:r>
          </a:p>
          <a:p>
            <a:r>
              <a:rPr lang="en-US" sz="2400" dirty="0"/>
              <a:t>Incremental refresh (for imported models)</a:t>
            </a:r>
          </a:p>
          <a:p>
            <a:pPr lvl="1"/>
            <a:r>
              <a:rPr lang="en-US" sz="1200" dirty="0">
                <a:hlinkClick r:id="rId4"/>
              </a:rPr>
              <a:t>https://docs.microsoft.com/en-us/power-bi/service-premium-incremental-refresh</a:t>
            </a:r>
            <a:r>
              <a:rPr lang="en-US" sz="1200" dirty="0"/>
              <a:t> </a:t>
            </a:r>
          </a:p>
          <a:p>
            <a:r>
              <a:rPr lang="en-US" sz="2400" dirty="0"/>
              <a:t>Geo-specific deployment of Premium capacity</a:t>
            </a:r>
          </a:p>
          <a:p>
            <a:pPr lvl="1"/>
            <a:r>
              <a:rPr lang="en-US" sz="1200" dirty="0">
                <a:hlinkClick r:id="rId5"/>
              </a:rPr>
              <a:t>https://docs.microsoft.com/en-us/power-bi/service-admin-premium-multi-geo</a:t>
            </a:r>
            <a:r>
              <a:rPr lang="en-US" sz="1200" dirty="0"/>
              <a:t> </a:t>
            </a:r>
          </a:p>
          <a:p>
            <a:r>
              <a:rPr lang="en-US" sz="2400" u="sng" dirty="0"/>
              <a:t>Paginated (</a:t>
            </a:r>
            <a:r>
              <a:rPr lang="en-US" sz="2400" u="sng" dirty="0" err="1"/>
              <a:t>rdl</a:t>
            </a:r>
            <a:r>
              <a:rPr lang="en-US" sz="2400" u="sng" dirty="0"/>
              <a:t>) reports</a:t>
            </a:r>
          </a:p>
          <a:p>
            <a:r>
              <a:rPr lang="en-US" sz="2400" dirty="0">
                <a:hlinkClick r:id="rId6"/>
              </a:rPr>
              <a:t>Automated Machine Learning</a:t>
            </a:r>
            <a:endParaRPr lang="en-US" sz="2400" dirty="0"/>
          </a:p>
          <a:p>
            <a:pPr marL="0" indent="0">
              <a:buNone/>
            </a:pPr>
            <a:endParaRPr lang="en-US" sz="2000" dirty="0"/>
          </a:p>
        </p:txBody>
      </p:sp>
      <p:sp>
        <p:nvSpPr>
          <p:cNvPr id="7" name="Rectangle 6">
            <a:extLst>
              <a:ext uri="{FF2B5EF4-FFF2-40B4-BE49-F238E27FC236}">
                <a16:creationId xmlns:a16="http://schemas.microsoft.com/office/drawing/2014/main" id="{5CBDE3AD-204B-4365-94E5-70AA10F28751}"/>
              </a:ext>
            </a:extLst>
          </p:cNvPr>
          <p:cNvSpPr/>
          <p:nvPr/>
        </p:nvSpPr>
        <p:spPr>
          <a:xfrm>
            <a:off x="269240" y="6568489"/>
            <a:ext cx="4244503" cy="276999"/>
          </a:xfrm>
          <a:prstGeom prst="rect">
            <a:avLst/>
          </a:prstGeom>
        </p:spPr>
        <p:txBody>
          <a:bodyPr wrap="square">
            <a:spAutoFit/>
          </a:bodyPr>
          <a:lstStyle/>
          <a:p>
            <a:r>
              <a:rPr lang="en-US" sz="1200" i="1" dirty="0"/>
              <a:t>https://docs.microsoft.com/en-us/power-bi/service-premium</a:t>
            </a:r>
          </a:p>
        </p:txBody>
      </p:sp>
      <p:sp>
        <p:nvSpPr>
          <p:cNvPr id="8" name="Text Placeholder 2">
            <a:extLst>
              <a:ext uri="{FF2B5EF4-FFF2-40B4-BE49-F238E27FC236}">
                <a16:creationId xmlns:a16="http://schemas.microsoft.com/office/drawing/2014/main" id="{B076C18A-DB33-4C65-AD0B-3F51CB7F6459}"/>
              </a:ext>
            </a:extLst>
          </p:cNvPr>
          <p:cNvSpPr txBox="1">
            <a:spLocks/>
          </p:cNvSpPr>
          <p:nvPr/>
        </p:nvSpPr>
        <p:spPr>
          <a:xfrm>
            <a:off x="6227640" y="1334304"/>
            <a:ext cx="5817040"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i="1" dirty="0"/>
              <a:t>In Preview and/or Coming in the future..</a:t>
            </a:r>
          </a:p>
          <a:p>
            <a:r>
              <a:rPr lang="en-US" sz="2400" dirty="0"/>
              <a:t>Even </a:t>
            </a:r>
            <a:r>
              <a:rPr lang="en-US" sz="2400" dirty="0">
                <a:hlinkClick r:id="rId7"/>
              </a:rPr>
              <a:t>larger</a:t>
            </a:r>
            <a:r>
              <a:rPr lang="en-US" sz="2400" dirty="0"/>
              <a:t> models, and higher refresh rates</a:t>
            </a:r>
          </a:p>
          <a:p>
            <a:r>
              <a:rPr lang="en-US" sz="2400" dirty="0"/>
              <a:t>Generation 2 architecture, including greater scalability, performance, auto-scale, and reduced management overhead -  </a:t>
            </a:r>
            <a:r>
              <a:rPr lang="en-US" sz="2400" dirty="0">
                <a:hlinkClick r:id="rId8"/>
              </a:rPr>
              <a:t>https://powerbi.microsoft.com/en-us/blog/announcing-the-upcoming-evolution-of-power-bi-premium-to-enterprise-markets-and-beyond/</a:t>
            </a:r>
            <a:r>
              <a:rPr lang="en-US" sz="2400" dirty="0"/>
              <a:t> </a:t>
            </a:r>
          </a:p>
        </p:txBody>
      </p:sp>
      <p:sp>
        <p:nvSpPr>
          <p:cNvPr id="9" name="Rectangle 8">
            <a:extLst>
              <a:ext uri="{FF2B5EF4-FFF2-40B4-BE49-F238E27FC236}">
                <a16:creationId xmlns:a16="http://schemas.microsoft.com/office/drawing/2014/main" id="{9CBE35CA-65A8-4640-95EA-50CB00EAC047}"/>
              </a:ext>
            </a:extLst>
          </p:cNvPr>
          <p:cNvSpPr/>
          <p:nvPr/>
        </p:nvSpPr>
        <p:spPr>
          <a:xfrm>
            <a:off x="6096000" y="6522106"/>
            <a:ext cx="5880652" cy="276999"/>
          </a:xfrm>
          <a:prstGeom prst="rect">
            <a:avLst/>
          </a:prstGeom>
        </p:spPr>
        <p:txBody>
          <a:bodyPr wrap="square">
            <a:spAutoFit/>
          </a:bodyPr>
          <a:lstStyle/>
          <a:p>
            <a:r>
              <a:rPr lang="en-US" sz="1200" i="1" dirty="0"/>
              <a:t>https://docs.microsoft.com/en-us/power-platform-release-plan/2020wave2/</a:t>
            </a:r>
          </a:p>
        </p:txBody>
      </p:sp>
    </p:spTree>
    <p:extLst>
      <p:ext uri="{BB962C8B-B14F-4D97-AF65-F5344CB8AC3E}">
        <p14:creationId xmlns:p14="http://schemas.microsoft.com/office/powerpoint/2010/main" val="316657723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752" y="2791224"/>
            <a:ext cx="11653523" cy="1910075"/>
          </a:xfrm>
        </p:spPr>
        <p:txBody>
          <a:bodyPr/>
          <a:lstStyle/>
          <a:p>
            <a:r>
              <a:rPr lang="en-US" dirty="0"/>
              <a:t>DEMO</a:t>
            </a:r>
            <a:br>
              <a:rPr lang="en-US" dirty="0"/>
            </a:br>
            <a:r>
              <a:rPr lang="en-US" sz="5400" dirty="0"/>
              <a:t>Build/Publish Report</a:t>
            </a:r>
            <a:endParaRPr lang="en-US" dirty="0"/>
          </a:p>
        </p:txBody>
      </p:sp>
    </p:spTree>
    <p:extLst>
      <p:ext uri="{BB962C8B-B14F-4D97-AF65-F5344CB8AC3E}">
        <p14:creationId xmlns:p14="http://schemas.microsoft.com/office/powerpoint/2010/main" val="273694223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Roles and Responsibilities</a:t>
            </a:r>
            <a:br>
              <a:rPr lang="en-US" dirty="0"/>
            </a:br>
            <a:r>
              <a:rPr lang="en-US" sz="3200" dirty="0">
                <a:solidFill>
                  <a:schemeClr val="tx1"/>
                </a:solidFill>
              </a:rPr>
              <a:t>Common Areas/Tasks and role mappings</a:t>
            </a:r>
          </a:p>
        </p:txBody>
      </p:sp>
      <p:sp>
        <p:nvSpPr>
          <p:cNvPr id="3" name="Text Placeholder 2"/>
          <p:cNvSpPr txBox="1">
            <a:spLocks/>
          </p:cNvSpPr>
          <p:nvPr/>
        </p:nvSpPr>
        <p:spPr>
          <a:xfrm>
            <a:off x="269241" y="1365832"/>
            <a:ext cx="11789408"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Provisioning</a:t>
            </a:r>
          </a:p>
          <a:p>
            <a:pPr lvl="1"/>
            <a:r>
              <a:rPr lang="en-US" sz="1400" dirty="0"/>
              <a:t>dependent services, software, licenses</a:t>
            </a:r>
          </a:p>
          <a:p>
            <a:r>
              <a:rPr lang="en-US" sz="2000" dirty="0"/>
              <a:t>Training and Education</a:t>
            </a:r>
          </a:p>
          <a:p>
            <a:pPr lvl="1"/>
            <a:r>
              <a:rPr lang="en-US" sz="1400" dirty="0"/>
              <a:t>Basic on-boarding, how-</a:t>
            </a:r>
            <a:r>
              <a:rPr lang="en-US" sz="1400" dirty="0" err="1"/>
              <a:t>to’s</a:t>
            </a:r>
            <a:r>
              <a:rPr lang="en-US" sz="1400" dirty="0"/>
              <a:t>, company standards, tips/tricks, knowledge sharing</a:t>
            </a:r>
          </a:p>
          <a:p>
            <a:r>
              <a:rPr lang="en-US" sz="2000" dirty="0"/>
              <a:t>Data Access and Usage</a:t>
            </a:r>
          </a:p>
          <a:p>
            <a:pPr lvl="1"/>
            <a:r>
              <a:rPr lang="en-US" sz="1400" dirty="0"/>
              <a:t>Approved sources, master data, sharing and publishing policies</a:t>
            </a:r>
          </a:p>
          <a:p>
            <a:r>
              <a:rPr lang="en-US" sz="2000" dirty="0"/>
              <a:t>Authoring</a:t>
            </a:r>
          </a:p>
          <a:p>
            <a:pPr lvl="1"/>
            <a:r>
              <a:rPr lang="en-US" sz="1400" dirty="0"/>
              <a:t>Creating/connecting to datasets, creating reports</a:t>
            </a:r>
          </a:p>
          <a:p>
            <a:r>
              <a:rPr lang="en-US" sz="2000" dirty="0"/>
              <a:t>Publishing</a:t>
            </a:r>
          </a:p>
          <a:p>
            <a:pPr lvl="1"/>
            <a:r>
              <a:rPr lang="en-US" sz="1400" dirty="0"/>
              <a:t>Open to all or some, approval process required</a:t>
            </a:r>
          </a:p>
          <a:p>
            <a:r>
              <a:rPr lang="en-US" sz="2000" dirty="0"/>
              <a:t>Sharing</a:t>
            </a:r>
          </a:p>
          <a:p>
            <a:pPr lvl="1"/>
            <a:r>
              <a:rPr lang="en-US" sz="1400" dirty="0"/>
              <a:t>Individual versus teams vs corporate wide</a:t>
            </a:r>
          </a:p>
          <a:p>
            <a:r>
              <a:rPr lang="en-US" sz="2000" dirty="0"/>
              <a:t>Securing</a:t>
            </a:r>
          </a:p>
          <a:p>
            <a:pPr lvl="1"/>
            <a:r>
              <a:rPr lang="en-US" sz="1400" dirty="0"/>
              <a:t>Data (at-rest &amp; in-transit; on-premise &amp; cloud), authentication/authorization</a:t>
            </a:r>
          </a:p>
          <a:p>
            <a:r>
              <a:rPr lang="en-US" sz="2000" dirty="0"/>
              <a:t>Monitoring and Auditing</a:t>
            </a:r>
          </a:p>
          <a:p>
            <a:pPr lvl="1"/>
            <a:r>
              <a:rPr lang="en-US" sz="1400" dirty="0"/>
              <a:t>Publishing, Creating, Sharing, Exporting, and Deleting of content</a:t>
            </a:r>
          </a:p>
          <a:p>
            <a:endParaRPr lang="en-US" sz="2000" dirty="0"/>
          </a:p>
        </p:txBody>
      </p:sp>
      <p:sp>
        <p:nvSpPr>
          <p:cNvPr id="4" name="Text Placeholder 2"/>
          <p:cNvSpPr txBox="1">
            <a:spLocks/>
          </p:cNvSpPr>
          <p:nvPr/>
        </p:nvSpPr>
        <p:spPr>
          <a:xfrm>
            <a:off x="7519088" y="2334986"/>
            <a:ext cx="2541814" cy="504897"/>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000" dirty="0"/>
              <a:t>Power BI Champion</a:t>
            </a:r>
          </a:p>
        </p:txBody>
      </p:sp>
      <p:sp>
        <p:nvSpPr>
          <p:cNvPr id="5" name="Text Placeholder 2"/>
          <p:cNvSpPr txBox="1">
            <a:spLocks/>
          </p:cNvSpPr>
          <p:nvPr/>
        </p:nvSpPr>
        <p:spPr>
          <a:xfrm>
            <a:off x="4150178" y="1229761"/>
            <a:ext cx="2999015" cy="1105225"/>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Business Sponsor</a:t>
            </a:r>
          </a:p>
          <a:p>
            <a:r>
              <a:rPr lang="en-US" sz="2000" dirty="0"/>
              <a:t>Azure AD administrator</a:t>
            </a:r>
          </a:p>
          <a:p>
            <a:r>
              <a:rPr lang="en-US" sz="2000" dirty="0"/>
              <a:t>Office 365 Global Admin</a:t>
            </a:r>
          </a:p>
        </p:txBody>
      </p:sp>
      <p:cxnSp>
        <p:nvCxnSpPr>
          <p:cNvPr id="8" name="Straight Arrow Connector 7"/>
          <p:cNvCxnSpPr/>
          <p:nvPr/>
        </p:nvCxnSpPr>
        <p:spPr>
          <a:xfrm flipV="1">
            <a:off x="3449758" y="1479893"/>
            <a:ext cx="739791" cy="5445"/>
          </a:xfrm>
          <a:prstGeom prst="straightConnector1">
            <a:avLst/>
          </a:prstGeom>
          <a:ln w="25400">
            <a:solidFill>
              <a:schemeClr val="tx2"/>
            </a:solidFill>
            <a:headEnd type="none"/>
            <a:tailEnd type="stealth" w="lg"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6779297" y="2547983"/>
            <a:ext cx="739791" cy="5445"/>
          </a:xfrm>
          <a:prstGeom prst="straightConnector1">
            <a:avLst/>
          </a:prstGeom>
          <a:ln w="25400">
            <a:solidFill>
              <a:schemeClr val="tx2"/>
            </a:solidFill>
            <a:headEnd type="none"/>
            <a:tailEnd type="stealth" w="lg" len="med"/>
          </a:ln>
        </p:spPr>
        <p:style>
          <a:lnRef idx="1">
            <a:schemeClr val="accent1"/>
          </a:lnRef>
          <a:fillRef idx="0">
            <a:schemeClr val="accent1"/>
          </a:fillRef>
          <a:effectRef idx="0">
            <a:schemeClr val="accent1"/>
          </a:effectRef>
          <a:fontRef idx="minor">
            <a:schemeClr val="tx1"/>
          </a:fontRef>
        </p:style>
      </p:cxnSp>
      <p:sp>
        <p:nvSpPr>
          <p:cNvPr id="17" name="Text Placeholder 2"/>
          <p:cNvSpPr txBox="1">
            <a:spLocks/>
          </p:cNvSpPr>
          <p:nvPr/>
        </p:nvSpPr>
        <p:spPr>
          <a:xfrm>
            <a:off x="5372318" y="2736467"/>
            <a:ext cx="1845128" cy="527957"/>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000" dirty="0"/>
              <a:t>Data Steward</a:t>
            </a:r>
          </a:p>
        </p:txBody>
      </p:sp>
      <p:cxnSp>
        <p:nvCxnSpPr>
          <p:cNvPr id="18" name="Straight Arrow Connector 17"/>
          <p:cNvCxnSpPr/>
          <p:nvPr/>
        </p:nvCxnSpPr>
        <p:spPr>
          <a:xfrm flipV="1">
            <a:off x="4689239" y="2945309"/>
            <a:ext cx="739791" cy="5445"/>
          </a:xfrm>
          <a:prstGeom prst="straightConnector1">
            <a:avLst/>
          </a:prstGeom>
          <a:ln w="25400">
            <a:solidFill>
              <a:schemeClr val="tx2"/>
            </a:solidFill>
            <a:headEnd type="none"/>
            <a:tailEnd type="stealth" w="lg" len="med"/>
          </a:ln>
        </p:spPr>
        <p:style>
          <a:lnRef idx="1">
            <a:schemeClr val="accent1"/>
          </a:lnRef>
          <a:fillRef idx="0">
            <a:schemeClr val="accent1"/>
          </a:fillRef>
          <a:effectRef idx="0">
            <a:schemeClr val="accent1"/>
          </a:effectRef>
          <a:fontRef idx="minor">
            <a:schemeClr val="tx1"/>
          </a:fontRef>
        </p:style>
      </p:cxnSp>
      <p:sp>
        <p:nvSpPr>
          <p:cNvPr id="19" name="Text Placeholder 2"/>
          <p:cNvSpPr txBox="1">
            <a:spLocks/>
          </p:cNvSpPr>
          <p:nvPr/>
        </p:nvSpPr>
        <p:spPr>
          <a:xfrm>
            <a:off x="4689239" y="3880072"/>
            <a:ext cx="3333968" cy="694548"/>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Power User/Analyst</a:t>
            </a:r>
          </a:p>
          <a:p>
            <a:r>
              <a:rPr lang="en-US" sz="2000" dirty="0"/>
              <a:t>BI Practitioner/IT Developer</a:t>
            </a:r>
          </a:p>
          <a:p>
            <a:r>
              <a:rPr lang="en-US" sz="2000" dirty="0"/>
              <a:t>BI Architect</a:t>
            </a:r>
          </a:p>
        </p:txBody>
      </p:sp>
      <p:cxnSp>
        <p:nvCxnSpPr>
          <p:cNvPr id="20" name="Straight Arrow Connector 19"/>
          <p:cNvCxnSpPr/>
          <p:nvPr/>
        </p:nvCxnSpPr>
        <p:spPr>
          <a:xfrm flipV="1">
            <a:off x="4150178" y="4264373"/>
            <a:ext cx="739791" cy="5445"/>
          </a:xfrm>
          <a:prstGeom prst="straightConnector1">
            <a:avLst/>
          </a:prstGeom>
          <a:ln w="25400">
            <a:solidFill>
              <a:schemeClr val="tx2"/>
            </a:solidFill>
            <a:headEnd type="none"/>
            <a:tailEnd type="stealth" w="lg" len="med"/>
          </a:ln>
        </p:spPr>
        <p:style>
          <a:lnRef idx="1">
            <a:schemeClr val="accent1"/>
          </a:lnRef>
          <a:fillRef idx="0">
            <a:schemeClr val="accent1"/>
          </a:fillRef>
          <a:effectRef idx="0">
            <a:schemeClr val="accent1"/>
          </a:effectRef>
          <a:fontRef idx="minor">
            <a:schemeClr val="tx1"/>
          </a:fontRef>
        </p:style>
      </p:cxnSp>
      <p:sp>
        <p:nvSpPr>
          <p:cNvPr id="21" name="Text Placeholder 2"/>
          <p:cNvSpPr txBox="1">
            <a:spLocks/>
          </p:cNvSpPr>
          <p:nvPr/>
        </p:nvSpPr>
        <p:spPr>
          <a:xfrm>
            <a:off x="4711011" y="5360128"/>
            <a:ext cx="2234074" cy="484898"/>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000" dirty="0"/>
              <a:t>Security Architect</a:t>
            </a:r>
          </a:p>
        </p:txBody>
      </p:sp>
      <p:cxnSp>
        <p:nvCxnSpPr>
          <p:cNvPr id="22" name="Straight Arrow Connector 21"/>
          <p:cNvCxnSpPr/>
          <p:nvPr/>
        </p:nvCxnSpPr>
        <p:spPr>
          <a:xfrm flipV="1">
            <a:off x="4057648" y="5591953"/>
            <a:ext cx="739791" cy="5445"/>
          </a:xfrm>
          <a:prstGeom prst="straightConnector1">
            <a:avLst/>
          </a:prstGeom>
          <a:ln w="25400">
            <a:solidFill>
              <a:schemeClr val="tx2"/>
            </a:solidFill>
            <a:headEnd type="none"/>
            <a:tailEnd type="stealth" w="lg" len="med"/>
          </a:ln>
        </p:spPr>
        <p:style>
          <a:lnRef idx="1">
            <a:schemeClr val="accent1"/>
          </a:lnRef>
          <a:fillRef idx="0">
            <a:schemeClr val="accent1"/>
          </a:fillRef>
          <a:effectRef idx="0">
            <a:schemeClr val="accent1"/>
          </a:effectRef>
          <a:fontRef idx="minor">
            <a:schemeClr val="tx1"/>
          </a:fontRef>
        </p:style>
      </p:cxnSp>
      <p:sp>
        <p:nvSpPr>
          <p:cNvPr id="23" name="Text Placeholder 2"/>
          <p:cNvSpPr txBox="1">
            <a:spLocks/>
          </p:cNvSpPr>
          <p:nvPr/>
        </p:nvSpPr>
        <p:spPr>
          <a:xfrm>
            <a:off x="6567839" y="6311173"/>
            <a:ext cx="2711944" cy="442286"/>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000" dirty="0"/>
              <a:t>Power BI Administrator</a:t>
            </a:r>
          </a:p>
          <a:p>
            <a:endParaRPr lang="en-US" sz="2000" dirty="0"/>
          </a:p>
        </p:txBody>
      </p:sp>
      <p:cxnSp>
        <p:nvCxnSpPr>
          <p:cNvPr id="24" name="Straight Arrow Connector 23"/>
          <p:cNvCxnSpPr/>
          <p:nvPr/>
        </p:nvCxnSpPr>
        <p:spPr>
          <a:xfrm flipV="1">
            <a:off x="5828048" y="6518460"/>
            <a:ext cx="739791" cy="5445"/>
          </a:xfrm>
          <a:prstGeom prst="straightConnector1">
            <a:avLst/>
          </a:prstGeom>
          <a:ln w="25400">
            <a:solidFill>
              <a:schemeClr val="tx2"/>
            </a:solidFill>
            <a:headEnd type="none"/>
            <a:tailEnd type="stealth"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47876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7" grpId="0"/>
      <p:bldP spid="19" grpId="0"/>
      <p:bldP spid="21"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Provisioning</a:t>
            </a:r>
            <a:br>
              <a:rPr lang="en-US" dirty="0"/>
            </a:br>
            <a:r>
              <a:rPr lang="en-US" sz="3200" dirty="0">
                <a:solidFill>
                  <a:schemeClr val="tx1"/>
                </a:solidFill>
              </a:rPr>
              <a:t>Dependent Services</a:t>
            </a:r>
          </a:p>
        </p:txBody>
      </p:sp>
      <p:sp>
        <p:nvSpPr>
          <p:cNvPr id="3" name="Text Placeholder 2"/>
          <p:cNvSpPr txBox="1">
            <a:spLocks/>
          </p:cNvSpPr>
          <p:nvPr/>
        </p:nvSpPr>
        <p:spPr>
          <a:xfrm>
            <a:off x="269241" y="1365832"/>
            <a:ext cx="11655839" cy="5492168"/>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Azure Active Directory (Azure AD, AAD)</a:t>
            </a:r>
          </a:p>
          <a:p>
            <a:pPr lvl="1"/>
            <a:r>
              <a:rPr lang="en-US" sz="1400" dirty="0"/>
              <a:t>Required for user authentication – used by a variety of 3</a:t>
            </a:r>
            <a:r>
              <a:rPr lang="en-US" sz="1400" baseline="30000" dirty="0"/>
              <a:t>rd</a:t>
            </a:r>
            <a:r>
              <a:rPr lang="en-US" sz="1400" dirty="0"/>
              <a:t> party &amp; Microsoft services – Office 365, Exchange Online, SharePoint Online, Power BI, etc.</a:t>
            </a:r>
          </a:p>
          <a:p>
            <a:pPr lvl="1"/>
            <a:r>
              <a:rPr lang="en-US" sz="1400" dirty="0"/>
              <a:t>In Power BI, AD security groups can also be used to help securing/distributing content to end-users.</a:t>
            </a:r>
          </a:p>
          <a:p>
            <a:pPr lvl="1"/>
            <a:r>
              <a:rPr lang="en-US" sz="1400" dirty="0"/>
              <a:t>Large enterprises will synchronize their on-premise Active Directory with Azure AD to provide a single sign-on experience</a:t>
            </a:r>
          </a:p>
          <a:p>
            <a:pPr lvl="2"/>
            <a:r>
              <a:rPr lang="en-US" sz="1300" dirty="0"/>
              <a:t>AAD Connect - https://docs.microsoft.com/en-us/azure/active-directory/connect/active-directory-aadconnect</a:t>
            </a:r>
          </a:p>
          <a:p>
            <a:pPr lvl="1"/>
            <a:r>
              <a:rPr lang="en-US" sz="1400" b="1" dirty="0">
                <a:solidFill>
                  <a:srgbClr val="D83B01"/>
                </a:solidFill>
              </a:rPr>
              <a:t>Action Item </a:t>
            </a:r>
            <a:r>
              <a:rPr lang="en-US" sz="1400" dirty="0"/>
              <a:t>- Check with your internal Domain Administrators/Security Team to determine the current state of AAD integration</a:t>
            </a:r>
          </a:p>
          <a:p>
            <a:r>
              <a:rPr lang="en-US" sz="2000" dirty="0"/>
              <a:t>Office 365</a:t>
            </a:r>
          </a:p>
          <a:p>
            <a:pPr lvl="1"/>
            <a:r>
              <a:rPr lang="en-US" sz="1400" dirty="0"/>
              <a:t>Technically, Power BI doesn’t require Office 365 licensing.  But, it does use Office 365 artifacts/management capabilities</a:t>
            </a:r>
          </a:p>
          <a:p>
            <a:pPr lvl="1"/>
            <a:r>
              <a:rPr lang="en-US" sz="1400" dirty="0"/>
              <a:t>The Office 365 Admin portal is also used for license management (you can use Power Shell scripting as well)</a:t>
            </a:r>
          </a:p>
          <a:p>
            <a:pPr lvl="1"/>
            <a:r>
              <a:rPr lang="en-US" sz="1400" dirty="0"/>
              <a:t>Many organizations already have some Office 365 licensing in place </a:t>
            </a:r>
          </a:p>
          <a:p>
            <a:pPr lvl="1"/>
            <a:r>
              <a:rPr lang="en-US" sz="1400" b="1" dirty="0">
                <a:solidFill>
                  <a:srgbClr val="D83B01"/>
                </a:solidFill>
              </a:rPr>
              <a:t>Action Item </a:t>
            </a:r>
            <a:r>
              <a:rPr lang="en-US" sz="1400" dirty="0"/>
              <a:t>– Find out if your organization is using Office 365, and contact the Office 365 Global Admin</a:t>
            </a:r>
          </a:p>
          <a:p>
            <a:pPr lvl="1"/>
            <a:r>
              <a:rPr lang="en-US" sz="1400" dirty="0"/>
              <a:t>The Office 365 Global Admin has administrative rights over Power BI, but he can delegate a “Power BI Service Administrator” role</a:t>
            </a:r>
          </a:p>
          <a:p>
            <a:pPr lvl="2"/>
            <a:r>
              <a:rPr lang="en-US" sz="1300" dirty="0"/>
              <a:t>“Your account needs to be marked as a Global Admin, within Office 365 or Azure Active Directory, or have been assigned the Power BI service administrator role, to get access to the Power BI admin portal.”</a:t>
            </a:r>
          </a:p>
          <a:p>
            <a:pPr lvl="1"/>
            <a:r>
              <a:rPr lang="en-US" sz="1400" dirty="0">
                <a:hlinkClick r:id="rId3"/>
              </a:rPr>
              <a:t>https://powerbi.microsoft.com/en-us/documentation/powerbi-admin-administering-power-bi-in-your-organization/</a:t>
            </a:r>
            <a:r>
              <a:rPr lang="en-US" sz="1400" dirty="0"/>
              <a:t> </a:t>
            </a:r>
          </a:p>
          <a:p>
            <a:pPr lvl="1"/>
            <a:r>
              <a:rPr lang="en-US" sz="1400" dirty="0">
                <a:hlinkClick r:id="rId4"/>
              </a:rPr>
              <a:t>https://powerbi.microsoft.com/en-us/documentation/powerbi-admin-role/</a:t>
            </a:r>
            <a:r>
              <a:rPr lang="en-US" sz="1400" dirty="0"/>
              <a:t> .  Note, this role does </a:t>
            </a:r>
            <a:r>
              <a:rPr lang="en-US" sz="1400" b="1" dirty="0"/>
              <a:t>not</a:t>
            </a:r>
            <a:r>
              <a:rPr lang="en-US" sz="1400" dirty="0"/>
              <a:t> provide….</a:t>
            </a:r>
          </a:p>
          <a:p>
            <a:pPr lvl="2"/>
            <a:r>
              <a:rPr lang="en-US" sz="1300" dirty="0"/>
              <a:t>Ability to modify users and licenses within the Office 365 Admin Center</a:t>
            </a:r>
          </a:p>
          <a:p>
            <a:pPr lvl="2"/>
            <a:r>
              <a:rPr lang="en-US" sz="1300" dirty="0"/>
              <a:t>Access to the audit logs</a:t>
            </a:r>
          </a:p>
          <a:p>
            <a:pPr lvl="1"/>
            <a:endParaRPr lang="en-US" sz="1700" dirty="0"/>
          </a:p>
        </p:txBody>
      </p:sp>
      <p:sp>
        <p:nvSpPr>
          <p:cNvPr id="4" name="Text Placeholder 2"/>
          <p:cNvSpPr txBox="1">
            <a:spLocks/>
          </p:cNvSpPr>
          <p:nvPr/>
        </p:nvSpPr>
        <p:spPr>
          <a:xfrm>
            <a:off x="9155565" y="39136"/>
            <a:ext cx="2999015" cy="1105225"/>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Azure AD administrator</a:t>
            </a:r>
          </a:p>
          <a:p>
            <a:r>
              <a:rPr lang="en-US" sz="2000" dirty="0"/>
              <a:t>Office 365 Global Admin</a:t>
            </a:r>
          </a:p>
        </p:txBody>
      </p:sp>
    </p:spTree>
    <p:extLst>
      <p:ext uri="{BB962C8B-B14F-4D97-AF65-F5344CB8AC3E}">
        <p14:creationId xmlns:p14="http://schemas.microsoft.com/office/powerpoint/2010/main" val="47333208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Provisioning</a:t>
            </a:r>
            <a:br>
              <a:rPr lang="en-US" dirty="0"/>
            </a:br>
            <a:r>
              <a:rPr lang="en-US" sz="3200" dirty="0">
                <a:solidFill>
                  <a:schemeClr val="tx1"/>
                </a:solidFill>
              </a:rPr>
              <a:t>Users and Software</a:t>
            </a:r>
          </a:p>
        </p:txBody>
      </p:sp>
      <p:sp>
        <p:nvSpPr>
          <p:cNvPr id="3" name="Text Placeholder 2"/>
          <p:cNvSpPr txBox="1">
            <a:spLocks/>
          </p:cNvSpPr>
          <p:nvPr/>
        </p:nvSpPr>
        <p:spPr>
          <a:xfrm>
            <a:off x="269241" y="1365832"/>
            <a:ext cx="11655839"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Power BI Desktop - https://powerbi.microsoft.com/en-us/desktop/</a:t>
            </a:r>
          </a:p>
          <a:p>
            <a:pPr lvl="1"/>
            <a:r>
              <a:rPr lang="en-US" sz="1400" dirty="0"/>
              <a:t>The authoring tool for Power Users/IT Developers (and anyone else who is going to author and publish content)</a:t>
            </a:r>
          </a:p>
          <a:p>
            <a:pPr lvl="1"/>
            <a:r>
              <a:rPr lang="en-US" sz="1400" dirty="0"/>
              <a:t>A free application, it has no dependency on the Power BI Service; requires local administrative rights to install on a machine</a:t>
            </a:r>
          </a:p>
          <a:p>
            <a:pPr lvl="1"/>
            <a:r>
              <a:rPr lang="en-US" sz="1400" dirty="0"/>
              <a:t>Updated monthly – though you don’t have to install every update; some organizations are choosing to perform controlled quarterly rollouts</a:t>
            </a:r>
          </a:p>
          <a:p>
            <a:pPr lvl="1"/>
            <a:r>
              <a:rPr lang="en-US" sz="1400" dirty="0"/>
              <a:t>E.g., </a:t>
            </a:r>
            <a:r>
              <a:rPr lang="en-US" sz="1400" dirty="0">
                <a:hlinkClick r:id="rId3"/>
              </a:rPr>
              <a:t>https://blogs.msdn.microsoft.com/samlester/2016/09/30/installing-power-bi-desktop-through-sccm/</a:t>
            </a:r>
            <a:r>
              <a:rPr lang="en-US" sz="1400" dirty="0"/>
              <a:t> </a:t>
            </a:r>
          </a:p>
          <a:p>
            <a:pPr lvl="1"/>
            <a:r>
              <a:rPr lang="en-US" sz="1400" b="1" dirty="0">
                <a:solidFill>
                  <a:srgbClr val="D83B01"/>
                </a:solidFill>
              </a:rPr>
              <a:t>Action Item </a:t>
            </a:r>
            <a:r>
              <a:rPr lang="en-US" sz="1400" dirty="0"/>
              <a:t>– Develop Power BI Desktop rollout and update strategy</a:t>
            </a:r>
          </a:p>
          <a:p>
            <a:r>
              <a:rPr lang="en-US" sz="2000" dirty="0"/>
              <a:t>Power BI Gateway – covered later</a:t>
            </a:r>
          </a:p>
          <a:p>
            <a:r>
              <a:rPr lang="en-US" sz="2000" dirty="0"/>
              <a:t>Power BI Service – data center location*</a:t>
            </a:r>
          </a:p>
          <a:p>
            <a:pPr lvl="1"/>
            <a:r>
              <a:rPr lang="en-US" sz="1400" dirty="0"/>
              <a:t>https://www.microsoft.com/en-us/trustcenter/privacy/powerbi-location</a:t>
            </a:r>
          </a:p>
          <a:p>
            <a:r>
              <a:rPr lang="en-US" sz="2000" dirty="0"/>
              <a:t>Power BI Service – User Licenses</a:t>
            </a:r>
          </a:p>
          <a:p>
            <a:pPr lvl="1"/>
            <a:r>
              <a:rPr lang="en-US" sz="1400" dirty="0"/>
              <a:t>By Default, users can self-sign up for a Power BI Free license</a:t>
            </a:r>
          </a:p>
          <a:p>
            <a:pPr lvl="2"/>
            <a:r>
              <a:rPr lang="en-US" sz="1300" dirty="0"/>
              <a:t>The free license is now severely limited – no sharing capabilities.  Free license users can automatically bump themselves up to a 60-day Pro trial</a:t>
            </a:r>
          </a:p>
          <a:p>
            <a:pPr lvl="2"/>
            <a:r>
              <a:rPr lang="en-US" sz="1300" b="1" dirty="0">
                <a:solidFill>
                  <a:srgbClr val="D83B01"/>
                </a:solidFill>
              </a:rPr>
              <a:t>Action Item </a:t>
            </a:r>
            <a:r>
              <a:rPr lang="en-US" sz="1300" dirty="0"/>
              <a:t>– Consider blocking individual sign up - </a:t>
            </a:r>
            <a:r>
              <a:rPr lang="en-US" sz="1300" dirty="0">
                <a:hlinkClick r:id="rId4"/>
              </a:rPr>
              <a:t>https://powerbi.microsoft.com/en-us/documentation/powerbi-admin-powerbi-free-in-your-organization/</a:t>
            </a:r>
            <a:r>
              <a:rPr lang="en-US" sz="1300" dirty="0"/>
              <a:t>.  Instead, assign licenses in mass or as part of an employee on-boarding process</a:t>
            </a:r>
          </a:p>
          <a:p>
            <a:pPr lvl="1"/>
            <a:r>
              <a:rPr lang="en-US" sz="1400" dirty="0"/>
              <a:t>Power BI Pro licenses are required for any users who want to publish/share/modify content.</a:t>
            </a:r>
          </a:p>
          <a:p>
            <a:pPr lvl="2"/>
            <a:r>
              <a:rPr lang="en-US" sz="1300" dirty="0"/>
              <a:t>Users who want to view content shared by a Pro user will also need a Pro license – or an Organization may consider the use of Power BI Premium</a:t>
            </a:r>
          </a:p>
          <a:p>
            <a:pPr lvl="2"/>
            <a:r>
              <a:rPr lang="en-US" sz="1300" b="1" dirty="0">
                <a:solidFill>
                  <a:srgbClr val="D83B01"/>
                </a:solidFill>
              </a:rPr>
              <a:t>Action Item</a:t>
            </a:r>
            <a:r>
              <a:rPr lang="en-US" sz="1300" dirty="0"/>
              <a:t> – Identify end-user community of authors and consumers.  Look at licensing/pricing, and evaluate against performance requirements</a:t>
            </a:r>
          </a:p>
          <a:p>
            <a:pPr lvl="2"/>
            <a:r>
              <a:rPr lang="en-US" sz="1300" b="1" dirty="0">
                <a:solidFill>
                  <a:schemeClr val="tx1"/>
                </a:solidFill>
                <a:hlinkClick r:id="rId5"/>
              </a:rPr>
              <a:t>https://powerbi.microsoft.com/en-us/pricing/</a:t>
            </a:r>
            <a:r>
              <a:rPr lang="en-US" sz="1300" b="1" dirty="0">
                <a:solidFill>
                  <a:schemeClr val="tx1"/>
                </a:solidFill>
              </a:rPr>
              <a:t> </a:t>
            </a:r>
          </a:p>
        </p:txBody>
      </p:sp>
      <p:sp>
        <p:nvSpPr>
          <p:cNvPr id="4" name="Text Placeholder 2"/>
          <p:cNvSpPr txBox="1">
            <a:spLocks/>
          </p:cNvSpPr>
          <p:nvPr/>
        </p:nvSpPr>
        <p:spPr>
          <a:xfrm>
            <a:off x="9155565" y="39136"/>
            <a:ext cx="2999015" cy="1105225"/>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Azure AD administrator</a:t>
            </a:r>
          </a:p>
          <a:p>
            <a:r>
              <a:rPr lang="en-US" sz="2000" dirty="0"/>
              <a:t>Office 365 Global Admin</a:t>
            </a:r>
          </a:p>
          <a:p>
            <a:r>
              <a:rPr lang="en-US" sz="2000" dirty="0"/>
              <a:t>Power BI Admin</a:t>
            </a:r>
          </a:p>
          <a:p>
            <a:r>
              <a:rPr lang="en-US" sz="2000" dirty="0"/>
              <a:t>Power BI Champion</a:t>
            </a:r>
          </a:p>
        </p:txBody>
      </p:sp>
    </p:spTree>
    <p:extLst>
      <p:ext uri="{BB962C8B-B14F-4D97-AF65-F5344CB8AC3E}">
        <p14:creationId xmlns:p14="http://schemas.microsoft.com/office/powerpoint/2010/main" val="162017457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Training and Evangelism</a:t>
            </a:r>
            <a:br>
              <a:rPr lang="en-US" dirty="0"/>
            </a:br>
            <a:r>
              <a:rPr lang="en-US" sz="3200" dirty="0">
                <a:solidFill>
                  <a:schemeClr val="tx1"/>
                </a:solidFill>
              </a:rPr>
              <a:t>Role out strategy</a:t>
            </a:r>
          </a:p>
        </p:txBody>
      </p:sp>
      <p:sp>
        <p:nvSpPr>
          <p:cNvPr id="3" name="Text Placeholder 2"/>
          <p:cNvSpPr txBox="1">
            <a:spLocks/>
          </p:cNvSpPr>
          <p:nvPr/>
        </p:nvSpPr>
        <p:spPr>
          <a:xfrm>
            <a:off x="269241" y="1365832"/>
            <a:ext cx="11655839"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Identify Training Needs</a:t>
            </a:r>
          </a:p>
          <a:p>
            <a:pPr lvl="1"/>
            <a:r>
              <a:rPr lang="en-US" sz="1400" dirty="0"/>
              <a:t>Power Users – Gather/Store Data, Build Data Models, Build Initial Reports, Publish Content, Share Content</a:t>
            </a:r>
          </a:p>
          <a:p>
            <a:pPr lvl="1"/>
            <a:r>
              <a:rPr lang="en-US" sz="1400" dirty="0"/>
              <a:t>Consumers – Find Content, Explore Dashboards/Reports (extend dashboards/reports?)</a:t>
            </a:r>
          </a:p>
          <a:p>
            <a:pPr lvl="1"/>
            <a:r>
              <a:rPr lang="en-US" sz="1400" dirty="0"/>
              <a:t>Administrators – Today!</a:t>
            </a:r>
          </a:p>
          <a:p>
            <a:r>
              <a:rPr lang="en-US" sz="2000" dirty="0"/>
              <a:t>Build Internal Awareness for the masses</a:t>
            </a:r>
          </a:p>
          <a:p>
            <a:pPr lvl="1"/>
            <a:r>
              <a:rPr lang="en-US" sz="1400" dirty="0"/>
              <a:t>Present and record internal presentations/webinars (~1.5 hours) – conduct multiple times and make available for on-demand viewing</a:t>
            </a:r>
          </a:p>
          <a:p>
            <a:r>
              <a:rPr lang="en-US" sz="2000" dirty="0"/>
              <a:t>Consider Hands-On Training for Power Users</a:t>
            </a:r>
          </a:p>
          <a:p>
            <a:pPr lvl="1"/>
            <a:r>
              <a:rPr lang="en-US" sz="1400" dirty="0"/>
              <a:t>Dashboard in a Day Sessions often held at local Microsoft Offices e.g., </a:t>
            </a:r>
            <a:r>
              <a:rPr lang="en-US" sz="1400" dirty="0">
                <a:hlinkClick r:id="rId3"/>
              </a:rPr>
              <a:t>https://www.microsoftevents.com/profile/form/index.cfm?PKformID=0x188356617d4</a:t>
            </a:r>
            <a:r>
              <a:rPr lang="en-US" sz="1400" dirty="0"/>
              <a:t> </a:t>
            </a:r>
          </a:p>
          <a:p>
            <a:pPr lvl="1"/>
            <a:r>
              <a:rPr lang="en-US" sz="1400" dirty="0"/>
              <a:t>See Next Slide for Online, Classroom, Books, and Self-Paced training options</a:t>
            </a:r>
          </a:p>
          <a:p>
            <a:r>
              <a:rPr lang="en-US" sz="2000" dirty="0"/>
              <a:t>Conduct “Launch” Event(s)</a:t>
            </a:r>
          </a:p>
          <a:p>
            <a:pPr lvl="1"/>
            <a:r>
              <a:rPr lang="en-US" sz="1400" dirty="0"/>
              <a:t>A repeat of internal awareness content along with Testimonials/internal case studies</a:t>
            </a:r>
          </a:p>
          <a:p>
            <a:pPr lvl="1"/>
            <a:r>
              <a:rPr lang="en-US" sz="1400" dirty="0"/>
              <a:t>Call to actions (any training materials/follow up sessions)</a:t>
            </a:r>
          </a:p>
          <a:p>
            <a:r>
              <a:rPr lang="en-US" sz="2000" dirty="0"/>
              <a:t>Include training/awareness around any governance policies</a:t>
            </a:r>
          </a:p>
        </p:txBody>
      </p:sp>
      <p:sp>
        <p:nvSpPr>
          <p:cNvPr id="5" name="Text Placeholder 2"/>
          <p:cNvSpPr txBox="1">
            <a:spLocks/>
          </p:cNvSpPr>
          <p:nvPr/>
        </p:nvSpPr>
        <p:spPr>
          <a:xfrm>
            <a:off x="9155565" y="39136"/>
            <a:ext cx="2999015" cy="1105225"/>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Power BI Champion</a:t>
            </a:r>
          </a:p>
          <a:p>
            <a:r>
              <a:rPr lang="en-US" sz="2000" dirty="0"/>
              <a:t>BI Architect</a:t>
            </a:r>
          </a:p>
        </p:txBody>
      </p:sp>
      <p:sp>
        <p:nvSpPr>
          <p:cNvPr id="4" name="Rectangle 3">
            <a:extLst>
              <a:ext uri="{FF2B5EF4-FFF2-40B4-BE49-F238E27FC236}">
                <a16:creationId xmlns:a16="http://schemas.microsoft.com/office/drawing/2014/main" id="{5A5CE235-1D82-4EAB-BE6C-6203AA881E75}"/>
              </a:ext>
            </a:extLst>
          </p:cNvPr>
          <p:cNvSpPr/>
          <p:nvPr/>
        </p:nvSpPr>
        <p:spPr>
          <a:xfrm>
            <a:off x="341163" y="6155181"/>
            <a:ext cx="10608160" cy="646331"/>
          </a:xfrm>
          <a:prstGeom prst="rect">
            <a:avLst/>
          </a:prstGeom>
        </p:spPr>
        <p:txBody>
          <a:bodyPr wrap="none">
            <a:spAutoFit/>
          </a:bodyPr>
          <a:lstStyle/>
          <a:p>
            <a:r>
              <a:rPr lang="en-US" dirty="0"/>
              <a:t>Business App Summit, Schlumberger PBI Rollout - </a:t>
            </a:r>
            <a:r>
              <a:rPr lang="en-US" dirty="0">
                <a:hlinkClick r:id="rId4"/>
              </a:rPr>
              <a:t>https://www.youtube.com/watch?v=yKRdZW5WUVY</a:t>
            </a:r>
            <a:endParaRPr lang="en-US" dirty="0"/>
          </a:p>
          <a:p>
            <a:r>
              <a:rPr lang="en-US" i="1" dirty="0"/>
              <a:t>~starts at 26 minutes into video, deployment approach at ~34</a:t>
            </a:r>
            <a:r>
              <a:rPr lang="en-US" dirty="0"/>
              <a:t> </a:t>
            </a:r>
          </a:p>
        </p:txBody>
      </p:sp>
    </p:spTree>
    <p:extLst>
      <p:ext uri="{BB962C8B-B14F-4D97-AF65-F5344CB8AC3E}">
        <p14:creationId xmlns:p14="http://schemas.microsoft.com/office/powerpoint/2010/main" val="189219620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Training</a:t>
            </a:r>
            <a:br>
              <a:rPr lang="en-US" dirty="0"/>
            </a:br>
            <a:r>
              <a:rPr lang="en-US" sz="3200" dirty="0">
                <a:solidFill>
                  <a:schemeClr val="tx1"/>
                </a:solidFill>
              </a:rPr>
              <a:t>Links and Resources</a:t>
            </a:r>
          </a:p>
        </p:txBody>
      </p:sp>
      <p:sp>
        <p:nvSpPr>
          <p:cNvPr id="3" name="Text Placeholder 2"/>
          <p:cNvSpPr txBox="1">
            <a:spLocks/>
          </p:cNvSpPr>
          <p:nvPr/>
        </p:nvSpPr>
        <p:spPr>
          <a:xfrm>
            <a:off x="269241" y="1365832"/>
            <a:ext cx="11655839"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Microsoft provides several free training resources and virtual labs (train yourself): </a:t>
            </a:r>
          </a:p>
          <a:p>
            <a:pPr lvl="1"/>
            <a:r>
              <a:rPr lang="en-US" sz="1400" dirty="0"/>
              <a:t>Getting Started with Power BI - https://powerbi.microsoft.com/en-us/learning/</a:t>
            </a:r>
          </a:p>
          <a:p>
            <a:pPr lvl="1"/>
            <a:r>
              <a:rPr lang="en-US" sz="1400" dirty="0"/>
              <a:t>YouTube Video Library - https://www.youtube.com/channel/UCy--PYvwBwAeuYaR8JLmrfg. </a:t>
            </a:r>
          </a:p>
          <a:p>
            <a:pPr lvl="1"/>
            <a:r>
              <a:rPr lang="en-US" sz="1400" dirty="0"/>
              <a:t>Power BI Documentation - https://powerbi.microsoft.com/en-us/documentation/powerbi-landing-page/ </a:t>
            </a:r>
          </a:p>
          <a:p>
            <a:pPr lvl="1"/>
            <a:r>
              <a:rPr lang="en-US" sz="1400" dirty="0"/>
              <a:t>18 new Virtual Labs - http://technet.microsoft.com/en-us/virtuallabs?id=F2Ft/ah2g8Q</a:t>
            </a:r>
          </a:p>
          <a:p>
            <a:pPr lvl="1"/>
            <a:r>
              <a:rPr lang="en-US" sz="1400" dirty="0"/>
              <a:t>NEW!  </a:t>
            </a:r>
            <a:r>
              <a:rPr lang="en-US" sz="1400" u="sng" dirty="0"/>
              <a:t>https://www.edx.org/</a:t>
            </a:r>
            <a:r>
              <a:rPr lang="en-US" sz="1400" dirty="0"/>
              <a:t>, good course on Power BI - https://www.edx.org/course/analyzing-visualizing-data-power-bi-microsoft-dat207x-2. </a:t>
            </a:r>
          </a:p>
          <a:p>
            <a:pPr marL="0" indent="0">
              <a:buNone/>
            </a:pPr>
            <a:endParaRPr lang="en-US" sz="2000" dirty="0"/>
          </a:p>
          <a:p>
            <a:r>
              <a:rPr lang="en-US" sz="2000" dirty="0"/>
              <a:t>Training/learning from 3rd party sources </a:t>
            </a:r>
          </a:p>
          <a:p>
            <a:pPr lvl="1"/>
            <a:r>
              <a:rPr lang="en-US" sz="1400" u="sng" dirty="0"/>
              <a:t>www.sqlbi.com</a:t>
            </a:r>
            <a:r>
              <a:rPr lang="en-US" sz="1400" dirty="0"/>
              <a:t>.  Deep expertise on Tabular, Multidimensional, PowerPivot, and DAX.  Provide both books and online training.  Recommend signing up for their newsletters</a:t>
            </a:r>
          </a:p>
          <a:p>
            <a:pPr lvl="1"/>
            <a:r>
              <a:rPr lang="en-US" sz="1400" dirty="0" err="1"/>
              <a:t>Bluegranite</a:t>
            </a:r>
            <a:r>
              <a:rPr lang="en-US" sz="1400" dirty="0"/>
              <a:t>.  http://msbiacademy.com/</a:t>
            </a:r>
          </a:p>
          <a:p>
            <a:pPr lvl="1"/>
            <a:r>
              <a:rPr lang="en-US" sz="1400" dirty="0"/>
              <a:t>www.powerpivotpro.com.  Focus in on PowerPivot.</a:t>
            </a:r>
          </a:p>
          <a:p>
            <a:pPr lvl="1"/>
            <a:r>
              <a:rPr lang="en-US" sz="1400" dirty="0"/>
              <a:t>www.projectbotticelli.com.</a:t>
            </a:r>
          </a:p>
          <a:p>
            <a:pPr lvl="1"/>
            <a:r>
              <a:rPr lang="en-US" sz="1400" dirty="0" err="1"/>
              <a:t>Artis</a:t>
            </a:r>
            <a:r>
              <a:rPr lang="en-US" sz="1400" dirty="0"/>
              <a:t> Consulting.  Great boutique MSFT BI consulting shop that also offers training  www.artisconsulting.com </a:t>
            </a:r>
          </a:p>
          <a:p>
            <a:pPr lvl="1"/>
            <a:r>
              <a:rPr lang="en-US" sz="1400" dirty="0"/>
              <a:t>Pragmatic Works.  Lots of free training (http://pragmaticworks.com/Training/Courses#type=Free)  as well as workshops - http://pragmaticworks.com/Training/Courses#type=Workshop </a:t>
            </a:r>
          </a:p>
        </p:txBody>
      </p:sp>
      <p:sp>
        <p:nvSpPr>
          <p:cNvPr id="5" name="Text Placeholder 2"/>
          <p:cNvSpPr txBox="1">
            <a:spLocks/>
          </p:cNvSpPr>
          <p:nvPr/>
        </p:nvSpPr>
        <p:spPr>
          <a:xfrm>
            <a:off x="9155565" y="39136"/>
            <a:ext cx="2999015" cy="1105225"/>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Power BI Champion</a:t>
            </a:r>
          </a:p>
        </p:txBody>
      </p:sp>
    </p:spTree>
    <p:extLst>
      <p:ext uri="{BB962C8B-B14F-4D97-AF65-F5344CB8AC3E}">
        <p14:creationId xmlns:p14="http://schemas.microsoft.com/office/powerpoint/2010/main" val="253957617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Governance</a:t>
            </a:r>
            <a:br>
              <a:rPr lang="en-US" dirty="0"/>
            </a:br>
            <a:r>
              <a:rPr lang="en-US" sz="3200" dirty="0">
                <a:solidFill>
                  <a:schemeClr val="tx1"/>
                </a:solidFill>
              </a:rPr>
              <a:t>Overview</a:t>
            </a:r>
          </a:p>
        </p:txBody>
      </p:sp>
      <p:sp>
        <p:nvSpPr>
          <p:cNvPr id="3" name="Text Placeholder 2"/>
          <p:cNvSpPr txBox="1">
            <a:spLocks/>
          </p:cNvSpPr>
          <p:nvPr/>
        </p:nvSpPr>
        <p:spPr>
          <a:xfrm>
            <a:off x="269241" y="1365832"/>
            <a:ext cx="6974809"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Definition</a:t>
            </a:r>
          </a:p>
          <a:p>
            <a:pPr lvl="1"/>
            <a:r>
              <a:rPr lang="en-US" sz="1400" dirty="0"/>
              <a:t>“</a:t>
            </a:r>
            <a:r>
              <a:rPr lang="en-US" sz="1400" b="1" dirty="0"/>
              <a:t>Establishment of </a:t>
            </a:r>
            <a:r>
              <a:rPr lang="en-US" sz="1400" b="1" u="sng" dirty="0"/>
              <a:t>policies</a:t>
            </a:r>
            <a:r>
              <a:rPr lang="en-US" sz="1400" b="1" dirty="0"/>
              <a:t>, and continuous </a:t>
            </a:r>
            <a:r>
              <a:rPr lang="en-US" sz="1400" b="1" u="sng" dirty="0"/>
              <a:t>monitoring</a:t>
            </a:r>
            <a:r>
              <a:rPr lang="en-US" sz="1400" b="1" dirty="0"/>
              <a:t> of their proper implementation</a:t>
            </a:r>
            <a:r>
              <a:rPr lang="en-US" sz="1400" dirty="0"/>
              <a:t>, by the members of the governing body of an organization. It includes the mechanisms required to </a:t>
            </a:r>
            <a:r>
              <a:rPr lang="en-US" sz="1400" b="1" dirty="0"/>
              <a:t>balance the powers of the members </a:t>
            </a:r>
            <a:r>
              <a:rPr lang="en-US" sz="1400" dirty="0"/>
              <a:t>(with the associated accountability), and their primary duty of enhancing the prosperity and viability of the organization.” - </a:t>
            </a:r>
            <a:r>
              <a:rPr lang="en-US" sz="1400" dirty="0">
                <a:hlinkClick r:id="rId3"/>
              </a:rPr>
              <a:t>www.businessdictionary.com/definition/governance.html</a:t>
            </a:r>
            <a:r>
              <a:rPr lang="en-US" sz="1400" dirty="0"/>
              <a:t> </a:t>
            </a:r>
          </a:p>
          <a:p>
            <a:r>
              <a:rPr lang="en-US" sz="2000" dirty="0"/>
              <a:t>It is useful to think about governance in the context of three delivery approaches and corresponding levels of control.</a:t>
            </a:r>
          </a:p>
          <a:p>
            <a:pPr marL="411480" lvl="1" indent="-228600">
              <a:buFont typeface="+mj-lt"/>
              <a:buAutoNum type="arabicPeriod"/>
            </a:pPr>
            <a:r>
              <a:rPr lang="en-US" sz="1400" dirty="0"/>
              <a:t>Business-Led Self-Service BI.  Business (typically Power) Users -</a:t>
            </a:r>
          </a:p>
          <a:p>
            <a:pPr lvl="2"/>
            <a:r>
              <a:rPr lang="en-US" sz="1300" dirty="0"/>
              <a:t>Have direct access to data (Gather/Store)</a:t>
            </a:r>
          </a:p>
          <a:p>
            <a:pPr lvl="2"/>
            <a:r>
              <a:rPr lang="en-US" sz="1300" dirty="0"/>
              <a:t>The ability to create custom data models (Model) and reports (Analyze)</a:t>
            </a:r>
          </a:p>
          <a:p>
            <a:pPr lvl="2"/>
            <a:r>
              <a:rPr lang="en-US" sz="1300" dirty="0"/>
              <a:t>Publish data model and reports (Share) </a:t>
            </a:r>
          </a:p>
          <a:p>
            <a:pPr marL="411480" lvl="1" indent="-228600">
              <a:buFont typeface="+mj-lt"/>
              <a:buAutoNum type="arabicPeriod"/>
            </a:pPr>
            <a:r>
              <a:rPr lang="en-US" sz="1400" dirty="0"/>
              <a:t>IT-Managed Self-Service BI.</a:t>
            </a:r>
          </a:p>
          <a:p>
            <a:pPr lvl="2"/>
            <a:r>
              <a:rPr lang="en-US" sz="1300" dirty="0"/>
              <a:t>IT gathers/stores/models and publishes a data model</a:t>
            </a:r>
          </a:p>
          <a:p>
            <a:pPr lvl="2"/>
            <a:r>
              <a:rPr lang="en-US" sz="1300" dirty="0"/>
              <a:t>Business users build reports and share with others</a:t>
            </a:r>
          </a:p>
          <a:p>
            <a:pPr marL="411480" lvl="1" indent="-228600">
              <a:buFont typeface="+mj-lt"/>
              <a:buAutoNum type="arabicPeriod"/>
            </a:pPr>
            <a:r>
              <a:rPr lang="en-US" sz="1400" dirty="0"/>
              <a:t>Corporate BI</a:t>
            </a:r>
          </a:p>
          <a:p>
            <a:pPr lvl="2"/>
            <a:r>
              <a:rPr lang="en-US" sz="1300" dirty="0"/>
              <a:t>Typically a “turn-key” solution.  IT delivers a ready-to-consume dashboard</a:t>
            </a:r>
          </a:p>
          <a:p>
            <a:pPr lvl="2"/>
            <a:r>
              <a:rPr lang="en-US" sz="1300" dirty="0"/>
              <a:t>Additional reports/authored tightly controlled</a:t>
            </a:r>
          </a:p>
          <a:p>
            <a:endParaRPr lang="en-US" sz="1700" dirty="0"/>
          </a:p>
        </p:txBody>
      </p:sp>
      <p:sp>
        <p:nvSpPr>
          <p:cNvPr id="4" name="Rectangle 3"/>
          <p:cNvSpPr/>
          <p:nvPr/>
        </p:nvSpPr>
        <p:spPr>
          <a:xfrm>
            <a:off x="679816" y="6550223"/>
            <a:ext cx="11282363" cy="307777"/>
          </a:xfrm>
          <a:prstGeom prst="rect">
            <a:avLst/>
          </a:prstGeom>
        </p:spPr>
        <p:txBody>
          <a:bodyPr wrap="square">
            <a:spAutoFit/>
          </a:bodyPr>
          <a:lstStyle/>
          <a:p>
            <a:pPr algn="r"/>
            <a:r>
              <a:rPr lang="en-US" sz="1400" dirty="0"/>
              <a:t>https://powerbi.microsoft.com/en-us/documentation/powerbi-admin-governance/</a:t>
            </a:r>
          </a:p>
        </p:txBody>
      </p:sp>
      <p:pic>
        <p:nvPicPr>
          <p:cNvPr id="6" name="Picture 5"/>
          <p:cNvPicPr>
            <a:picLocks noChangeAspect="1"/>
          </p:cNvPicPr>
          <p:nvPr/>
        </p:nvPicPr>
        <p:blipFill>
          <a:blip r:embed="rId4"/>
          <a:stretch>
            <a:fillRect/>
          </a:stretch>
        </p:blipFill>
        <p:spPr>
          <a:xfrm>
            <a:off x="7287914" y="862013"/>
            <a:ext cx="4593302" cy="5584086"/>
          </a:xfrm>
          <a:prstGeom prst="rect">
            <a:avLst/>
          </a:prstGeom>
          <a:ln>
            <a:solidFill>
              <a:schemeClr val="tx2"/>
            </a:solidFill>
          </a:ln>
        </p:spPr>
      </p:pic>
    </p:spTree>
    <p:extLst>
      <p:ext uri="{BB962C8B-B14F-4D97-AF65-F5344CB8AC3E}">
        <p14:creationId xmlns:p14="http://schemas.microsoft.com/office/powerpoint/2010/main" val="145694894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1"/>
          </p:nvPr>
        </p:nvSpPr>
        <p:spPr>
          <a:xfrm>
            <a:off x="269241" y="1365832"/>
            <a:ext cx="11789408" cy="4949771"/>
          </a:xfrm>
        </p:spPr>
        <p:txBody>
          <a:bodyPr/>
          <a:lstStyle/>
          <a:p>
            <a:pPr>
              <a:spcBef>
                <a:spcPts val="0"/>
              </a:spcBef>
              <a:spcAft>
                <a:spcPts val="0"/>
              </a:spcAft>
            </a:pPr>
            <a:r>
              <a:rPr lang="en-US" b="1" i="1" dirty="0"/>
              <a:t>Introductions and Expectations for the Day</a:t>
            </a:r>
          </a:p>
          <a:p>
            <a:pPr>
              <a:spcBef>
                <a:spcPts val="0"/>
              </a:spcBef>
              <a:spcAft>
                <a:spcPts val="0"/>
              </a:spcAft>
            </a:pPr>
            <a:r>
              <a:rPr lang="en-US" dirty="0"/>
              <a:t>Architectural Overview of Power BI</a:t>
            </a:r>
          </a:p>
          <a:p>
            <a:pPr>
              <a:spcBef>
                <a:spcPts val="0"/>
              </a:spcBef>
              <a:spcAft>
                <a:spcPts val="0"/>
              </a:spcAft>
            </a:pPr>
            <a:r>
              <a:rPr lang="en-US" dirty="0"/>
              <a:t>Roles/Responsibilities</a:t>
            </a:r>
          </a:p>
          <a:p>
            <a:pPr>
              <a:spcBef>
                <a:spcPts val="0"/>
              </a:spcBef>
              <a:spcAft>
                <a:spcPts val="0"/>
              </a:spcAft>
            </a:pPr>
            <a:r>
              <a:rPr lang="en-US" dirty="0"/>
              <a:t>Provisioning of Services, Users, &amp; Software</a:t>
            </a:r>
          </a:p>
          <a:p>
            <a:pPr>
              <a:spcBef>
                <a:spcPts val="0"/>
              </a:spcBef>
              <a:spcAft>
                <a:spcPts val="0"/>
              </a:spcAft>
            </a:pPr>
            <a:r>
              <a:rPr lang="en-US" dirty="0"/>
              <a:t>Training and Evangelism</a:t>
            </a:r>
          </a:p>
          <a:p>
            <a:pPr>
              <a:spcBef>
                <a:spcPts val="0"/>
              </a:spcBef>
              <a:spcAft>
                <a:spcPts val="0"/>
              </a:spcAft>
            </a:pPr>
            <a:r>
              <a:rPr lang="en-US" dirty="0"/>
              <a:t>Managing/Exposing Data Sources</a:t>
            </a:r>
          </a:p>
          <a:p>
            <a:pPr>
              <a:spcBef>
                <a:spcPts val="0"/>
              </a:spcBef>
              <a:spcAft>
                <a:spcPts val="0"/>
              </a:spcAft>
            </a:pPr>
            <a:r>
              <a:rPr lang="en-US" dirty="0"/>
              <a:t>Publishing and Sharing Content - Best Practices</a:t>
            </a:r>
          </a:p>
          <a:p>
            <a:pPr>
              <a:spcBef>
                <a:spcPts val="0"/>
              </a:spcBef>
              <a:spcAft>
                <a:spcPts val="0"/>
              </a:spcAft>
            </a:pPr>
            <a:r>
              <a:rPr lang="en-US" dirty="0"/>
              <a:t>Supporting Data Refresh and Live Connections</a:t>
            </a:r>
          </a:p>
          <a:p>
            <a:pPr>
              <a:spcBef>
                <a:spcPts val="0"/>
              </a:spcBef>
              <a:spcAft>
                <a:spcPts val="0"/>
              </a:spcAft>
            </a:pPr>
            <a:r>
              <a:rPr lang="en-US" dirty="0"/>
              <a:t>Security Best Practices</a:t>
            </a:r>
          </a:p>
          <a:p>
            <a:pPr>
              <a:spcBef>
                <a:spcPts val="0"/>
              </a:spcBef>
              <a:spcAft>
                <a:spcPts val="0"/>
              </a:spcAft>
            </a:pPr>
            <a:r>
              <a:rPr lang="en-US" dirty="0"/>
              <a:t>Monitoring and Auditing activity</a:t>
            </a:r>
          </a:p>
          <a:p>
            <a:pPr>
              <a:spcBef>
                <a:spcPts val="0"/>
              </a:spcBef>
              <a:spcAft>
                <a:spcPts val="0"/>
              </a:spcAft>
            </a:pPr>
            <a:endParaRPr lang="en-US" dirty="0"/>
          </a:p>
        </p:txBody>
      </p:sp>
    </p:spTree>
    <p:extLst>
      <p:ext uri="{BB962C8B-B14F-4D97-AF65-F5344CB8AC3E}">
        <p14:creationId xmlns:p14="http://schemas.microsoft.com/office/powerpoint/2010/main" val="333643149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Governance</a:t>
            </a:r>
            <a:br>
              <a:rPr lang="en-US" dirty="0"/>
            </a:br>
            <a:r>
              <a:rPr lang="en-US" sz="3200" dirty="0">
                <a:solidFill>
                  <a:schemeClr val="tx1"/>
                </a:solidFill>
              </a:rPr>
              <a:t>Key Points and Considerations</a:t>
            </a:r>
          </a:p>
        </p:txBody>
      </p:sp>
      <p:sp>
        <p:nvSpPr>
          <p:cNvPr id="3" name="Text Placeholder 2"/>
          <p:cNvSpPr txBox="1">
            <a:spLocks/>
          </p:cNvSpPr>
          <p:nvPr/>
        </p:nvSpPr>
        <p:spPr>
          <a:xfrm>
            <a:off x="269241" y="1365832"/>
            <a:ext cx="11512451"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Policies</a:t>
            </a:r>
            <a:endParaRPr lang="en-US" sz="1400" dirty="0"/>
          </a:p>
          <a:p>
            <a:pPr lvl="2"/>
            <a:r>
              <a:rPr lang="en-US" sz="1400" dirty="0"/>
              <a:t>Limit the number of people who can write to and read from the data lake (e.g., developers, data engineers, data scientists)</a:t>
            </a:r>
          </a:p>
          <a:p>
            <a:pPr lvl="2"/>
            <a:r>
              <a:rPr lang="en-US" sz="1400" dirty="0"/>
              <a:t>Develop and implement a consistent data lake taxonomy / storage strategy e.g. </a:t>
            </a:r>
          </a:p>
          <a:p>
            <a:pPr lvl="3"/>
            <a:r>
              <a:rPr lang="en-US" sz="1400" dirty="0"/>
              <a:t>Data Lakes Purposes, Practices, Patterns and Platforms By Philip </a:t>
            </a:r>
            <a:r>
              <a:rPr lang="en-US" sz="1400" dirty="0" err="1"/>
              <a:t>Russom</a:t>
            </a:r>
            <a:endParaRPr lang="en-US" sz="1400" dirty="0"/>
          </a:p>
          <a:p>
            <a:pPr lvl="3"/>
            <a:r>
              <a:rPr lang="en-US" sz="1400" dirty="0">
                <a:hlinkClick r:id="rId3"/>
              </a:rPr>
              <a:t>https://docs.microsoft.com/en-us/azure/data-lake-store/data-lake-store-best-practices#directory-layout-considerations</a:t>
            </a:r>
            <a:endParaRPr lang="en-US" sz="1400" dirty="0"/>
          </a:p>
          <a:p>
            <a:pPr lvl="3"/>
            <a:r>
              <a:rPr lang="en-US" sz="1400" dirty="0">
                <a:hlinkClick r:id="rId4"/>
              </a:rPr>
              <a:t>https://www.sqlchick.com/entries/2017/12/30/zones-in-a-data-lake</a:t>
            </a:r>
            <a:r>
              <a:rPr lang="en-US" sz="1400" dirty="0"/>
              <a:t>  </a:t>
            </a:r>
          </a:p>
          <a:p>
            <a:pPr lvl="2"/>
            <a:r>
              <a:rPr lang="en-US" sz="1400" dirty="0"/>
              <a:t>Use a data “catalog” to enable search, discovery, annotation, and surfacing of data sources/elements</a:t>
            </a:r>
          </a:p>
          <a:p>
            <a:pPr lvl="2"/>
            <a:r>
              <a:rPr lang="en-US" sz="1400" dirty="0"/>
              <a:t>Define a process to identify data sources available for analysis – and the steps/workflow that needs to be followed when publishing/sharing data with others (next slide)</a:t>
            </a:r>
          </a:p>
          <a:p>
            <a:pPr lvl="2"/>
            <a:r>
              <a:rPr lang="en-US" sz="1400" dirty="0"/>
              <a:t>Implement a data warehouse based on classic dimensional modeling / fact tables for downstream analytics</a:t>
            </a:r>
          </a:p>
          <a:p>
            <a:pPr lvl="3"/>
            <a:r>
              <a:rPr lang="en-US" sz="1400" dirty="0"/>
              <a:t>Use AAD for authentication</a:t>
            </a:r>
          </a:p>
          <a:p>
            <a:pPr lvl="3"/>
            <a:r>
              <a:rPr lang="en-US" sz="1400" dirty="0"/>
              <a:t>Where applicable, implement RLS to securely filter data (RLS can be re-used by downstream tools e.g., AS, PBI, etc.</a:t>
            </a:r>
          </a:p>
          <a:p>
            <a:r>
              <a:rPr lang="en-US" sz="2000" dirty="0"/>
              <a:t>Monitoring</a:t>
            </a:r>
          </a:p>
          <a:p>
            <a:pPr lvl="1"/>
            <a:r>
              <a:rPr lang="en-US" sz="1400" dirty="0"/>
              <a:t>Azure Monitor for all-up monitoring</a:t>
            </a:r>
          </a:p>
          <a:p>
            <a:pPr lvl="1"/>
            <a:r>
              <a:rPr lang="en-US" sz="1400" dirty="0"/>
              <a:t>Tool-specific monitoring (</a:t>
            </a:r>
            <a:r>
              <a:rPr lang="en-US" sz="1400" dirty="0" err="1"/>
              <a:t>e.g</a:t>
            </a:r>
            <a:r>
              <a:rPr lang="en-US" sz="1400" dirty="0"/>
              <a:t>, Data Lake, Synapse)</a:t>
            </a:r>
          </a:p>
          <a:p>
            <a:pPr lvl="1"/>
            <a:r>
              <a:rPr lang="en-US" sz="1400" dirty="0"/>
              <a:t>Power BI Tenant-Level Settings &amp; Auditing/Monitoring (covered later)</a:t>
            </a:r>
          </a:p>
          <a:p>
            <a:endParaRPr lang="en-US" sz="1700" dirty="0"/>
          </a:p>
        </p:txBody>
      </p:sp>
    </p:spTree>
    <p:extLst>
      <p:ext uri="{BB962C8B-B14F-4D97-AF65-F5344CB8AC3E}">
        <p14:creationId xmlns:p14="http://schemas.microsoft.com/office/powerpoint/2010/main" val="199177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Governance</a:t>
            </a:r>
            <a:br>
              <a:rPr lang="en-US" dirty="0"/>
            </a:br>
            <a:r>
              <a:rPr lang="en-US" sz="3200" dirty="0">
                <a:solidFill>
                  <a:schemeClr val="tx1"/>
                </a:solidFill>
              </a:rPr>
              <a:t>Example Process </a:t>
            </a:r>
          </a:p>
        </p:txBody>
      </p:sp>
      <p:sp>
        <p:nvSpPr>
          <p:cNvPr id="85" name="Can 84"/>
          <p:cNvSpPr/>
          <p:nvPr/>
        </p:nvSpPr>
        <p:spPr>
          <a:xfrm>
            <a:off x="455762" y="4101000"/>
            <a:ext cx="471343" cy="422753"/>
          </a:xfrm>
          <a:prstGeom prst="can">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Can 85"/>
          <p:cNvSpPr/>
          <p:nvPr/>
        </p:nvSpPr>
        <p:spPr>
          <a:xfrm>
            <a:off x="778101" y="4268342"/>
            <a:ext cx="415044" cy="372258"/>
          </a:xfrm>
          <a:prstGeom prst="can">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p:cNvSpPr txBox="1"/>
          <p:nvPr/>
        </p:nvSpPr>
        <p:spPr>
          <a:xfrm>
            <a:off x="264407" y="4610573"/>
            <a:ext cx="1188382" cy="374129"/>
          </a:xfrm>
          <a:prstGeom prst="rect">
            <a:avLst/>
          </a:prstGeom>
          <a:noFill/>
        </p:spPr>
        <p:txBody>
          <a:bodyPr wrap="none" rtlCol="0">
            <a:spAutoFit/>
          </a:bodyPr>
          <a:lstStyle/>
          <a:p>
            <a:pPr algn="ctr"/>
            <a:r>
              <a:rPr lang="en-US" sz="1100" dirty="0"/>
              <a:t>Data Warehouse &amp;</a:t>
            </a:r>
            <a:br>
              <a:rPr lang="en-US" sz="1100" dirty="0"/>
            </a:br>
            <a:r>
              <a:rPr lang="en-US" sz="1100" dirty="0"/>
              <a:t>App Databases</a:t>
            </a:r>
          </a:p>
        </p:txBody>
      </p:sp>
      <p:sp>
        <p:nvSpPr>
          <p:cNvPr id="88" name="Cube 87"/>
          <p:cNvSpPr/>
          <p:nvPr/>
        </p:nvSpPr>
        <p:spPr>
          <a:xfrm>
            <a:off x="393340" y="5283923"/>
            <a:ext cx="414291" cy="404903"/>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p:cNvSpPr txBox="1"/>
          <p:nvPr/>
        </p:nvSpPr>
        <p:spPr>
          <a:xfrm>
            <a:off x="285886" y="2674619"/>
            <a:ext cx="1274708" cy="261610"/>
          </a:xfrm>
          <a:prstGeom prst="rect">
            <a:avLst/>
          </a:prstGeom>
          <a:noFill/>
        </p:spPr>
        <p:txBody>
          <a:bodyPr wrap="none" rtlCol="0">
            <a:spAutoFit/>
          </a:bodyPr>
          <a:lstStyle/>
          <a:p>
            <a:r>
              <a:rPr lang="en-US" sz="1100" dirty="0"/>
              <a:t>Big Data/Data Lake</a:t>
            </a:r>
          </a:p>
        </p:txBody>
      </p:sp>
      <p:sp>
        <p:nvSpPr>
          <p:cNvPr id="90" name="Cube 89"/>
          <p:cNvSpPr/>
          <p:nvPr/>
        </p:nvSpPr>
        <p:spPr>
          <a:xfrm>
            <a:off x="682690" y="5497592"/>
            <a:ext cx="437464" cy="444502"/>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141211" y="5974165"/>
            <a:ext cx="1311578" cy="430887"/>
          </a:xfrm>
          <a:prstGeom prst="rect">
            <a:avLst/>
          </a:prstGeom>
          <a:noFill/>
        </p:spPr>
        <p:txBody>
          <a:bodyPr wrap="none" rtlCol="0">
            <a:spAutoFit/>
          </a:bodyPr>
          <a:lstStyle/>
          <a:p>
            <a:pPr algn="ctr"/>
            <a:r>
              <a:rPr lang="en-US" sz="1100" dirty="0"/>
              <a:t>Analysis Services</a:t>
            </a:r>
          </a:p>
          <a:p>
            <a:r>
              <a:rPr lang="en-US" sz="1100" dirty="0"/>
              <a:t>BI Semantic Models</a:t>
            </a:r>
          </a:p>
        </p:txBody>
      </p:sp>
      <p:sp>
        <p:nvSpPr>
          <p:cNvPr id="92" name="TextBox 91"/>
          <p:cNvSpPr txBox="1"/>
          <p:nvPr/>
        </p:nvSpPr>
        <p:spPr>
          <a:xfrm>
            <a:off x="0" y="3545207"/>
            <a:ext cx="1701195" cy="430887"/>
          </a:xfrm>
          <a:prstGeom prst="rect">
            <a:avLst/>
          </a:prstGeom>
          <a:noFill/>
        </p:spPr>
        <p:txBody>
          <a:bodyPr wrap="square" rtlCol="0">
            <a:spAutoFit/>
          </a:bodyPr>
          <a:lstStyle/>
          <a:p>
            <a:pPr algn="ctr"/>
            <a:r>
              <a:rPr lang="en-US" sz="1100" dirty="0"/>
              <a:t>Cloud Apps, Streams </a:t>
            </a:r>
            <a:br>
              <a:rPr lang="en-US" sz="1100" dirty="0"/>
            </a:br>
            <a:r>
              <a:rPr lang="en-US" sz="1100" dirty="0"/>
              <a:t>&amp; IoT Data</a:t>
            </a:r>
          </a:p>
        </p:txBody>
      </p:sp>
      <p:sp>
        <p:nvSpPr>
          <p:cNvPr id="93" name="TextBox 92"/>
          <p:cNvSpPr txBox="1"/>
          <p:nvPr/>
        </p:nvSpPr>
        <p:spPr>
          <a:xfrm>
            <a:off x="552905" y="1678707"/>
            <a:ext cx="930063" cy="261610"/>
          </a:xfrm>
          <a:prstGeom prst="rect">
            <a:avLst/>
          </a:prstGeom>
          <a:noFill/>
        </p:spPr>
        <p:txBody>
          <a:bodyPr wrap="none" rtlCol="0">
            <a:spAutoFit/>
          </a:bodyPr>
          <a:lstStyle/>
          <a:p>
            <a:r>
              <a:rPr lang="en-US" sz="1100" dirty="0"/>
              <a:t>Data Sources</a:t>
            </a:r>
          </a:p>
        </p:txBody>
      </p:sp>
      <p:pic>
        <p:nvPicPr>
          <p:cNvPr id="94" name="Picture 93"/>
          <p:cNvPicPr>
            <a:picLocks noChangeAspect="1"/>
          </p:cNvPicPr>
          <p:nvPr/>
        </p:nvPicPr>
        <p:blipFill>
          <a:blip r:embed="rId3">
            <a:duotone>
              <a:prstClr val="black"/>
              <a:schemeClr val="tx2">
                <a:tint val="45000"/>
                <a:satMod val="400000"/>
              </a:schemeClr>
            </a:duotone>
          </a:blip>
          <a:stretch>
            <a:fillRect/>
          </a:stretch>
        </p:blipFill>
        <p:spPr>
          <a:xfrm>
            <a:off x="2960505" y="1103676"/>
            <a:ext cx="1641293" cy="1641293"/>
          </a:xfrm>
          <a:prstGeom prst="rect">
            <a:avLst/>
          </a:prstGeom>
        </p:spPr>
      </p:pic>
      <p:sp>
        <p:nvSpPr>
          <p:cNvPr id="95" name="TextBox 94"/>
          <p:cNvSpPr txBox="1"/>
          <p:nvPr/>
        </p:nvSpPr>
        <p:spPr>
          <a:xfrm>
            <a:off x="2918848" y="2350966"/>
            <a:ext cx="1736373" cy="261610"/>
          </a:xfrm>
          <a:prstGeom prst="rect">
            <a:avLst/>
          </a:prstGeom>
          <a:noFill/>
        </p:spPr>
        <p:txBody>
          <a:bodyPr wrap="none" rtlCol="0">
            <a:spAutoFit/>
          </a:bodyPr>
          <a:lstStyle/>
          <a:p>
            <a:r>
              <a:rPr lang="en-US" sz="1100" dirty="0"/>
              <a:t>Data Governance Stewards</a:t>
            </a:r>
          </a:p>
        </p:txBody>
      </p:sp>
      <p:pic>
        <p:nvPicPr>
          <p:cNvPr id="96" name="Picture 95"/>
          <p:cNvPicPr>
            <a:picLocks noChangeAspect="1"/>
          </p:cNvPicPr>
          <p:nvPr/>
        </p:nvPicPr>
        <p:blipFill rotWithShape="1">
          <a:blip r:embed="rId4">
            <a:grayscl/>
          </a:blip>
          <a:srcRect l="31454"/>
          <a:stretch/>
        </p:blipFill>
        <p:spPr>
          <a:xfrm>
            <a:off x="6438545" y="4222891"/>
            <a:ext cx="2597151" cy="2528140"/>
          </a:xfrm>
          <a:prstGeom prst="rect">
            <a:avLst/>
          </a:prstGeom>
        </p:spPr>
      </p:pic>
      <p:sp>
        <p:nvSpPr>
          <p:cNvPr id="97" name="TextBox 96"/>
          <p:cNvSpPr txBox="1"/>
          <p:nvPr/>
        </p:nvSpPr>
        <p:spPr>
          <a:xfrm>
            <a:off x="7033380" y="6425763"/>
            <a:ext cx="1343638" cy="261610"/>
          </a:xfrm>
          <a:prstGeom prst="rect">
            <a:avLst/>
          </a:prstGeom>
          <a:noFill/>
        </p:spPr>
        <p:txBody>
          <a:bodyPr wrap="none" rtlCol="0">
            <a:spAutoFit/>
          </a:bodyPr>
          <a:lstStyle/>
          <a:p>
            <a:r>
              <a:rPr lang="en-US" sz="1100" dirty="0"/>
              <a:t>Self-Service BI Users</a:t>
            </a:r>
          </a:p>
        </p:txBody>
      </p:sp>
      <p:sp>
        <p:nvSpPr>
          <p:cNvPr id="98" name="Rounded Rectangle 97"/>
          <p:cNvSpPr/>
          <p:nvPr/>
        </p:nvSpPr>
        <p:spPr>
          <a:xfrm>
            <a:off x="2693099" y="2659261"/>
            <a:ext cx="2132456" cy="79023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Security, Roles, Data Sources, Data Catalog, Master Data Version Control and Audit</a:t>
            </a:r>
          </a:p>
        </p:txBody>
      </p:sp>
      <p:sp>
        <p:nvSpPr>
          <p:cNvPr id="99" name="Rounded Rectangle 98"/>
          <p:cNvSpPr/>
          <p:nvPr/>
        </p:nvSpPr>
        <p:spPr>
          <a:xfrm>
            <a:off x="2680474" y="3601077"/>
            <a:ext cx="2132456" cy="96379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Approved Secure Shared </a:t>
            </a:r>
            <a:br>
              <a:rPr lang="en-US" sz="1100" b="1" dirty="0"/>
            </a:br>
            <a:r>
              <a:rPr lang="en-US" sz="1100" b="1" dirty="0"/>
              <a:t>Data Sources, Datasets</a:t>
            </a:r>
          </a:p>
          <a:p>
            <a:pPr algn="ctr"/>
            <a:r>
              <a:rPr lang="en-US" sz="1100" b="1" dirty="0"/>
              <a:t>via Data Gateway / Workspaces</a:t>
            </a:r>
          </a:p>
        </p:txBody>
      </p:sp>
      <p:sp>
        <p:nvSpPr>
          <p:cNvPr id="100" name="Rounded Rectangle 99"/>
          <p:cNvSpPr/>
          <p:nvPr/>
        </p:nvSpPr>
        <p:spPr>
          <a:xfrm>
            <a:off x="4896656" y="4414137"/>
            <a:ext cx="955614" cy="68406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Approval Workflow to Deploy</a:t>
            </a:r>
          </a:p>
        </p:txBody>
      </p:sp>
      <p:sp>
        <p:nvSpPr>
          <p:cNvPr id="101" name="Oval 100"/>
          <p:cNvSpPr/>
          <p:nvPr/>
        </p:nvSpPr>
        <p:spPr>
          <a:xfrm>
            <a:off x="166520" y="1637424"/>
            <a:ext cx="378494" cy="380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02" name="Oval 101"/>
          <p:cNvSpPr/>
          <p:nvPr/>
        </p:nvSpPr>
        <p:spPr>
          <a:xfrm>
            <a:off x="2390350" y="2428176"/>
            <a:ext cx="378494" cy="380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03" name="Oval 102"/>
          <p:cNvSpPr/>
          <p:nvPr/>
        </p:nvSpPr>
        <p:spPr>
          <a:xfrm>
            <a:off x="2388568" y="3489460"/>
            <a:ext cx="378494" cy="380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4" name="Oval 103"/>
          <p:cNvSpPr/>
          <p:nvPr/>
        </p:nvSpPr>
        <p:spPr>
          <a:xfrm>
            <a:off x="4690053" y="4821437"/>
            <a:ext cx="378494" cy="380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105" name="Elbow Connector 104"/>
          <p:cNvCxnSpPr>
            <a:stCxn id="100" idx="0"/>
          </p:cNvCxnSpPr>
          <p:nvPr/>
        </p:nvCxnSpPr>
        <p:spPr>
          <a:xfrm rot="16200000" flipV="1">
            <a:off x="3696266" y="2735939"/>
            <a:ext cx="2843876" cy="512519"/>
          </a:xfrm>
          <a:prstGeom prst="bentConnector2">
            <a:avLst/>
          </a:prstGeom>
          <a:ln w="57150">
            <a:solidFill>
              <a:srgbClr val="282828"/>
            </a:solidFill>
            <a:tailEnd type="triangle"/>
          </a:ln>
        </p:spPr>
        <p:style>
          <a:lnRef idx="1">
            <a:schemeClr val="accent1"/>
          </a:lnRef>
          <a:fillRef idx="0">
            <a:schemeClr val="accent1"/>
          </a:fillRef>
          <a:effectRef idx="0">
            <a:schemeClr val="accent1"/>
          </a:effectRef>
          <a:fontRef idx="minor">
            <a:schemeClr val="tx1"/>
          </a:fontRef>
        </p:style>
      </p:cxnSp>
      <p:sp>
        <p:nvSpPr>
          <p:cNvPr id="106" name="Oval 105"/>
          <p:cNvSpPr/>
          <p:nvPr/>
        </p:nvSpPr>
        <p:spPr>
          <a:xfrm>
            <a:off x="4576683" y="1682232"/>
            <a:ext cx="378494" cy="380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07" name="Oval 106"/>
          <p:cNvSpPr/>
          <p:nvPr/>
        </p:nvSpPr>
        <p:spPr>
          <a:xfrm>
            <a:off x="5717381" y="3730144"/>
            <a:ext cx="378494" cy="380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08" name="Rounded Rectangle 107"/>
          <p:cNvSpPr/>
          <p:nvPr/>
        </p:nvSpPr>
        <p:spPr>
          <a:xfrm>
            <a:off x="6638971" y="1354732"/>
            <a:ext cx="2132456" cy="297903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b="1" dirty="0"/>
          </a:p>
          <a:p>
            <a:pPr algn="ctr"/>
            <a:endParaRPr lang="en-US" sz="1100" b="1" dirty="0">
              <a:solidFill>
                <a:schemeClr val="tx1"/>
              </a:solidFill>
            </a:endParaRPr>
          </a:p>
        </p:txBody>
      </p:sp>
      <p:sp>
        <p:nvSpPr>
          <p:cNvPr id="109" name="Rectangle 108"/>
          <p:cNvSpPr/>
          <p:nvPr/>
        </p:nvSpPr>
        <p:spPr>
          <a:xfrm>
            <a:off x="6662027" y="2212338"/>
            <a:ext cx="2119831" cy="1277273"/>
          </a:xfrm>
          <a:prstGeom prst="rect">
            <a:avLst/>
          </a:prstGeom>
        </p:spPr>
        <p:txBody>
          <a:bodyPr wrap="square">
            <a:spAutoFit/>
          </a:bodyPr>
          <a:lstStyle/>
          <a:p>
            <a:pPr algn="ctr"/>
            <a:r>
              <a:rPr lang="en-US" sz="1100" b="1" dirty="0">
                <a:solidFill>
                  <a:schemeClr val="bg1"/>
                </a:solidFill>
              </a:rPr>
              <a:t>Shared Data Sources </a:t>
            </a:r>
          </a:p>
          <a:p>
            <a:pPr algn="ctr"/>
            <a:r>
              <a:rPr lang="en-US" sz="1100" b="1" dirty="0">
                <a:solidFill>
                  <a:schemeClr val="bg1"/>
                </a:solidFill>
              </a:rPr>
              <a:t>Shared Datasets</a:t>
            </a:r>
          </a:p>
          <a:p>
            <a:pPr algn="ctr"/>
            <a:endParaRPr lang="en-US" sz="1100" b="1" dirty="0">
              <a:solidFill>
                <a:schemeClr val="bg1"/>
              </a:solidFill>
            </a:endParaRPr>
          </a:p>
          <a:p>
            <a:pPr algn="ctr"/>
            <a:r>
              <a:rPr lang="en-US" sz="1100" b="1" dirty="0">
                <a:solidFill>
                  <a:schemeClr val="bg1"/>
                </a:solidFill>
              </a:rPr>
              <a:t>Reports and Dashboards</a:t>
            </a:r>
          </a:p>
          <a:p>
            <a:pPr algn="ctr"/>
            <a:endParaRPr lang="en-US" sz="1100" b="1" dirty="0">
              <a:solidFill>
                <a:schemeClr val="bg1"/>
              </a:solidFill>
            </a:endParaRPr>
          </a:p>
          <a:p>
            <a:pPr algn="ctr"/>
            <a:r>
              <a:rPr lang="en-US" sz="1100" b="1" dirty="0">
                <a:solidFill>
                  <a:schemeClr val="bg1"/>
                </a:solidFill>
              </a:rPr>
              <a:t>App Workspaces / Apps</a:t>
            </a:r>
          </a:p>
          <a:p>
            <a:pPr algn="ctr"/>
            <a:endParaRPr lang="en-US" sz="1100" b="1" dirty="0">
              <a:solidFill>
                <a:schemeClr val="bg1"/>
              </a:solidFill>
            </a:endParaRPr>
          </a:p>
        </p:txBody>
      </p:sp>
      <p:sp>
        <p:nvSpPr>
          <p:cNvPr id="110" name="Oval 109"/>
          <p:cNvSpPr/>
          <p:nvPr/>
        </p:nvSpPr>
        <p:spPr>
          <a:xfrm>
            <a:off x="7236794" y="4631364"/>
            <a:ext cx="378494" cy="380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cxnSp>
        <p:nvCxnSpPr>
          <p:cNvPr id="111" name="Elbow Connector 110"/>
          <p:cNvCxnSpPr>
            <a:stCxn id="100" idx="3"/>
            <a:endCxn id="108" idx="1"/>
          </p:cNvCxnSpPr>
          <p:nvPr/>
        </p:nvCxnSpPr>
        <p:spPr>
          <a:xfrm flipV="1">
            <a:off x="5852270" y="2844251"/>
            <a:ext cx="786701" cy="1911917"/>
          </a:xfrm>
          <a:prstGeom prst="bentConnector3">
            <a:avLst>
              <a:gd name="adj1" fmla="val 50000"/>
            </a:avLst>
          </a:prstGeom>
          <a:ln w="57150">
            <a:solidFill>
              <a:srgbClr val="282828"/>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endCxn id="108" idx="2"/>
          </p:cNvCxnSpPr>
          <p:nvPr/>
        </p:nvCxnSpPr>
        <p:spPr>
          <a:xfrm flipV="1">
            <a:off x="7705199" y="4333770"/>
            <a:ext cx="0" cy="1072404"/>
          </a:xfrm>
          <a:prstGeom prst="straightConnector1">
            <a:avLst/>
          </a:prstGeom>
          <a:ln w="57150">
            <a:solidFill>
              <a:srgbClr val="282828"/>
            </a:solidFill>
            <a:tailEnd type="triangle"/>
          </a:ln>
        </p:spPr>
        <p:style>
          <a:lnRef idx="1">
            <a:schemeClr val="accent1"/>
          </a:lnRef>
          <a:fillRef idx="0">
            <a:schemeClr val="accent1"/>
          </a:fillRef>
          <a:effectRef idx="0">
            <a:schemeClr val="accent1"/>
          </a:effectRef>
          <a:fontRef idx="minor">
            <a:schemeClr val="tx1"/>
          </a:fontRef>
        </p:style>
      </p:cxnSp>
      <p:grpSp>
        <p:nvGrpSpPr>
          <p:cNvPr id="113" name="Group 112"/>
          <p:cNvGrpSpPr/>
          <p:nvPr/>
        </p:nvGrpSpPr>
        <p:grpSpPr>
          <a:xfrm>
            <a:off x="6822600" y="1606712"/>
            <a:ext cx="1765197" cy="390220"/>
            <a:chOff x="7852358" y="2355536"/>
            <a:chExt cx="1765197" cy="390220"/>
          </a:xfrm>
        </p:grpSpPr>
        <p:sp>
          <p:nvSpPr>
            <p:cNvPr id="114" name="Freeform 113"/>
            <p:cNvSpPr/>
            <p:nvPr/>
          </p:nvSpPr>
          <p:spPr bwMode="auto">
            <a:xfrm>
              <a:off x="7852358" y="2355536"/>
              <a:ext cx="361550" cy="382126"/>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Rectangle 114"/>
            <p:cNvSpPr/>
            <p:nvPr/>
          </p:nvSpPr>
          <p:spPr>
            <a:xfrm>
              <a:off x="8165619" y="2376424"/>
              <a:ext cx="1451936" cy="369332"/>
            </a:xfrm>
            <a:prstGeom prst="rect">
              <a:avLst/>
            </a:prstGeom>
          </p:spPr>
          <p:txBody>
            <a:bodyPr wrap="none">
              <a:spAutoFit/>
            </a:bodyPr>
            <a:lstStyle/>
            <a:p>
              <a:r>
                <a:rPr lang="en-US" b="1" dirty="0"/>
                <a:t>PowerBI.com</a:t>
              </a:r>
              <a:endParaRPr lang="en-US" dirty="0"/>
            </a:p>
          </p:txBody>
        </p:sp>
      </p:grpSp>
      <p:grpSp>
        <p:nvGrpSpPr>
          <p:cNvPr id="116" name="Group 115"/>
          <p:cNvGrpSpPr/>
          <p:nvPr/>
        </p:nvGrpSpPr>
        <p:grpSpPr>
          <a:xfrm>
            <a:off x="9130445" y="1867193"/>
            <a:ext cx="2415226" cy="380146"/>
            <a:chOff x="9151756" y="1419949"/>
            <a:chExt cx="2415226" cy="380146"/>
          </a:xfrm>
        </p:grpSpPr>
        <p:sp>
          <p:nvSpPr>
            <p:cNvPr id="117" name="Oval 116"/>
            <p:cNvSpPr/>
            <p:nvPr/>
          </p:nvSpPr>
          <p:spPr>
            <a:xfrm>
              <a:off x="9151756" y="1419949"/>
              <a:ext cx="378494" cy="380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8" name="TextBox 117"/>
            <p:cNvSpPr txBox="1"/>
            <p:nvPr/>
          </p:nvSpPr>
          <p:spPr>
            <a:xfrm>
              <a:off x="9540465" y="1474779"/>
              <a:ext cx="2026517" cy="261610"/>
            </a:xfrm>
            <a:prstGeom prst="rect">
              <a:avLst/>
            </a:prstGeom>
            <a:noFill/>
          </p:spPr>
          <p:txBody>
            <a:bodyPr wrap="none" rtlCol="0">
              <a:spAutoFit/>
            </a:bodyPr>
            <a:lstStyle/>
            <a:p>
              <a:r>
                <a:rPr lang="en-US" sz="1100" dirty="0"/>
                <a:t>Add New Reporting Data Source</a:t>
              </a:r>
            </a:p>
          </p:txBody>
        </p:sp>
      </p:grpSp>
      <p:grpSp>
        <p:nvGrpSpPr>
          <p:cNvPr id="119" name="Group 118"/>
          <p:cNvGrpSpPr/>
          <p:nvPr/>
        </p:nvGrpSpPr>
        <p:grpSpPr>
          <a:xfrm>
            <a:off x="9130445" y="2317200"/>
            <a:ext cx="2750060" cy="430887"/>
            <a:chOff x="9157729" y="1944468"/>
            <a:chExt cx="2750060" cy="430887"/>
          </a:xfrm>
        </p:grpSpPr>
        <p:sp>
          <p:nvSpPr>
            <p:cNvPr id="120" name="Oval 119"/>
            <p:cNvSpPr/>
            <p:nvPr/>
          </p:nvSpPr>
          <p:spPr>
            <a:xfrm>
              <a:off x="9157729" y="1975500"/>
              <a:ext cx="378494" cy="380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21" name="TextBox 120"/>
            <p:cNvSpPr txBox="1"/>
            <p:nvPr/>
          </p:nvSpPr>
          <p:spPr>
            <a:xfrm>
              <a:off x="9564164" y="1944468"/>
              <a:ext cx="2343625" cy="430887"/>
            </a:xfrm>
            <a:prstGeom prst="rect">
              <a:avLst/>
            </a:prstGeom>
            <a:noFill/>
          </p:spPr>
          <p:txBody>
            <a:bodyPr wrap="square" rtlCol="0">
              <a:spAutoFit/>
            </a:bodyPr>
            <a:lstStyle/>
            <a:p>
              <a:r>
                <a:rPr lang="en-US" sz="1100" dirty="0"/>
                <a:t>Perform Data Source Security </a:t>
              </a:r>
              <a:br>
                <a:rPr lang="en-US" sz="1100" dirty="0"/>
              </a:br>
              <a:r>
                <a:rPr lang="en-US" sz="1100" dirty="0"/>
                <a:t>and Governance Management Tasks</a:t>
              </a:r>
            </a:p>
          </p:txBody>
        </p:sp>
      </p:grpSp>
      <p:grpSp>
        <p:nvGrpSpPr>
          <p:cNvPr id="122" name="Group 121"/>
          <p:cNvGrpSpPr/>
          <p:nvPr/>
        </p:nvGrpSpPr>
        <p:grpSpPr>
          <a:xfrm>
            <a:off x="9130445" y="2817948"/>
            <a:ext cx="2788379" cy="430887"/>
            <a:chOff x="9151756" y="2429301"/>
            <a:chExt cx="2788379" cy="430887"/>
          </a:xfrm>
        </p:grpSpPr>
        <p:sp>
          <p:nvSpPr>
            <p:cNvPr id="123" name="Oval 122"/>
            <p:cNvSpPr/>
            <p:nvPr/>
          </p:nvSpPr>
          <p:spPr>
            <a:xfrm>
              <a:off x="9151756" y="2475628"/>
              <a:ext cx="378494" cy="380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24" name="TextBox 123"/>
            <p:cNvSpPr txBox="1"/>
            <p:nvPr/>
          </p:nvSpPr>
          <p:spPr>
            <a:xfrm>
              <a:off x="9564164" y="2429301"/>
              <a:ext cx="2375971" cy="430887"/>
            </a:xfrm>
            <a:prstGeom prst="rect">
              <a:avLst/>
            </a:prstGeom>
            <a:noFill/>
          </p:spPr>
          <p:txBody>
            <a:bodyPr wrap="none" rtlCol="0">
              <a:spAutoFit/>
            </a:bodyPr>
            <a:lstStyle/>
            <a:p>
              <a:r>
                <a:rPr lang="en-US" sz="1100" dirty="0"/>
                <a:t>Publish Approved Shared Data Source </a:t>
              </a:r>
              <a:br>
                <a:rPr lang="en-US" sz="1100" dirty="0"/>
              </a:br>
              <a:r>
                <a:rPr lang="en-US" sz="1100" dirty="0"/>
                <a:t>for Analysts/Power Users</a:t>
              </a:r>
            </a:p>
          </p:txBody>
        </p:sp>
      </p:grpSp>
      <p:grpSp>
        <p:nvGrpSpPr>
          <p:cNvPr id="125" name="Group 124"/>
          <p:cNvGrpSpPr/>
          <p:nvPr/>
        </p:nvGrpSpPr>
        <p:grpSpPr>
          <a:xfrm>
            <a:off x="9130445" y="3318696"/>
            <a:ext cx="2472587" cy="440978"/>
            <a:chOff x="9151756" y="2833833"/>
            <a:chExt cx="2472587" cy="440978"/>
          </a:xfrm>
        </p:grpSpPr>
        <p:sp>
          <p:nvSpPr>
            <p:cNvPr id="126" name="Oval 125"/>
            <p:cNvSpPr/>
            <p:nvPr/>
          </p:nvSpPr>
          <p:spPr>
            <a:xfrm>
              <a:off x="9151756" y="2894665"/>
              <a:ext cx="378494" cy="380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27" name="TextBox 126"/>
            <p:cNvSpPr txBox="1"/>
            <p:nvPr/>
          </p:nvSpPr>
          <p:spPr>
            <a:xfrm>
              <a:off x="9564164" y="2833833"/>
              <a:ext cx="2060179" cy="430887"/>
            </a:xfrm>
            <a:prstGeom prst="rect">
              <a:avLst/>
            </a:prstGeom>
            <a:noFill/>
          </p:spPr>
          <p:txBody>
            <a:bodyPr wrap="none" rtlCol="0">
              <a:spAutoFit/>
            </a:bodyPr>
            <a:lstStyle/>
            <a:p>
              <a:r>
                <a:rPr lang="en-US" sz="1100" dirty="0"/>
                <a:t>Develop Reporting Content with </a:t>
              </a:r>
              <a:br>
                <a:rPr lang="en-US" sz="1100" dirty="0"/>
              </a:br>
              <a:r>
                <a:rPr lang="en-US" sz="1100" dirty="0"/>
                <a:t>Approved Shared Data Sources</a:t>
              </a:r>
            </a:p>
          </p:txBody>
        </p:sp>
      </p:grpSp>
      <p:grpSp>
        <p:nvGrpSpPr>
          <p:cNvPr id="128" name="Group 127"/>
          <p:cNvGrpSpPr/>
          <p:nvPr/>
        </p:nvGrpSpPr>
        <p:grpSpPr>
          <a:xfrm>
            <a:off x="9130445" y="3829535"/>
            <a:ext cx="2833264" cy="438807"/>
            <a:chOff x="9151756" y="3385946"/>
            <a:chExt cx="2833264" cy="438807"/>
          </a:xfrm>
        </p:grpSpPr>
        <p:sp>
          <p:nvSpPr>
            <p:cNvPr id="129" name="Oval 128"/>
            <p:cNvSpPr/>
            <p:nvPr/>
          </p:nvSpPr>
          <p:spPr>
            <a:xfrm>
              <a:off x="9151756" y="3444607"/>
              <a:ext cx="378494" cy="380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30" name="TextBox 129"/>
            <p:cNvSpPr txBox="1"/>
            <p:nvPr/>
          </p:nvSpPr>
          <p:spPr>
            <a:xfrm>
              <a:off x="9564164" y="3385946"/>
              <a:ext cx="2420856" cy="430887"/>
            </a:xfrm>
            <a:prstGeom prst="rect">
              <a:avLst/>
            </a:prstGeom>
            <a:noFill/>
          </p:spPr>
          <p:txBody>
            <a:bodyPr wrap="none" rtlCol="0">
              <a:spAutoFit/>
            </a:bodyPr>
            <a:lstStyle/>
            <a:p>
              <a:r>
                <a:rPr lang="en-US" sz="1100" dirty="0"/>
                <a:t>Submit Reporting Content for Approval</a:t>
              </a:r>
            </a:p>
            <a:p>
              <a:r>
                <a:rPr lang="en-US" sz="1100" dirty="0"/>
                <a:t>based on Governance Guidelines</a:t>
              </a:r>
            </a:p>
          </p:txBody>
        </p:sp>
      </p:grpSp>
      <p:grpSp>
        <p:nvGrpSpPr>
          <p:cNvPr id="131" name="Group 130"/>
          <p:cNvGrpSpPr/>
          <p:nvPr/>
        </p:nvGrpSpPr>
        <p:grpSpPr>
          <a:xfrm>
            <a:off x="9130445" y="4338203"/>
            <a:ext cx="2748303" cy="430887"/>
            <a:chOff x="9151756" y="3884946"/>
            <a:chExt cx="2748303" cy="430887"/>
          </a:xfrm>
        </p:grpSpPr>
        <p:sp>
          <p:nvSpPr>
            <p:cNvPr id="132" name="Oval 131"/>
            <p:cNvSpPr/>
            <p:nvPr/>
          </p:nvSpPr>
          <p:spPr>
            <a:xfrm>
              <a:off x="9151756" y="3902840"/>
              <a:ext cx="378494" cy="380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33" name="TextBox 132"/>
            <p:cNvSpPr txBox="1"/>
            <p:nvPr/>
          </p:nvSpPr>
          <p:spPr>
            <a:xfrm>
              <a:off x="9564163" y="3884946"/>
              <a:ext cx="2335896" cy="430887"/>
            </a:xfrm>
            <a:prstGeom prst="rect">
              <a:avLst/>
            </a:prstGeom>
            <a:noFill/>
          </p:spPr>
          <p:txBody>
            <a:bodyPr wrap="none" rtlCol="0">
              <a:spAutoFit/>
            </a:bodyPr>
            <a:lstStyle/>
            <a:p>
              <a:r>
                <a:rPr lang="en-US" sz="1100" dirty="0"/>
                <a:t>Review, Approve/Disapprove, Add to </a:t>
              </a:r>
              <a:br>
                <a:rPr lang="en-US" sz="1100" dirty="0"/>
              </a:br>
              <a:r>
                <a:rPr lang="en-US" sz="1100" dirty="0"/>
                <a:t>Catalog for Compliance and Audit</a:t>
              </a:r>
            </a:p>
          </p:txBody>
        </p:sp>
      </p:grpSp>
      <p:grpSp>
        <p:nvGrpSpPr>
          <p:cNvPr id="134" name="Group 133"/>
          <p:cNvGrpSpPr/>
          <p:nvPr/>
        </p:nvGrpSpPr>
        <p:grpSpPr>
          <a:xfrm>
            <a:off x="9130445" y="4838951"/>
            <a:ext cx="2627211" cy="430887"/>
            <a:chOff x="9145689" y="4381502"/>
            <a:chExt cx="2627211" cy="430887"/>
          </a:xfrm>
        </p:grpSpPr>
        <p:sp>
          <p:nvSpPr>
            <p:cNvPr id="135" name="Oval 134"/>
            <p:cNvSpPr/>
            <p:nvPr/>
          </p:nvSpPr>
          <p:spPr>
            <a:xfrm>
              <a:off x="9145689" y="4401524"/>
              <a:ext cx="378494" cy="380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36" name="TextBox 135"/>
            <p:cNvSpPr txBox="1"/>
            <p:nvPr/>
          </p:nvSpPr>
          <p:spPr>
            <a:xfrm>
              <a:off x="9564164" y="4381502"/>
              <a:ext cx="2208736" cy="430887"/>
            </a:xfrm>
            <a:prstGeom prst="rect">
              <a:avLst/>
            </a:prstGeom>
            <a:noFill/>
          </p:spPr>
          <p:txBody>
            <a:bodyPr wrap="square" rtlCol="0">
              <a:spAutoFit/>
            </a:bodyPr>
            <a:lstStyle/>
            <a:p>
              <a:r>
                <a:rPr lang="en-US" sz="1100" dirty="0"/>
                <a:t>Publish Approved Content with Permissions to Groups</a:t>
              </a:r>
            </a:p>
          </p:txBody>
        </p:sp>
      </p:grpSp>
      <p:grpSp>
        <p:nvGrpSpPr>
          <p:cNvPr id="137" name="Group 136"/>
          <p:cNvGrpSpPr/>
          <p:nvPr/>
        </p:nvGrpSpPr>
        <p:grpSpPr>
          <a:xfrm>
            <a:off x="9130445" y="5339697"/>
            <a:ext cx="2754370" cy="433971"/>
            <a:chOff x="9145689" y="4892453"/>
            <a:chExt cx="2754370" cy="433971"/>
          </a:xfrm>
        </p:grpSpPr>
        <p:sp>
          <p:nvSpPr>
            <p:cNvPr id="138" name="Oval 137"/>
            <p:cNvSpPr/>
            <p:nvPr/>
          </p:nvSpPr>
          <p:spPr>
            <a:xfrm>
              <a:off x="9145689" y="4892453"/>
              <a:ext cx="378494" cy="380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39" name="TextBox 138"/>
            <p:cNvSpPr txBox="1"/>
            <p:nvPr/>
          </p:nvSpPr>
          <p:spPr>
            <a:xfrm>
              <a:off x="9553499" y="4895537"/>
              <a:ext cx="2346560" cy="430887"/>
            </a:xfrm>
            <a:prstGeom prst="rect">
              <a:avLst/>
            </a:prstGeom>
            <a:noFill/>
          </p:spPr>
          <p:txBody>
            <a:bodyPr wrap="square" rtlCol="0">
              <a:spAutoFit/>
            </a:bodyPr>
            <a:lstStyle/>
            <a:p>
              <a:r>
                <a:rPr lang="en-US" sz="1100" dirty="0"/>
                <a:t>View and Explore Power BI Content based on Role/Group Permissions</a:t>
              </a:r>
            </a:p>
          </p:txBody>
        </p:sp>
      </p:grpSp>
      <p:pic>
        <p:nvPicPr>
          <p:cNvPr id="140" name="Picture 139"/>
          <p:cNvPicPr>
            <a:picLocks noChangeAspect="1"/>
          </p:cNvPicPr>
          <p:nvPr/>
        </p:nvPicPr>
        <p:blipFill>
          <a:blip r:embed="rId5" cstate="email">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94089" y="2181996"/>
            <a:ext cx="1288880" cy="538555"/>
          </a:xfrm>
          <a:prstGeom prst="rect">
            <a:avLst/>
          </a:prstGeom>
        </p:spPr>
      </p:pic>
      <p:cxnSp>
        <p:nvCxnSpPr>
          <p:cNvPr id="141" name="Straight Arrow Connector 140"/>
          <p:cNvCxnSpPr>
            <a:stCxn id="99" idx="2"/>
          </p:cNvCxnSpPr>
          <p:nvPr/>
        </p:nvCxnSpPr>
        <p:spPr>
          <a:xfrm flipH="1">
            <a:off x="3744079" y="4564875"/>
            <a:ext cx="2623" cy="566110"/>
          </a:xfrm>
          <a:prstGeom prst="straightConnector1">
            <a:avLst/>
          </a:prstGeom>
          <a:ln w="57150">
            <a:solidFill>
              <a:srgbClr val="282828"/>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Elbow Connector 141"/>
          <p:cNvCxnSpPr>
            <a:endCxn id="100" idx="1"/>
          </p:cNvCxnSpPr>
          <p:nvPr/>
        </p:nvCxnSpPr>
        <p:spPr>
          <a:xfrm rot="5400000" flipH="1" flipV="1">
            <a:off x="3996332" y="4803118"/>
            <a:ext cx="947274" cy="853374"/>
          </a:xfrm>
          <a:prstGeom prst="bentConnector2">
            <a:avLst/>
          </a:prstGeom>
          <a:ln w="57150">
            <a:solidFill>
              <a:srgbClr val="282828"/>
            </a:solidFill>
            <a:tailEnd type="triangle"/>
          </a:ln>
        </p:spPr>
        <p:style>
          <a:lnRef idx="1">
            <a:schemeClr val="accent1"/>
          </a:lnRef>
          <a:fillRef idx="0">
            <a:schemeClr val="accent1"/>
          </a:fillRef>
          <a:effectRef idx="0">
            <a:schemeClr val="accent1"/>
          </a:effectRef>
          <a:fontRef idx="minor">
            <a:schemeClr val="tx1"/>
          </a:fontRef>
        </p:style>
      </p:cxnSp>
      <p:grpSp>
        <p:nvGrpSpPr>
          <p:cNvPr id="143" name="Group 142"/>
          <p:cNvGrpSpPr/>
          <p:nvPr/>
        </p:nvGrpSpPr>
        <p:grpSpPr>
          <a:xfrm>
            <a:off x="3244133" y="5254020"/>
            <a:ext cx="1870149" cy="1603980"/>
            <a:chOff x="3149156" y="5118426"/>
            <a:chExt cx="2094176" cy="1783388"/>
          </a:xfrm>
        </p:grpSpPr>
        <p:pic>
          <p:nvPicPr>
            <p:cNvPr id="144" name="Picture 143"/>
            <p:cNvPicPr>
              <a:picLocks noChangeAspect="1"/>
            </p:cNvPicPr>
            <p:nvPr/>
          </p:nvPicPr>
          <p:blipFill>
            <a:blip r:embed="rId6">
              <a:grayscl/>
            </a:blip>
            <a:stretch>
              <a:fillRect/>
            </a:stretch>
          </p:blipFill>
          <p:spPr>
            <a:xfrm>
              <a:off x="3149156" y="5118426"/>
              <a:ext cx="2094176" cy="1783388"/>
            </a:xfrm>
            <a:prstGeom prst="rect">
              <a:avLst/>
            </a:prstGeom>
          </p:spPr>
        </p:pic>
        <p:sp>
          <p:nvSpPr>
            <p:cNvPr id="145" name="TextBox 144"/>
            <p:cNvSpPr txBox="1"/>
            <p:nvPr/>
          </p:nvSpPr>
          <p:spPr>
            <a:xfrm>
              <a:off x="3480342" y="6455335"/>
              <a:ext cx="1431802" cy="261610"/>
            </a:xfrm>
            <a:prstGeom prst="rect">
              <a:avLst/>
            </a:prstGeom>
            <a:noFill/>
          </p:spPr>
          <p:txBody>
            <a:bodyPr wrap="none" rtlCol="0">
              <a:spAutoFit/>
            </a:bodyPr>
            <a:lstStyle/>
            <a:p>
              <a:r>
                <a:rPr lang="en-US" sz="1100" dirty="0"/>
                <a:t>Analysts/Power Users</a:t>
              </a:r>
            </a:p>
          </p:txBody>
        </p:sp>
      </p:grpSp>
      <p:sp>
        <p:nvSpPr>
          <p:cNvPr id="146" name="Oval 145"/>
          <p:cNvSpPr/>
          <p:nvPr/>
        </p:nvSpPr>
        <p:spPr>
          <a:xfrm>
            <a:off x="2408403" y="4696472"/>
            <a:ext cx="378494" cy="380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endParaRPr lang="en-US" dirty="0"/>
          </a:p>
        </p:txBody>
      </p:sp>
      <p:cxnSp>
        <p:nvCxnSpPr>
          <p:cNvPr id="147" name="Straight Arrow Connector 146"/>
          <p:cNvCxnSpPr/>
          <p:nvPr/>
        </p:nvCxnSpPr>
        <p:spPr>
          <a:xfrm>
            <a:off x="3716629" y="3397747"/>
            <a:ext cx="1672" cy="351836"/>
          </a:xfrm>
          <a:prstGeom prst="straightConnector1">
            <a:avLst/>
          </a:prstGeom>
          <a:ln w="57150">
            <a:solidFill>
              <a:srgbClr val="282828"/>
            </a:solidFill>
            <a:tailEnd type="triangle"/>
          </a:ln>
        </p:spPr>
        <p:style>
          <a:lnRef idx="1">
            <a:schemeClr val="accent1"/>
          </a:lnRef>
          <a:fillRef idx="0">
            <a:schemeClr val="accent1"/>
          </a:fillRef>
          <a:effectRef idx="0">
            <a:schemeClr val="accent1"/>
          </a:effectRef>
          <a:fontRef idx="minor">
            <a:schemeClr val="tx1"/>
          </a:fontRef>
        </p:style>
      </p:cxnSp>
      <p:sp>
        <p:nvSpPr>
          <p:cNvPr id="148" name="Oval 15"/>
          <p:cNvSpPr/>
          <p:nvPr/>
        </p:nvSpPr>
        <p:spPr>
          <a:xfrm flipH="1">
            <a:off x="358443" y="3110443"/>
            <a:ext cx="765446" cy="424771"/>
          </a:xfrm>
          <a:custGeom>
            <a:avLst/>
            <a:gdLst/>
            <a:ahLst/>
            <a:cxnLst/>
            <a:rect l="l" t="t" r="r" b="b"/>
            <a:pathLst>
              <a:path w="2895600" h="1478280">
                <a:moveTo>
                  <a:pt x="1112520" y="0"/>
                </a:moveTo>
                <a:cubicBezTo>
                  <a:pt x="1435175" y="0"/>
                  <a:pt x="1705787" y="222820"/>
                  <a:pt x="1776897" y="523460"/>
                </a:cubicBezTo>
                <a:cubicBezTo>
                  <a:pt x="1830330" y="473455"/>
                  <a:pt x="1902261" y="443446"/>
                  <a:pt x="1981200" y="443446"/>
                </a:cubicBezTo>
                <a:cubicBezTo>
                  <a:pt x="2141537" y="443446"/>
                  <a:pt x="2272959" y="567249"/>
                  <a:pt x="2283615" y="724590"/>
                </a:cubicBezTo>
                <a:cubicBezTo>
                  <a:pt x="2337590" y="699394"/>
                  <a:pt x="2397838" y="685800"/>
                  <a:pt x="2461260" y="685800"/>
                </a:cubicBezTo>
                <a:cubicBezTo>
                  <a:pt x="2701139" y="685800"/>
                  <a:pt x="2895600" y="880261"/>
                  <a:pt x="2895600" y="1120140"/>
                </a:cubicBezTo>
                <a:cubicBezTo>
                  <a:pt x="2895600" y="1271517"/>
                  <a:pt x="2818161" y="1404807"/>
                  <a:pt x="2698117" y="1478280"/>
                </a:cubicBezTo>
                <a:lnTo>
                  <a:pt x="64333" y="1478280"/>
                </a:lnTo>
                <a:cubicBezTo>
                  <a:pt x="23189" y="1414624"/>
                  <a:pt x="0" y="1338670"/>
                  <a:pt x="0" y="1257300"/>
                </a:cubicBezTo>
                <a:cubicBezTo>
                  <a:pt x="0" y="1025837"/>
                  <a:pt x="187637" y="838200"/>
                  <a:pt x="419100" y="838200"/>
                </a:cubicBezTo>
                <a:lnTo>
                  <a:pt x="445895" y="840901"/>
                </a:lnTo>
                <a:cubicBezTo>
                  <a:pt x="432838" y="791300"/>
                  <a:pt x="426720" y="739265"/>
                  <a:pt x="426720" y="685800"/>
                </a:cubicBezTo>
                <a:cubicBezTo>
                  <a:pt x="426720" y="307043"/>
                  <a:pt x="733763" y="0"/>
                  <a:pt x="1112520" y="0"/>
                </a:cubicBezTo>
                <a:close/>
              </a:path>
            </a:pathLst>
          </a:cu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 </a:t>
            </a:r>
          </a:p>
        </p:txBody>
      </p:sp>
      <p:grpSp>
        <p:nvGrpSpPr>
          <p:cNvPr id="149" name="Group 148"/>
          <p:cNvGrpSpPr/>
          <p:nvPr/>
        </p:nvGrpSpPr>
        <p:grpSpPr>
          <a:xfrm>
            <a:off x="1615519" y="1263970"/>
            <a:ext cx="1701195" cy="998389"/>
            <a:chOff x="1863006" y="1331244"/>
            <a:chExt cx="1701195" cy="998389"/>
          </a:xfrm>
        </p:grpSpPr>
        <p:sp>
          <p:nvSpPr>
            <p:cNvPr id="150" name="Can 149"/>
            <p:cNvSpPr/>
            <p:nvPr/>
          </p:nvSpPr>
          <p:spPr>
            <a:xfrm>
              <a:off x="2357946" y="1331244"/>
              <a:ext cx="679613" cy="616437"/>
            </a:xfrm>
            <a:prstGeom prst="can">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TextBox 150"/>
            <p:cNvSpPr txBox="1"/>
            <p:nvPr/>
          </p:nvSpPr>
          <p:spPr>
            <a:xfrm>
              <a:off x="1863006" y="1898746"/>
              <a:ext cx="1701195" cy="430887"/>
            </a:xfrm>
            <a:prstGeom prst="rect">
              <a:avLst/>
            </a:prstGeom>
            <a:noFill/>
          </p:spPr>
          <p:txBody>
            <a:bodyPr wrap="square" rtlCol="0">
              <a:spAutoFit/>
            </a:bodyPr>
            <a:lstStyle/>
            <a:p>
              <a:pPr algn="ctr"/>
              <a:r>
                <a:rPr lang="en-US" sz="1100" dirty="0"/>
                <a:t>Master Data &amp;</a:t>
              </a:r>
              <a:br>
                <a:rPr lang="en-US" sz="1100" dirty="0"/>
              </a:br>
              <a:r>
                <a:rPr lang="en-US" sz="1100" dirty="0"/>
                <a:t>Data Quality</a:t>
              </a:r>
            </a:p>
          </p:txBody>
        </p:sp>
      </p:grpSp>
      <p:sp>
        <p:nvSpPr>
          <p:cNvPr id="152" name="Right Bracket 151"/>
          <p:cNvSpPr/>
          <p:nvPr/>
        </p:nvSpPr>
        <p:spPr>
          <a:xfrm>
            <a:off x="1496775" y="2017570"/>
            <a:ext cx="292268" cy="4475842"/>
          </a:xfrm>
          <a:prstGeom prst="rightBracket">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53" name="Group 152"/>
          <p:cNvGrpSpPr/>
          <p:nvPr/>
        </p:nvGrpSpPr>
        <p:grpSpPr>
          <a:xfrm>
            <a:off x="879079" y="3109034"/>
            <a:ext cx="593397" cy="485848"/>
            <a:chOff x="6204166" y="3266898"/>
            <a:chExt cx="716948" cy="667361"/>
          </a:xfrm>
          <a:solidFill>
            <a:schemeClr val="bg1">
              <a:lumMod val="75000"/>
            </a:schemeClr>
          </a:solidFill>
        </p:grpSpPr>
        <p:sp>
          <p:nvSpPr>
            <p:cNvPr id="154" name="Oval 153"/>
            <p:cNvSpPr/>
            <p:nvPr/>
          </p:nvSpPr>
          <p:spPr bwMode="auto">
            <a:xfrm>
              <a:off x="6299130" y="3364490"/>
              <a:ext cx="196166" cy="183595"/>
            </a:xfrm>
            <a:prstGeom prst="ellips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5" name="Oval 154"/>
            <p:cNvSpPr/>
            <p:nvPr/>
          </p:nvSpPr>
          <p:spPr bwMode="auto">
            <a:xfrm>
              <a:off x="6574586" y="3573960"/>
              <a:ext cx="231259" cy="231259"/>
            </a:xfrm>
            <a:prstGeom prst="ellips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6" name="Freeform 36"/>
            <p:cNvSpPr>
              <a:spLocks noChangeAspect="1" noEditPoints="1"/>
            </p:cNvSpPr>
            <p:nvPr/>
          </p:nvSpPr>
          <p:spPr bwMode="auto">
            <a:xfrm flipH="1">
              <a:off x="6204166" y="3266898"/>
              <a:ext cx="716948" cy="667361"/>
            </a:xfrm>
            <a:custGeom>
              <a:avLst/>
              <a:gdLst>
                <a:gd name="T0" fmla="*/ 689 w 881"/>
                <a:gd name="T1" fmla="*/ 277 h 820"/>
                <a:gd name="T2" fmla="*/ 597 w 881"/>
                <a:gd name="T3" fmla="*/ 188 h 820"/>
                <a:gd name="T4" fmla="*/ 207 w 881"/>
                <a:gd name="T5" fmla="*/ 566 h 820"/>
                <a:gd name="T6" fmla="*/ 339 w 881"/>
                <a:gd name="T7" fmla="*/ 486 h 820"/>
                <a:gd name="T8" fmla="*/ 841 w 881"/>
                <a:gd name="T9" fmla="*/ 394 h 820"/>
                <a:gd name="T10" fmla="*/ 834 w 881"/>
                <a:gd name="T11" fmla="*/ 400 h 820"/>
                <a:gd name="T12" fmla="*/ 788 w 881"/>
                <a:gd name="T13" fmla="*/ 448 h 820"/>
                <a:gd name="T14" fmla="*/ 694 w 881"/>
                <a:gd name="T15" fmla="*/ 441 h 820"/>
                <a:gd name="T16" fmla="*/ 644 w 881"/>
                <a:gd name="T17" fmla="*/ 501 h 820"/>
                <a:gd name="T18" fmla="*/ 601 w 881"/>
                <a:gd name="T19" fmla="*/ 430 h 820"/>
                <a:gd name="T20" fmla="*/ 541 w 881"/>
                <a:gd name="T21" fmla="*/ 403 h 820"/>
                <a:gd name="T22" fmla="*/ 527 w 881"/>
                <a:gd name="T23" fmla="*/ 403 h 820"/>
                <a:gd name="T24" fmla="*/ 535 w 881"/>
                <a:gd name="T25" fmla="*/ 345 h 820"/>
                <a:gd name="T26" fmla="*/ 489 w 881"/>
                <a:gd name="T27" fmla="*/ 268 h 820"/>
                <a:gd name="T28" fmla="*/ 441 w 881"/>
                <a:gd name="T29" fmla="*/ 260 h 820"/>
                <a:gd name="T30" fmla="*/ 397 w 881"/>
                <a:gd name="T31" fmla="*/ 280 h 820"/>
                <a:gd name="T32" fmla="*/ 384 w 881"/>
                <a:gd name="T33" fmla="*/ 215 h 820"/>
                <a:gd name="T34" fmla="*/ 444 w 881"/>
                <a:gd name="T35" fmla="*/ 164 h 820"/>
                <a:gd name="T36" fmla="*/ 453 w 881"/>
                <a:gd name="T37" fmla="*/ 65 h 820"/>
                <a:gd name="T38" fmla="*/ 476 w 881"/>
                <a:gd name="T39" fmla="*/ 41 h 820"/>
                <a:gd name="T40" fmla="*/ 558 w 881"/>
                <a:gd name="T41" fmla="*/ 44 h 820"/>
                <a:gd name="T42" fmla="*/ 642 w 881"/>
                <a:gd name="T43" fmla="*/ 5 h 820"/>
                <a:gd name="T44" fmla="*/ 776 w 881"/>
                <a:gd name="T45" fmla="*/ 69 h 820"/>
                <a:gd name="T46" fmla="*/ 783 w 881"/>
                <a:gd name="T47" fmla="*/ 150 h 820"/>
                <a:gd name="T48" fmla="*/ 881 w 881"/>
                <a:gd name="T49" fmla="*/ 274 h 820"/>
                <a:gd name="T50" fmla="*/ 806 w 881"/>
                <a:gd name="T51" fmla="*/ 339 h 820"/>
                <a:gd name="T52" fmla="*/ 707 w 881"/>
                <a:gd name="T53" fmla="*/ 168 h 820"/>
                <a:gd name="T54" fmla="*/ 582 w 881"/>
                <a:gd name="T55" fmla="*/ 293 h 820"/>
                <a:gd name="T56" fmla="*/ 707 w 881"/>
                <a:gd name="T57" fmla="*/ 168 h 820"/>
                <a:gd name="T58" fmla="*/ 525 w 881"/>
                <a:gd name="T59" fmla="*/ 522 h 820"/>
                <a:gd name="T60" fmla="*/ 545 w 881"/>
                <a:gd name="T61" fmla="*/ 668 h 820"/>
                <a:gd name="T62" fmla="*/ 449 w 881"/>
                <a:gd name="T63" fmla="*/ 702 h 820"/>
                <a:gd name="T64" fmla="*/ 420 w 881"/>
                <a:gd name="T65" fmla="*/ 793 h 820"/>
                <a:gd name="T66" fmla="*/ 325 w 881"/>
                <a:gd name="T67" fmla="*/ 763 h 820"/>
                <a:gd name="T68" fmla="*/ 268 w 881"/>
                <a:gd name="T69" fmla="*/ 816 h 820"/>
                <a:gd name="T70" fmla="*/ 219 w 881"/>
                <a:gd name="T71" fmla="*/ 811 h 820"/>
                <a:gd name="T72" fmla="*/ 139 w 881"/>
                <a:gd name="T73" fmla="*/ 763 h 820"/>
                <a:gd name="T74" fmla="*/ 96 w 881"/>
                <a:gd name="T75" fmla="*/ 669 h 820"/>
                <a:gd name="T76" fmla="*/ 39 w 881"/>
                <a:gd name="T77" fmla="*/ 620 h 820"/>
                <a:gd name="T78" fmla="*/ 52 w 881"/>
                <a:gd name="T79" fmla="*/ 537 h 820"/>
                <a:gd name="T80" fmla="*/ 32 w 881"/>
                <a:gd name="T81" fmla="*/ 390 h 820"/>
                <a:gd name="T82" fmla="*/ 113 w 881"/>
                <a:gd name="T83" fmla="*/ 296 h 820"/>
                <a:gd name="T84" fmla="*/ 188 w 881"/>
                <a:gd name="T85" fmla="*/ 268 h 820"/>
                <a:gd name="T86" fmla="*/ 274 w 881"/>
                <a:gd name="T87" fmla="*/ 235 h 820"/>
                <a:gd name="T88" fmla="*/ 306 w 881"/>
                <a:gd name="T89" fmla="*/ 237 h 820"/>
                <a:gd name="T90" fmla="*/ 354 w 881"/>
                <a:gd name="T91" fmla="*/ 246 h 820"/>
                <a:gd name="T92" fmla="*/ 439 w 881"/>
                <a:gd name="T93" fmla="*/ 291 h 820"/>
                <a:gd name="T94" fmla="*/ 478 w 881"/>
                <a:gd name="T95" fmla="*/ 385 h 820"/>
                <a:gd name="T96" fmla="*/ 539 w 881"/>
                <a:gd name="T97" fmla="*/ 435 h 820"/>
                <a:gd name="T98" fmla="*/ 376 w 881"/>
                <a:gd name="T99" fmla="*/ 462 h 820"/>
                <a:gd name="T100" fmla="*/ 211 w 881"/>
                <a:gd name="T101" fmla="*/ 420 h 820"/>
                <a:gd name="T102" fmla="*/ 260 w 881"/>
                <a:gd name="T103" fmla="*/ 6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1" h="820">
                  <a:moveTo>
                    <a:pt x="635" y="174"/>
                  </a:moveTo>
                  <a:cubicBezTo>
                    <a:pt x="653" y="176"/>
                    <a:pt x="669" y="182"/>
                    <a:pt x="682" y="196"/>
                  </a:cubicBezTo>
                  <a:cubicBezTo>
                    <a:pt x="706" y="219"/>
                    <a:pt x="711" y="258"/>
                    <a:pt x="689" y="277"/>
                  </a:cubicBezTo>
                  <a:cubicBezTo>
                    <a:pt x="682" y="284"/>
                    <a:pt x="667" y="288"/>
                    <a:pt x="653" y="287"/>
                  </a:cubicBezTo>
                  <a:cubicBezTo>
                    <a:pt x="634" y="289"/>
                    <a:pt x="619" y="279"/>
                    <a:pt x="609" y="271"/>
                  </a:cubicBezTo>
                  <a:cubicBezTo>
                    <a:pt x="582" y="242"/>
                    <a:pt x="576" y="208"/>
                    <a:pt x="597" y="188"/>
                  </a:cubicBezTo>
                  <a:cubicBezTo>
                    <a:pt x="606" y="177"/>
                    <a:pt x="621" y="174"/>
                    <a:pt x="635" y="174"/>
                  </a:cubicBezTo>
                  <a:close/>
                  <a:moveTo>
                    <a:pt x="234" y="456"/>
                  </a:moveTo>
                  <a:cubicBezTo>
                    <a:pt x="198" y="480"/>
                    <a:pt x="184" y="530"/>
                    <a:pt x="207" y="566"/>
                  </a:cubicBezTo>
                  <a:cubicBezTo>
                    <a:pt x="218" y="589"/>
                    <a:pt x="237" y="600"/>
                    <a:pt x="258" y="604"/>
                  </a:cubicBezTo>
                  <a:cubicBezTo>
                    <a:pt x="275" y="610"/>
                    <a:pt x="296" y="604"/>
                    <a:pt x="312" y="596"/>
                  </a:cubicBezTo>
                  <a:cubicBezTo>
                    <a:pt x="349" y="573"/>
                    <a:pt x="363" y="522"/>
                    <a:pt x="339" y="486"/>
                  </a:cubicBezTo>
                  <a:cubicBezTo>
                    <a:pt x="327" y="467"/>
                    <a:pt x="310" y="452"/>
                    <a:pt x="288" y="448"/>
                  </a:cubicBezTo>
                  <a:cubicBezTo>
                    <a:pt x="270" y="446"/>
                    <a:pt x="251" y="448"/>
                    <a:pt x="234" y="456"/>
                  </a:cubicBezTo>
                  <a:close/>
                  <a:moveTo>
                    <a:pt x="841" y="394"/>
                  </a:moveTo>
                  <a:cubicBezTo>
                    <a:pt x="839" y="398"/>
                    <a:pt x="835" y="396"/>
                    <a:pt x="834" y="400"/>
                  </a:cubicBezTo>
                  <a:cubicBezTo>
                    <a:pt x="834" y="400"/>
                    <a:pt x="834" y="400"/>
                    <a:pt x="834" y="400"/>
                  </a:cubicBezTo>
                  <a:cubicBezTo>
                    <a:pt x="834" y="400"/>
                    <a:pt x="834" y="400"/>
                    <a:pt x="834" y="400"/>
                  </a:cubicBezTo>
                  <a:cubicBezTo>
                    <a:pt x="834" y="400"/>
                    <a:pt x="834" y="400"/>
                    <a:pt x="834" y="400"/>
                  </a:cubicBezTo>
                  <a:cubicBezTo>
                    <a:pt x="795" y="442"/>
                    <a:pt x="795" y="442"/>
                    <a:pt x="795" y="442"/>
                  </a:cubicBezTo>
                  <a:cubicBezTo>
                    <a:pt x="794" y="446"/>
                    <a:pt x="794" y="446"/>
                    <a:pt x="788" y="448"/>
                  </a:cubicBezTo>
                  <a:cubicBezTo>
                    <a:pt x="785" y="456"/>
                    <a:pt x="780" y="459"/>
                    <a:pt x="774" y="461"/>
                  </a:cubicBezTo>
                  <a:cubicBezTo>
                    <a:pt x="722" y="428"/>
                    <a:pt x="722" y="428"/>
                    <a:pt x="722" y="428"/>
                  </a:cubicBezTo>
                  <a:cubicBezTo>
                    <a:pt x="710" y="433"/>
                    <a:pt x="703" y="440"/>
                    <a:pt x="694" y="441"/>
                  </a:cubicBezTo>
                  <a:cubicBezTo>
                    <a:pt x="690" y="463"/>
                    <a:pt x="690" y="463"/>
                    <a:pt x="690" y="463"/>
                  </a:cubicBezTo>
                  <a:cubicBezTo>
                    <a:pt x="652" y="504"/>
                    <a:pt x="652" y="504"/>
                    <a:pt x="652" y="504"/>
                  </a:cubicBezTo>
                  <a:cubicBezTo>
                    <a:pt x="652" y="504"/>
                    <a:pt x="648" y="503"/>
                    <a:pt x="644" y="501"/>
                  </a:cubicBezTo>
                  <a:cubicBezTo>
                    <a:pt x="634" y="502"/>
                    <a:pt x="624" y="503"/>
                    <a:pt x="612" y="499"/>
                  </a:cubicBezTo>
                  <a:cubicBezTo>
                    <a:pt x="611" y="489"/>
                    <a:pt x="611" y="489"/>
                    <a:pt x="611" y="489"/>
                  </a:cubicBezTo>
                  <a:cubicBezTo>
                    <a:pt x="609" y="470"/>
                    <a:pt x="603" y="449"/>
                    <a:pt x="601" y="430"/>
                  </a:cubicBezTo>
                  <a:cubicBezTo>
                    <a:pt x="594" y="409"/>
                    <a:pt x="594" y="409"/>
                    <a:pt x="594" y="409"/>
                  </a:cubicBezTo>
                  <a:cubicBezTo>
                    <a:pt x="573" y="405"/>
                    <a:pt x="573" y="405"/>
                    <a:pt x="573" y="405"/>
                  </a:cubicBezTo>
                  <a:cubicBezTo>
                    <a:pt x="541" y="403"/>
                    <a:pt x="541" y="403"/>
                    <a:pt x="541" y="403"/>
                  </a:cubicBezTo>
                  <a:cubicBezTo>
                    <a:pt x="541" y="403"/>
                    <a:pt x="541" y="403"/>
                    <a:pt x="541" y="403"/>
                  </a:cubicBezTo>
                  <a:cubicBezTo>
                    <a:pt x="537" y="402"/>
                    <a:pt x="537" y="402"/>
                    <a:pt x="537" y="402"/>
                  </a:cubicBezTo>
                  <a:cubicBezTo>
                    <a:pt x="527" y="403"/>
                    <a:pt x="527" y="403"/>
                    <a:pt x="527" y="403"/>
                  </a:cubicBezTo>
                  <a:cubicBezTo>
                    <a:pt x="529" y="399"/>
                    <a:pt x="525" y="397"/>
                    <a:pt x="526" y="393"/>
                  </a:cubicBezTo>
                  <a:cubicBezTo>
                    <a:pt x="522" y="391"/>
                    <a:pt x="520" y="386"/>
                    <a:pt x="521" y="382"/>
                  </a:cubicBezTo>
                  <a:cubicBezTo>
                    <a:pt x="535" y="345"/>
                    <a:pt x="535" y="345"/>
                    <a:pt x="535" y="345"/>
                  </a:cubicBezTo>
                  <a:cubicBezTo>
                    <a:pt x="546" y="326"/>
                    <a:pt x="546" y="326"/>
                    <a:pt x="546" y="326"/>
                  </a:cubicBezTo>
                  <a:cubicBezTo>
                    <a:pt x="530" y="307"/>
                    <a:pt x="530" y="307"/>
                    <a:pt x="530" y="307"/>
                  </a:cubicBezTo>
                  <a:cubicBezTo>
                    <a:pt x="517" y="292"/>
                    <a:pt x="504" y="278"/>
                    <a:pt x="489" y="268"/>
                  </a:cubicBezTo>
                  <a:cubicBezTo>
                    <a:pt x="482" y="261"/>
                    <a:pt x="482" y="261"/>
                    <a:pt x="482" y="261"/>
                  </a:cubicBezTo>
                  <a:cubicBezTo>
                    <a:pt x="473" y="262"/>
                    <a:pt x="473" y="262"/>
                    <a:pt x="473" y="262"/>
                  </a:cubicBezTo>
                  <a:cubicBezTo>
                    <a:pt x="441" y="260"/>
                    <a:pt x="441" y="260"/>
                    <a:pt x="441" y="260"/>
                  </a:cubicBezTo>
                  <a:cubicBezTo>
                    <a:pt x="429" y="255"/>
                    <a:pt x="429" y="255"/>
                    <a:pt x="429" y="255"/>
                  </a:cubicBezTo>
                  <a:cubicBezTo>
                    <a:pt x="416" y="264"/>
                    <a:pt x="416" y="264"/>
                    <a:pt x="416" y="264"/>
                  </a:cubicBezTo>
                  <a:cubicBezTo>
                    <a:pt x="397" y="280"/>
                    <a:pt x="397" y="280"/>
                    <a:pt x="397" y="280"/>
                  </a:cubicBezTo>
                  <a:cubicBezTo>
                    <a:pt x="388" y="240"/>
                    <a:pt x="388" y="240"/>
                    <a:pt x="388" y="240"/>
                  </a:cubicBezTo>
                  <a:cubicBezTo>
                    <a:pt x="384" y="215"/>
                    <a:pt x="384" y="215"/>
                    <a:pt x="384" y="215"/>
                  </a:cubicBezTo>
                  <a:cubicBezTo>
                    <a:pt x="384" y="215"/>
                    <a:pt x="384" y="215"/>
                    <a:pt x="384" y="215"/>
                  </a:cubicBezTo>
                  <a:cubicBezTo>
                    <a:pt x="408" y="187"/>
                    <a:pt x="408" y="187"/>
                    <a:pt x="408" y="187"/>
                  </a:cubicBezTo>
                  <a:cubicBezTo>
                    <a:pt x="437" y="184"/>
                    <a:pt x="437" y="184"/>
                    <a:pt x="437" y="184"/>
                  </a:cubicBezTo>
                  <a:cubicBezTo>
                    <a:pt x="440" y="176"/>
                    <a:pt x="441" y="172"/>
                    <a:pt x="444" y="164"/>
                  </a:cubicBezTo>
                  <a:cubicBezTo>
                    <a:pt x="413" y="111"/>
                    <a:pt x="413" y="111"/>
                    <a:pt x="413" y="111"/>
                  </a:cubicBezTo>
                  <a:cubicBezTo>
                    <a:pt x="413" y="111"/>
                    <a:pt x="415" y="106"/>
                    <a:pt x="416" y="102"/>
                  </a:cubicBezTo>
                  <a:cubicBezTo>
                    <a:pt x="453" y="65"/>
                    <a:pt x="453" y="65"/>
                    <a:pt x="453" y="65"/>
                  </a:cubicBezTo>
                  <a:cubicBezTo>
                    <a:pt x="453" y="65"/>
                    <a:pt x="453" y="65"/>
                    <a:pt x="453" y="65"/>
                  </a:cubicBezTo>
                  <a:cubicBezTo>
                    <a:pt x="455" y="61"/>
                    <a:pt x="460" y="59"/>
                    <a:pt x="462" y="54"/>
                  </a:cubicBezTo>
                  <a:cubicBezTo>
                    <a:pt x="467" y="52"/>
                    <a:pt x="470" y="44"/>
                    <a:pt x="476" y="41"/>
                  </a:cubicBezTo>
                  <a:cubicBezTo>
                    <a:pt x="532" y="76"/>
                    <a:pt x="532" y="76"/>
                    <a:pt x="532" y="76"/>
                  </a:cubicBezTo>
                  <a:cubicBezTo>
                    <a:pt x="539" y="69"/>
                    <a:pt x="549" y="68"/>
                    <a:pt x="556" y="62"/>
                  </a:cubicBezTo>
                  <a:cubicBezTo>
                    <a:pt x="558" y="44"/>
                    <a:pt x="558" y="44"/>
                    <a:pt x="558" y="44"/>
                  </a:cubicBezTo>
                  <a:cubicBezTo>
                    <a:pt x="597" y="3"/>
                    <a:pt x="597" y="3"/>
                    <a:pt x="597" y="3"/>
                  </a:cubicBezTo>
                  <a:cubicBezTo>
                    <a:pt x="602" y="0"/>
                    <a:pt x="606" y="2"/>
                    <a:pt x="606" y="2"/>
                  </a:cubicBezTo>
                  <a:cubicBezTo>
                    <a:pt x="620" y="2"/>
                    <a:pt x="630" y="1"/>
                    <a:pt x="642" y="5"/>
                  </a:cubicBezTo>
                  <a:cubicBezTo>
                    <a:pt x="662" y="64"/>
                    <a:pt x="662" y="64"/>
                    <a:pt x="662" y="64"/>
                  </a:cubicBezTo>
                  <a:cubicBezTo>
                    <a:pt x="684" y="67"/>
                    <a:pt x="707" y="80"/>
                    <a:pt x="726" y="92"/>
                  </a:cubicBezTo>
                  <a:cubicBezTo>
                    <a:pt x="776" y="69"/>
                    <a:pt x="776" y="69"/>
                    <a:pt x="776" y="69"/>
                  </a:cubicBezTo>
                  <a:cubicBezTo>
                    <a:pt x="778" y="74"/>
                    <a:pt x="787" y="77"/>
                    <a:pt x="793" y="85"/>
                  </a:cubicBezTo>
                  <a:cubicBezTo>
                    <a:pt x="800" y="92"/>
                    <a:pt x="802" y="97"/>
                    <a:pt x="811" y="100"/>
                  </a:cubicBezTo>
                  <a:cubicBezTo>
                    <a:pt x="783" y="150"/>
                    <a:pt x="783" y="150"/>
                    <a:pt x="783" y="150"/>
                  </a:cubicBezTo>
                  <a:cubicBezTo>
                    <a:pt x="799" y="170"/>
                    <a:pt x="810" y="188"/>
                    <a:pt x="817" y="209"/>
                  </a:cubicBezTo>
                  <a:cubicBezTo>
                    <a:pt x="874" y="230"/>
                    <a:pt x="874" y="230"/>
                    <a:pt x="874" y="230"/>
                  </a:cubicBezTo>
                  <a:cubicBezTo>
                    <a:pt x="877" y="245"/>
                    <a:pt x="881" y="260"/>
                    <a:pt x="881" y="274"/>
                  </a:cubicBezTo>
                  <a:cubicBezTo>
                    <a:pt x="842" y="315"/>
                    <a:pt x="842" y="315"/>
                    <a:pt x="842" y="315"/>
                  </a:cubicBezTo>
                  <a:cubicBezTo>
                    <a:pt x="817" y="320"/>
                    <a:pt x="817" y="320"/>
                    <a:pt x="817" y="320"/>
                  </a:cubicBezTo>
                  <a:cubicBezTo>
                    <a:pt x="810" y="327"/>
                    <a:pt x="807" y="335"/>
                    <a:pt x="806" y="339"/>
                  </a:cubicBezTo>
                  <a:cubicBezTo>
                    <a:pt x="841" y="394"/>
                    <a:pt x="841" y="394"/>
                    <a:pt x="841" y="394"/>
                  </a:cubicBezTo>
                  <a:cubicBezTo>
                    <a:pt x="841" y="394"/>
                    <a:pt x="841" y="394"/>
                    <a:pt x="841" y="394"/>
                  </a:cubicBezTo>
                  <a:close/>
                  <a:moveTo>
                    <a:pt x="707" y="168"/>
                  </a:moveTo>
                  <a:cubicBezTo>
                    <a:pt x="683" y="145"/>
                    <a:pt x="654" y="135"/>
                    <a:pt x="627" y="134"/>
                  </a:cubicBezTo>
                  <a:cubicBezTo>
                    <a:pt x="605" y="131"/>
                    <a:pt x="583" y="141"/>
                    <a:pt x="567" y="158"/>
                  </a:cubicBezTo>
                  <a:cubicBezTo>
                    <a:pt x="531" y="191"/>
                    <a:pt x="536" y="253"/>
                    <a:pt x="582" y="293"/>
                  </a:cubicBezTo>
                  <a:cubicBezTo>
                    <a:pt x="606" y="316"/>
                    <a:pt x="633" y="331"/>
                    <a:pt x="660" y="331"/>
                  </a:cubicBezTo>
                  <a:cubicBezTo>
                    <a:pt x="684" y="331"/>
                    <a:pt x="704" y="325"/>
                    <a:pt x="720" y="307"/>
                  </a:cubicBezTo>
                  <a:cubicBezTo>
                    <a:pt x="757" y="270"/>
                    <a:pt x="751" y="212"/>
                    <a:pt x="707" y="168"/>
                  </a:cubicBezTo>
                  <a:close/>
                  <a:moveTo>
                    <a:pt x="565" y="440"/>
                  </a:moveTo>
                  <a:cubicBezTo>
                    <a:pt x="572" y="456"/>
                    <a:pt x="574" y="476"/>
                    <a:pt x="578" y="491"/>
                  </a:cubicBezTo>
                  <a:cubicBezTo>
                    <a:pt x="525" y="522"/>
                    <a:pt x="525" y="522"/>
                    <a:pt x="525" y="522"/>
                  </a:cubicBezTo>
                  <a:cubicBezTo>
                    <a:pt x="527" y="541"/>
                    <a:pt x="525" y="559"/>
                    <a:pt x="522" y="581"/>
                  </a:cubicBezTo>
                  <a:cubicBezTo>
                    <a:pt x="563" y="619"/>
                    <a:pt x="563" y="619"/>
                    <a:pt x="563" y="619"/>
                  </a:cubicBezTo>
                  <a:cubicBezTo>
                    <a:pt x="561" y="637"/>
                    <a:pt x="555" y="653"/>
                    <a:pt x="545" y="668"/>
                  </a:cubicBezTo>
                  <a:cubicBezTo>
                    <a:pt x="515" y="662"/>
                    <a:pt x="515" y="662"/>
                    <a:pt x="515" y="662"/>
                  </a:cubicBezTo>
                  <a:cubicBezTo>
                    <a:pt x="487" y="661"/>
                    <a:pt x="487" y="661"/>
                    <a:pt x="487" y="661"/>
                  </a:cubicBezTo>
                  <a:cubicBezTo>
                    <a:pt x="477" y="676"/>
                    <a:pt x="463" y="689"/>
                    <a:pt x="449" y="702"/>
                  </a:cubicBezTo>
                  <a:cubicBezTo>
                    <a:pt x="464" y="763"/>
                    <a:pt x="464" y="763"/>
                    <a:pt x="464" y="763"/>
                  </a:cubicBezTo>
                  <a:cubicBezTo>
                    <a:pt x="456" y="770"/>
                    <a:pt x="451" y="772"/>
                    <a:pt x="444" y="779"/>
                  </a:cubicBezTo>
                  <a:cubicBezTo>
                    <a:pt x="437" y="785"/>
                    <a:pt x="427" y="787"/>
                    <a:pt x="420" y="793"/>
                  </a:cubicBezTo>
                  <a:cubicBezTo>
                    <a:pt x="390" y="787"/>
                    <a:pt x="390" y="787"/>
                    <a:pt x="390" y="787"/>
                  </a:cubicBezTo>
                  <a:cubicBezTo>
                    <a:pt x="359" y="757"/>
                    <a:pt x="359" y="757"/>
                    <a:pt x="359" y="757"/>
                  </a:cubicBezTo>
                  <a:cubicBezTo>
                    <a:pt x="346" y="756"/>
                    <a:pt x="334" y="762"/>
                    <a:pt x="325" y="763"/>
                  </a:cubicBezTo>
                  <a:cubicBezTo>
                    <a:pt x="304" y="820"/>
                    <a:pt x="304" y="820"/>
                    <a:pt x="304" y="820"/>
                  </a:cubicBezTo>
                  <a:cubicBezTo>
                    <a:pt x="290" y="819"/>
                    <a:pt x="280" y="820"/>
                    <a:pt x="272" y="817"/>
                  </a:cubicBezTo>
                  <a:cubicBezTo>
                    <a:pt x="272" y="817"/>
                    <a:pt x="272" y="817"/>
                    <a:pt x="268" y="816"/>
                  </a:cubicBezTo>
                  <a:cubicBezTo>
                    <a:pt x="241" y="815"/>
                    <a:pt x="241" y="815"/>
                    <a:pt x="241" y="815"/>
                  </a:cubicBezTo>
                  <a:cubicBezTo>
                    <a:pt x="241" y="815"/>
                    <a:pt x="241" y="815"/>
                    <a:pt x="241" y="815"/>
                  </a:cubicBezTo>
                  <a:cubicBezTo>
                    <a:pt x="233" y="812"/>
                    <a:pt x="227" y="814"/>
                    <a:pt x="219" y="811"/>
                  </a:cubicBezTo>
                  <a:cubicBezTo>
                    <a:pt x="208" y="752"/>
                    <a:pt x="208" y="752"/>
                    <a:pt x="208" y="752"/>
                  </a:cubicBezTo>
                  <a:cubicBezTo>
                    <a:pt x="200" y="749"/>
                    <a:pt x="188" y="744"/>
                    <a:pt x="180" y="741"/>
                  </a:cubicBezTo>
                  <a:cubicBezTo>
                    <a:pt x="139" y="763"/>
                    <a:pt x="139" y="763"/>
                    <a:pt x="139" y="763"/>
                  </a:cubicBezTo>
                  <a:cubicBezTo>
                    <a:pt x="108" y="761"/>
                    <a:pt x="108" y="761"/>
                    <a:pt x="108" y="761"/>
                  </a:cubicBezTo>
                  <a:cubicBezTo>
                    <a:pt x="97" y="752"/>
                    <a:pt x="84" y="738"/>
                    <a:pt x="70" y="724"/>
                  </a:cubicBezTo>
                  <a:cubicBezTo>
                    <a:pt x="96" y="669"/>
                    <a:pt x="96" y="669"/>
                    <a:pt x="96" y="669"/>
                  </a:cubicBezTo>
                  <a:cubicBezTo>
                    <a:pt x="93" y="663"/>
                    <a:pt x="86" y="656"/>
                    <a:pt x="81" y="645"/>
                  </a:cubicBezTo>
                  <a:cubicBezTo>
                    <a:pt x="79" y="639"/>
                    <a:pt x="72" y="632"/>
                    <a:pt x="71" y="622"/>
                  </a:cubicBezTo>
                  <a:cubicBezTo>
                    <a:pt x="39" y="620"/>
                    <a:pt x="39" y="620"/>
                    <a:pt x="39" y="620"/>
                  </a:cubicBezTo>
                  <a:cubicBezTo>
                    <a:pt x="8" y="618"/>
                    <a:pt x="8" y="618"/>
                    <a:pt x="8" y="618"/>
                  </a:cubicBezTo>
                  <a:cubicBezTo>
                    <a:pt x="4" y="602"/>
                    <a:pt x="2" y="583"/>
                    <a:pt x="0" y="564"/>
                  </a:cubicBezTo>
                  <a:cubicBezTo>
                    <a:pt x="52" y="537"/>
                    <a:pt x="52" y="537"/>
                    <a:pt x="52" y="537"/>
                  </a:cubicBezTo>
                  <a:cubicBezTo>
                    <a:pt x="50" y="517"/>
                    <a:pt x="53" y="496"/>
                    <a:pt x="55" y="478"/>
                  </a:cubicBezTo>
                  <a:cubicBezTo>
                    <a:pt x="10" y="438"/>
                    <a:pt x="10" y="438"/>
                    <a:pt x="10" y="438"/>
                  </a:cubicBezTo>
                  <a:cubicBezTo>
                    <a:pt x="16" y="422"/>
                    <a:pt x="22" y="405"/>
                    <a:pt x="32" y="390"/>
                  </a:cubicBezTo>
                  <a:cubicBezTo>
                    <a:pt x="89" y="398"/>
                    <a:pt x="89" y="398"/>
                    <a:pt x="89" y="398"/>
                  </a:cubicBezTo>
                  <a:cubicBezTo>
                    <a:pt x="101" y="379"/>
                    <a:pt x="111" y="364"/>
                    <a:pt x="125" y="351"/>
                  </a:cubicBezTo>
                  <a:cubicBezTo>
                    <a:pt x="113" y="296"/>
                    <a:pt x="113" y="296"/>
                    <a:pt x="113" y="296"/>
                  </a:cubicBezTo>
                  <a:cubicBezTo>
                    <a:pt x="120" y="289"/>
                    <a:pt x="127" y="282"/>
                    <a:pt x="133" y="280"/>
                  </a:cubicBezTo>
                  <a:cubicBezTo>
                    <a:pt x="140" y="273"/>
                    <a:pt x="150" y="272"/>
                    <a:pt x="157" y="266"/>
                  </a:cubicBezTo>
                  <a:cubicBezTo>
                    <a:pt x="188" y="268"/>
                    <a:pt x="188" y="268"/>
                    <a:pt x="188" y="268"/>
                  </a:cubicBezTo>
                  <a:cubicBezTo>
                    <a:pt x="217" y="302"/>
                    <a:pt x="217" y="302"/>
                    <a:pt x="217" y="302"/>
                  </a:cubicBezTo>
                  <a:cubicBezTo>
                    <a:pt x="229" y="297"/>
                    <a:pt x="242" y="297"/>
                    <a:pt x="252" y="296"/>
                  </a:cubicBezTo>
                  <a:cubicBezTo>
                    <a:pt x="274" y="235"/>
                    <a:pt x="274" y="235"/>
                    <a:pt x="274" y="235"/>
                  </a:cubicBezTo>
                  <a:cubicBezTo>
                    <a:pt x="283" y="238"/>
                    <a:pt x="296" y="239"/>
                    <a:pt x="306" y="237"/>
                  </a:cubicBezTo>
                  <a:cubicBezTo>
                    <a:pt x="306" y="237"/>
                    <a:pt x="306" y="237"/>
                    <a:pt x="306" y="237"/>
                  </a:cubicBezTo>
                  <a:cubicBezTo>
                    <a:pt x="306" y="237"/>
                    <a:pt x="306" y="237"/>
                    <a:pt x="306" y="237"/>
                  </a:cubicBezTo>
                  <a:cubicBezTo>
                    <a:pt x="306" y="237"/>
                    <a:pt x="306" y="237"/>
                    <a:pt x="306" y="237"/>
                  </a:cubicBezTo>
                  <a:cubicBezTo>
                    <a:pt x="336" y="244"/>
                    <a:pt x="336" y="244"/>
                    <a:pt x="336" y="244"/>
                  </a:cubicBezTo>
                  <a:cubicBezTo>
                    <a:pt x="342" y="241"/>
                    <a:pt x="350" y="244"/>
                    <a:pt x="354" y="246"/>
                  </a:cubicBezTo>
                  <a:cubicBezTo>
                    <a:pt x="368" y="307"/>
                    <a:pt x="368" y="307"/>
                    <a:pt x="368" y="307"/>
                  </a:cubicBezTo>
                  <a:cubicBezTo>
                    <a:pt x="376" y="310"/>
                    <a:pt x="389" y="314"/>
                    <a:pt x="397" y="317"/>
                  </a:cubicBezTo>
                  <a:cubicBezTo>
                    <a:pt x="439" y="291"/>
                    <a:pt x="439" y="291"/>
                    <a:pt x="439" y="291"/>
                  </a:cubicBezTo>
                  <a:cubicBezTo>
                    <a:pt x="465" y="296"/>
                    <a:pt x="465" y="296"/>
                    <a:pt x="465" y="296"/>
                  </a:cubicBezTo>
                  <a:cubicBezTo>
                    <a:pt x="480" y="306"/>
                    <a:pt x="494" y="316"/>
                    <a:pt x="504" y="329"/>
                  </a:cubicBezTo>
                  <a:cubicBezTo>
                    <a:pt x="478" y="385"/>
                    <a:pt x="478" y="385"/>
                    <a:pt x="478" y="385"/>
                  </a:cubicBezTo>
                  <a:cubicBezTo>
                    <a:pt x="485" y="392"/>
                    <a:pt x="490" y="403"/>
                    <a:pt x="497" y="410"/>
                  </a:cubicBezTo>
                  <a:cubicBezTo>
                    <a:pt x="498" y="419"/>
                    <a:pt x="505" y="427"/>
                    <a:pt x="507" y="432"/>
                  </a:cubicBezTo>
                  <a:cubicBezTo>
                    <a:pt x="539" y="435"/>
                    <a:pt x="539" y="435"/>
                    <a:pt x="539" y="435"/>
                  </a:cubicBezTo>
                  <a:cubicBezTo>
                    <a:pt x="565" y="440"/>
                    <a:pt x="565" y="440"/>
                    <a:pt x="565" y="440"/>
                  </a:cubicBezTo>
                  <a:cubicBezTo>
                    <a:pt x="565" y="440"/>
                    <a:pt x="565" y="440"/>
                    <a:pt x="565" y="440"/>
                  </a:cubicBezTo>
                  <a:close/>
                  <a:moveTo>
                    <a:pt x="376" y="462"/>
                  </a:moveTo>
                  <a:cubicBezTo>
                    <a:pt x="360" y="429"/>
                    <a:pt x="331" y="409"/>
                    <a:pt x="295" y="405"/>
                  </a:cubicBezTo>
                  <a:cubicBezTo>
                    <a:pt x="295" y="405"/>
                    <a:pt x="291" y="403"/>
                    <a:pt x="287" y="402"/>
                  </a:cubicBezTo>
                  <a:cubicBezTo>
                    <a:pt x="261" y="397"/>
                    <a:pt x="235" y="405"/>
                    <a:pt x="211" y="420"/>
                  </a:cubicBezTo>
                  <a:cubicBezTo>
                    <a:pt x="156" y="455"/>
                    <a:pt x="137" y="531"/>
                    <a:pt x="171" y="590"/>
                  </a:cubicBezTo>
                  <a:cubicBezTo>
                    <a:pt x="186" y="623"/>
                    <a:pt x="216" y="644"/>
                    <a:pt x="250" y="652"/>
                  </a:cubicBezTo>
                  <a:cubicBezTo>
                    <a:pt x="250" y="652"/>
                    <a:pt x="256" y="649"/>
                    <a:pt x="260" y="651"/>
                  </a:cubicBezTo>
                  <a:cubicBezTo>
                    <a:pt x="286" y="656"/>
                    <a:pt x="311" y="651"/>
                    <a:pt x="334" y="637"/>
                  </a:cubicBezTo>
                  <a:cubicBezTo>
                    <a:pt x="391" y="597"/>
                    <a:pt x="410" y="521"/>
                    <a:pt x="376" y="462"/>
                  </a:cubicBezTo>
                  <a:close/>
                </a:path>
              </a:pathLst>
            </a:cu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pic>
        <p:nvPicPr>
          <p:cNvPr id="157" name="Picture 156"/>
          <p:cNvPicPr>
            <a:picLocks noChangeAspect="1"/>
          </p:cNvPicPr>
          <p:nvPr/>
        </p:nvPicPr>
        <p:blipFill>
          <a:blip r:embed="rId7">
            <a:duotone>
              <a:schemeClr val="accent3">
                <a:shade val="45000"/>
                <a:satMod val="135000"/>
              </a:schemeClr>
              <a:prstClr val="white"/>
            </a:duotone>
          </a:blip>
          <a:stretch>
            <a:fillRect/>
          </a:stretch>
        </p:blipFill>
        <p:spPr>
          <a:xfrm>
            <a:off x="2670953" y="5145340"/>
            <a:ext cx="827516" cy="593166"/>
          </a:xfrm>
          <a:prstGeom prst="rect">
            <a:avLst/>
          </a:prstGeom>
        </p:spPr>
      </p:pic>
      <p:sp>
        <p:nvSpPr>
          <p:cNvPr id="158" name="TextBox 157"/>
          <p:cNvSpPr txBox="1"/>
          <p:nvPr/>
        </p:nvSpPr>
        <p:spPr>
          <a:xfrm>
            <a:off x="2335313" y="5645336"/>
            <a:ext cx="1127723" cy="509599"/>
          </a:xfrm>
          <a:prstGeom prst="rect">
            <a:avLst/>
          </a:prstGeom>
          <a:noFill/>
        </p:spPr>
        <p:txBody>
          <a:bodyPr wrap="none" rtlCol="0">
            <a:spAutoFit/>
          </a:bodyPr>
          <a:lstStyle/>
          <a:p>
            <a:pPr algn="ctr"/>
            <a:r>
              <a:rPr lang="en-US" sz="1000" dirty="0"/>
              <a:t>Power BI Desktop,</a:t>
            </a:r>
          </a:p>
          <a:p>
            <a:pPr algn="ctr"/>
            <a:r>
              <a:rPr lang="en-US" sz="1000" dirty="0"/>
              <a:t> Excel, R, Azure ML </a:t>
            </a:r>
            <a:br>
              <a:rPr lang="en-US" sz="1000" dirty="0"/>
            </a:br>
            <a:r>
              <a:rPr lang="en-US" sz="1000" dirty="0"/>
              <a:t>&amp; other tools</a:t>
            </a:r>
          </a:p>
        </p:txBody>
      </p:sp>
      <p:pic>
        <p:nvPicPr>
          <p:cNvPr id="159" name="Picture 158"/>
          <p:cNvPicPr>
            <a:picLocks noChangeAspect="1"/>
          </p:cNvPicPr>
          <p:nvPr/>
        </p:nvPicPr>
        <p:blipFill rotWithShape="1">
          <a:blip r:embed="rId8" cstate="email">
            <a:duotone>
              <a:schemeClr val="bg2">
                <a:shade val="45000"/>
                <a:satMod val="135000"/>
              </a:schemeClr>
              <a:prstClr val="white"/>
            </a:duotone>
            <a:extLst>
              <a:ext uri="{28A0092B-C50C-407E-A947-70E740481C1C}">
                <a14:useLocalDpi xmlns:a14="http://schemas.microsoft.com/office/drawing/2010/main" val="0"/>
              </a:ext>
            </a:extLst>
          </a:blip>
          <a:srcRect t="-1492"/>
          <a:stretch/>
        </p:blipFill>
        <p:spPr>
          <a:xfrm>
            <a:off x="2385433" y="5085404"/>
            <a:ext cx="602826" cy="571679"/>
          </a:xfrm>
          <a:prstGeom prst="rect">
            <a:avLst/>
          </a:prstGeom>
        </p:spPr>
      </p:pic>
      <p:sp>
        <p:nvSpPr>
          <p:cNvPr id="160" name="Freeform 159"/>
          <p:cNvSpPr/>
          <p:nvPr/>
        </p:nvSpPr>
        <p:spPr bwMode="auto">
          <a:xfrm>
            <a:off x="2815848" y="4854719"/>
            <a:ext cx="443711" cy="425420"/>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61" name="Straight Arrow Connector 160"/>
          <p:cNvCxnSpPr/>
          <p:nvPr/>
        </p:nvCxnSpPr>
        <p:spPr>
          <a:xfrm flipV="1">
            <a:off x="1812099" y="3063333"/>
            <a:ext cx="342402" cy="2436"/>
          </a:xfrm>
          <a:prstGeom prst="straightConnector1">
            <a:avLst/>
          </a:prstGeom>
          <a:ln w="57150">
            <a:solidFill>
              <a:srgbClr val="282828"/>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flipV="1">
            <a:off x="1815675" y="5578610"/>
            <a:ext cx="342402" cy="2436"/>
          </a:xfrm>
          <a:prstGeom prst="straightConnector1">
            <a:avLst/>
          </a:prstGeom>
          <a:ln w="57150">
            <a:solidFill>
              <a:srgbClr val="28282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34852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3"/>
                                        </p:tgtEl>
                                        <p:attrNameLst>
                                          <p:attrName>style.visibility</p:attrName>
                                        </p:attrNameLst>
                                      </p:cBhvr>
                                      <p:to>
                                        <p:strVal val="visible"/>
                                      </p:to>
                                    </p:set>
                                    <p:animEffect transition="in" filter="fade">
                                      <p:cBhvr>
                                        <p:cTn id="7"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Master Data Management (MDM)</a:t>
            </a:r>
            <a:br>
              <a:rPr lang="en-US" dirty="0"/>
            </a:br>
            <a:r>
              <a:rPr lang="en-US" sz="3200" dirty="0">
                <a:solidFill>
                  <a:schemeClr val="tx1"/>
                </a:solidFill>
              </a:rPr>
              <a:t>Overview and Resources</a:t>
            </a:r>
          </a:p>
        </p:txBody>
      </p:sp>
      <p:sp>
        <p:nvSpPr>
          <p:cNvPr id="3" name="Text Placeholder 2"/>
          <p:cNvSpPr txBox="1">
            <a:spLocks/>
          </p:cNvSpPr>
          <p:nvPr/>
        </p:nvSpPr>
        <p:spPr>
          <a:xfrm>
            <a:off x="269241" y="1365832"/>
            <a:ext cx="11655839"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Definition(s)</a:t>
            </a:r>
          </a:p>
          <a:p>
            <a:pPr lvl="1"/>
            <a:r>
              <a:rPr lang="en-US" sz="1400" dirty="0"/>
              <a:t>Defining and Managing the “nouns” of the business e.g., Employee, Vendor, Product, Customer</a:t>
            </a:r>
          </a:p>
          <a:p>
            <a:pPr lvl="1"/>
            <a:r>
              <a:rPr lang="en-US" sz="1400" dirty="0"/>
              <a:t>Comprised of data cleansing, transformation, and integration practices</a:t>
            </a:r>
          </a:p>
          <a:p>
            <a:pPr lvl="1"/>
            <a:r>
              <a:rPr lang="en-US" sz="1400" dirty="0"/>
              <a:t>May be used to synchronize applications (ERP, CRM, HSE, etc.), to manage hierarchies, and/or as a feeder to analytic systems/data warehouses </a:t>
            </a:r>
          </a:p>
          <a:p>
            <a:pPr lvl="1"/>
            <a:r>
              <a:rPr lang="en-US" sz="1400" dirty="0"/>
              <a:t>Note – in the context of analytics, implementation of a formal MDM product usually comes after a level of analytic maturity is achieved</a:t>
            </a:r>
          </a:p>
          <a:p>
            <a:pPr marL="182880" lvl="1" indent="0">
              <a:buNone/>
            </a:pPr>
            <a:endParaRPr lang="en-US" sz="2000" dirty="0"/>
          </a:p>
          <a:p>
            <a:r>
              <a:rPr lang="en-US" sz="2000" dirty="0"/>
              <a:t>Microsoft and Partner Capabilities</a:t>
            </a:r>
          </a:p>
          <a:p>
            <a:pPr lvl="1"/>
            <a:r>
              <a:rPr lang="en-US" sz="1400" dirty="0"/>
              <a:t>For on-premise deployments, Microsoft provides master data management capabilities as part of SQL Server </a:t>
            </a:r>
            <a:r>
              <a:rPr lang="en-US" sz="1400" u="sng" dirty="0">
                <a:hlinkClick r:id="rId3"/>
              </a:rPr>
              <a:t>Master Data Services</a:t>
            </a:r>
            <a:r>
              <a:rPr lang="en-US" sz="1400" dirty="0"/>
              <a:t> (MDS)</a:t>
            </a:r>
          </a:p>
          <a:p>
            <a:pPr lvl="2"/>
            <a:r>
              <a:rPr lang="en-US" sz="1400" dirty="0"/>
              <a:t>Many existing customers use a partner, </a:t>
            </a:r>
            <a:r>
              <a:rPr lang="en-US" sz="1400" dirty="0" err="1"/>
              <a:t>Profisee</a:t>
            </a:r>
            <a:r>
              <a:rPr lang="en-US" sz="1400" dirty="0"/>
              <a:t>, as part of their implementation</a:t>
            </a:r>
          </a:p>
          <a:p>
            <a:pPr lvl="2"/>
            <a:r>
              <a:rPr lang="en-US" sz="1400" dirty="0" err="1"/>
              <a:t>Profisee</a:t>
            </a:r>
            <a:r>
              <a:rPr lang="en-US" sz="1400" dirty="0"/>
              <a:t> also provides value-added capabilities on top of the MDS platform (e.g., data quality)</a:t>
            </a:r>
          </a:p>
          <a:p>
            <a:pPr lvl="1"/>
            <a:r>
              <a:rPr lang="en-US" sz="1400" dirty="0"/>
              <a:t>Microsoft does not provide a cloud-first, PAAS MDM offering</a:t>
            </a:r>
          </a:p>
          <a:p>
            <a:pPr lvl="2"/>
            <a:r>
              <a:rPr lang="en-US" sz="1400" dirty="0" err="1"/>
              <a:t>Profisee</a:t>
            </a:r>
            <a:r>
              <a:rPr lang="en-US" sz="1400" dirty="0"/>
              <a:t> offers master data capabilities in Azure – it is a PAAS offering that runs in a customer’s tenant</a:t>
            </a:r>
          </a:p>
          <a:p>
            <a:pPr lvl="2"/>
            <a:r>
              <a:rPr lang="en-US" sz="1400" dirty="0"/>
              <a:t>We recommend customers consider </a:t>
            </a:r>
            <a:r>
              <a:rPr lang="en-US" sz="1400" dirty="0" err="1"/>
              <a:t>Profisee</a:t>
            </a:r>
            <a:r>
              <a:rPr lang="en-US" sz="1400" dirty="0"/>
              <a:t> for cloud-based MDM</a:t>
            </a:r>
          </a:p>
        </p:txBody>
      </p:sp>
    </p:spTree>
    <p:extLst>
      <p:ext uri="{BB962C8B-B14F-4D97-AF65-F5344CB8AC3E}">
        <p14:creationId xmlns:p14="http://schemas.microsoft.com/office/powerpoint/2010/main" val="35596143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Data Sources</a:t>
            </a:r>
            <a:br>
              <a:rPr lang="en-US" dirty="0"/>
            </a:br>
            <a:r>
              <a:rPr lang="en-US" sz="3200" dirty="0">
                <a:solidFill>
                  <a:schemeClr val="tx1"/>
                </a:solidFill>
              </a:rPr>
              <a:t>Managing &amp; Exposing</a:t>
            </a:r>
          </a:p>
        </p:txBody>
      </p:sp>
      <p:sp>
        <p:nvSpPr>
          <p:cNvPr id="3" name="Text Placeholder 2"/>
          <p:cNvSpPr txBox="1">
            <a:spLocks/>
          </p:cNvSpPr>
          <p:nvPr/>
        </p:nvSpPr>
        <p:spPr>
          <a:xfrm>
            <a:off x="269240" y="1365832"/>
            <a:ext cx="11655839"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Self-Service BI may require access to original source systems, data warehouses, big-data stores, and/or 3</a:t>
            </a:r>
            <a:r>
              <a:rPr lang="en-US" sz="2000" baseline="30000" dirty="0"/>
              <a:t>rd</a:t>
            </a:r>
            <a:r>
              <a:rPr lang="en-US" sz="2000" dirty="0"/>
              <a:t> party data sources</a:t>
            </a:r>
          </a:p>
          <a:p>
            <a:pPr lvl="1"/>
            <a:r>
              <a:rPr lang="en-US" sz="1400" dirty="0"/>
              <a:t>The Data Steward, along with source systems owners and data administrators, is responsible for providing access to the system(s) they control</a:t>
            </a:r>
          </a:p>
          <a:p>
            <a:r>
              <a:rPr lang="en-US" sz="2000" dirty="0"/>
              <a:t>Common concerns and issues WRT data sources &amp; Power BI</a:t>
            </a:r>
          </a:p>
          <a:p>
            <a:pPr lvl="1"/>
            <a:r>
              <a:rPr lang="en-US" sz="1400" dirty="0"/>
              <a:t>This tool makes data proliferation easier (Your giving my users a bigger gun)</a:t>
            </a:r>
          </a:p>
          <a:p>
            <a:pPr lvl="2"/>
            <a:r>
              <a:rPr lang="en-US" sz="1300" dirty="0"/>
              <a:t>For imported data models, Power BI is similar to an Excel spreadsheet; it is a local copy of a data source that has been extracted and potentially transformed/blended with other data sources.  However, the Power BI Service helps reduce data proliferation (emailing spreadsheets and copying charts/graphs into PowerPoint deck.</a:t>
            </a:r>
          </a:p>
          <a:p>
            <a:pPr lvl="2"/>
            <a:r>
              <a:rPr lang="en-US" sz="1300" dirty="0"/>
              <a:t>Power BI provides a level of auditing/monitoring that isn’t available with local spreadsheets (covered later) – which makes it possible to “upgrade” popular data models to an IT-Managed/Enterprise approach in the future</a:t>
            </a:r>
          </a:p>
          <a:p>
            <a:pPr lvl="1"/>
            <a:r>
              <a:rPr lang="en-US" sz="1400" dirty="0"/>
              <a:t>The data is stored in the cloud – I have security, safety, compliance concerns</a:t>
            </a:r>
            <a:endParaRPr lang="en-US" sz="1000" dirty="0"/>
          </a:p>
          <a:p>
            <a:pPr lvl="1"/>
            <a:r>
              <a:rPr lang="en-US" sz="1400" dirty="0"/>
              <a:t>Who has access to this data – how do we secure it</a:t>
            </a:r>
          </a:p>
          <a:p>
            <a:r>
              <a:rPr lang="en-US" sz="2000" dirty="0"/>
              <a:t>Consider a set of PBI Desktop “templates” to standardize data access patterns/practices </a:t>
            </a:r>
          </a:p>
          <a:p>
            <a:r>
              <a:rPr lang="en-US" sz="2000" dirty="0"/>
              <a:t>Consider the use of a “Data Catalog” to make it easier for</a:t>
            </a:r>
          </a:p>
          <a:p>
            <a:pPr lvl="1"/>
            <a:r>
              <a:rPr lang="en-US" sz="1400" dirty="0"/>
              <a:t>Data Stewards to publish and describe authoritative data sources</a:t>
            </a:r>
          </a:p>
          <a:p>
            <a:pPr lvl="1"/>
            <a:r>
              <a:rPr lang="en-US" sz="1400" dirty="0"/>
              <a:t>Power Users to find/consume these data sources</a:t>
            </a:r>
          </a:p>
          <a:p>
            <a:pPr lvl="1"/>
            <a:r>
              <a:rPr lang="en-US" sz="1400" dirty="0"/>
              <a:t>A Data Catalog could be anything as simple as a set of documents in a portal to a packaged solution….</a:t>
            </a:r>
            <a:endParaRPr lang="en-US" sz="2000" dirty="0"/>
          </a:p>
          <a:p>
            <a:endParaRPr lang="en-US" sz="1700" dirty="0"/>
          </a:p>
        </p:txBody>
      </p:sp>
      <p:sp>
        <p:nvSpPr>
          <p:cNvPr id="7" name="Text Placeholder 2"/>
          <p:cNvSpPr txBox="1">
            <a:spLocks/>
          </p:cNvSpPr>
          <p:nvPr/>
        </p:nvSpPr>
        <p:spPr>
          <a:xfrm>
            <a:off x="9155565" y="39136"/>
            <a:ext cx="2999015" cy="1105225"/>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Data Steward</a:t>
            </a:r>
          </a:p>
          <a:p>
            <a:r>
              <a:rPr lang="en-US" sz="2000" dirty="0"/>
              <a:t>Power BI Champion</a:t>
            </a:r>
          </a:p>
        </p:txBody>
      </p:sp>
      <p:sp>
        <p:nvSpPr>
          <p:cNvPr id="5" name="Rectangle 4"/>
          <p:cNvSpPr/>
          <p:nvPr/>
        </p:nvSpPr>
        <p:spPr>
          <a:xfrm>
            <a:off x="3400427" y="6517246"/>
            <a:ext cx="8805862" cy="369332"/>
          </a:xfrm>
          <a:prstGeom prst="rect">
            <a:avLst/>
          </a:prstGeom>
        </p:spPr>
        <p:txBody>
          <a:bodyPr wrap="square">
            <a:spAutoFit/>
          </a:bodyPr>
          <a:lstStyle/>
          <a:p>
            <a:pPr algn="r"/>
            <a:r>
              <a:rPr lang="en-US" dirty="0"/>
              <a:t>https://powerbi.microsoft.com/en-us/documentation/powerbi-desktop-data-sources/</a:t>
            </a:r>
          </a:p>
        </p:txBody>
      </p:sp>
    </p:spTree>
    <p:extLst>
      <p:ext uri="{BB962C8B-B14F-4D97-AF65-F5344CB8AC3E}">
        <p14:creationId xmlns:p14="http://schemas.microsoft.com/office/powerpoint/2010/main" val="111943498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Publishing and Sharing Content</a:t>
            </a:r>
            <a:br>
              <a:rPr lang="en-US" dirty="0"/>
            </a:br>
            <a:r>
              <a:rPr lang="en-US" sz="3200" dirty="0">
                <a:solidFill>
                  <a:schemeClr val="tx1"/>
                </a:solidFill>
              </a:rPr>
              <a:t>Overview</a:t>
            </a:r>
          </a:p>
        </p:txBody>
      </p:sp>
      <p:sp>
        <p:nvSpPr>
          <p:cNvPr id="3" name="Text Placeholder 2"/>
          <p:cNvSpPr txBox="1">
            <a:spLocks/>
          </p:cNvSpPr>
          <p:nvPr/>
        </p:nvSpPr>
        <p:spPr>
          <a:xfrm>
            <a:off x="269240" y="1365832"/>
            <a:ext cx="11655839"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How data &amp; reports get into the Power BI Service</a:t>
            </a:r>
          </a:p>
          <a:p>
            <a:pPr lvl="1"/>
            <a:r>
              <a:rPr lang="en-US" sz="1400" dirty="0"/>
              <a:t>Discover Content (“Apps”)</a:t>
            </a:r>
          </a:p>
          <a:p>
            <a:pPr lvl="2"/>
            <a:r>
              <a:rPr lang="en-US" sz="1300" dirty="0"/>
              <a:t>Organizational</a:t>
            </a:r>
          </a:p>
          <a:p>
            <a:pPr lvl="2"/>
            <a:r>
              <a:rPr lang="en-US" sz="1300" dirty="0"/>
              <a:t>Services</a:t>
            </a:r>
          </a:p>
          <a:p>
            <a:pPr lvl="1"/>
            <a:r>
              <a:rPr lang="en-US" sz="1400" dirty="0"/>
              <a:t>Create new content (Power BI Desktop / Excel)</a:t>
            </a:r>
          </a:p>
          <a:p>
            <a:pPr lvl="2"/>
            <a:r>
              <a:rPr lang="en-US" sz="1300" dirty="0"/>
              <a:t>Publish directly from the Power BI Desktop (push)</a:t>
            </a:r>
          </a:p>
          <a:p>
            <a:pPr lvl="2"/>
            <a:r>
              <a:rPr lang="en-US" sz="1300" dirty="0"/>
              <a:t>From within the Power BI Portal (get)</a:t>
            </a:r>
          </a:p>
          <a:p>
            <a:pPr lvl="1"/>
            <a:r>
              <a:rPr lang="en-US" sz="1400" dirty="0"/>
              <a:t>Databases – don’t use!</a:t>
            </a:r>
          </a:p>
          <a:p>
            <a:r>
              <a:rPr lang="en-US" sz="2000" dirty="0"/>
              <a:t>Where to Publish</a:t>
            </a:r>
          </a:p>
          <a:p>
            <a:pPr lvl="1"/>
            <a:r>
              <a:rPr lang="en-US" sz="1400" dirty="0"/>
              <a:t>My Workspace</a:t>
            </a:r>
          </a:p>
          <a:p>
            <a:pPr lvl="1"/>
            <a:r>
              <a:rPr lang="en-US" sz="1400" dirty="0"/>
              <a:t>App Workspace</a:t>
            </a:r>
          </a:p>
          <a:p>
            <a:r>
              <a:rPr lang="en-US" sz="2000" dirty="0"/>
              <a:t>What gets Published</a:t>
            </a:r>
          </a:p>
          <a:p>
            <a:pPr lvl="1"/>
            <a:r>
              <a:rPr lang="en-US" sz="1400" dirty="0"/>
              <a:t>Dataset (Imported or Live Connection)</a:t>
            </a:r>
          </a:p>
          <a:p>
            <a:pPr lvl="1"/>
            <a:r>
              <a:rPr lang="en-US" sz="1400" dirty="0"/>
              <a:t>Report</a:t>
            </a:r>
          </a:p>
          <a:p>
            <a:pPr lvl="1"/>
            <a:r>
              <a:rPr lang="en-US" sz="1400" dirty="0"/>
              <a:t>Dashboard (not part of the Power BI Desktop – created in Power BI, may be included in a App)</a:t>
            </a:r>
          </a:p>
          <a:p>
            <a:r>
              <a:rPr lang="en-US" sz="2200" dirty="0"/>
              <a:t>What can get created (after publishing initial content)</a:t>
            </a:r>
          </a:p>
          <a:p>
            <a:pPr lvl="1"/>
            <a:r>
              <a:rPr lang="en-US" sz="1400" dirty="0"/>
              <a:t>Additional Reports</a:t>
            </a:r>
          </a:p>
          <a:p>
            <a:pPr lvl="1"/>
            <a:r>
              <a:rPr lang="en-US" sz="1400" dirty="0"/>
              <a:t>Dashboards</a:t>
            </a:r>
          </a:p>
          <a:p>
            <a:endParaRPr lang="en-US" sz="2000" dirty="0"/>
          </a:p>
          <a:p>
            <a:endParaRPr lang="en-US" sz="1700" dirty="0"/>
          </a:p>
        </p:txBody>
      </p:sp>
      <p:sp>
        <p:nvSpPr>
          <p:cNvPr id="7" name="Text Placeholder 2"/>
          <p:cNvSpPr txBox="1">
            <a:spLocks/>
          </p:cNvSpPr>
          <p:nvPr/>
        </p:nvSpPr>
        <p:spPr>
          <a:xfrm>
            <a:off x="9155565" y="39136"/>
            <a:ext cx="2999015" cy="1105225"/>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Power BI Champion</a:t>
            </a:r>
          </a:p>
          <a:p>
            <a:r>
              <a:rPr lang="en-US" sz="2000" dirty="0"/>
              <a:t>Power User</a:t>
            </a:r>
          </a:p>
          <a:p>
            <a:r>
              <a:rPr lang="en-US" sz="2000" dirty="0"/>
              <a:t>BI Practitioner</a:t>
            </a:r>
          </a:p>
        </p:txBody>
      </p:sp>
      <p:sp>
        <p:nvSpPr>
          <p:cNvPr id="6" name="Rectangle 5"/>
          <p:cNvSpPr/>
          <p:nvPr/>
        </p:nvSpPr>
        <p:spPr>
          <a:xfrm>
            <a:off x="3585632" y="6516357"/>
            <a:ext cx="8525935" cy="292388"/>
          </a:xfrm>
          <a:prstGeom prst="rect">
            <a:avLst/>
          </a:prstGeom>
        </p:spPr>
        <p:txBody>
          <a:bodyPr wrap="square">
            <a:spAutoFit/>
          </a:bodyPr>
          <a:lstStyle/>
          <a:p>
            <a:r>
              <a:rPr lang="en-US" sz="1300" dirty="0"/>
              <a:t>Planning an Enterprise Deployment - https://powerbi.microsoft.com/en-us/documentation/powerbi-whitepapers/</a:t>
            </a:r>
          </a:p>
        </p:txBody>
      </p:sp>
      <p:pic>
        <p:nvPicPr>
          <p:cNvPr id="5" name="Picture 4">
            <a:extLst>
              <a:ext uri="{FF2B5EF4-FFF2-40B4-BE49-F238E27FC236}">
                <a16:creationId xmlns:a16="http://schemas.microsoft.com/office/drawing/2014/main" id="{B3A8D0CC-0254-4627-B850-604E20C0D571}"/>
              </a:ext>
            </a:extLst>
          </p:cNvPr>
          <p:cNvPicPr>
            <a:picLocks noChangeAspect="1"/>
          </p:cNvPicPr>
          <p:nvPr/>
        </p:nvPicPr>
        <p:blipFill>
          <a:blip r:embed="rId3"/>
          <a:stretch>
            <a:fillRect/>
          </a:stretch>
        </p:blipFill>
        <p:spPr>
          <a:xfrm>
            <a:off x="6024130" y="1789747"/>
            <a:ext cx="5798165" cy="3511828"/>
          </a:xfrm>
          <a:prstGeom prst="rect">
            <a:avLst/>
          </a:prstGeom>
        </p:spPr>
      </p:pic>
    </p:spTree>
    <p:extLst>
      <p:ext uri="{BB962C8B-B14F-4D97-AF65-F5344CB8AC3E}">
        <p14:creationId xmlns:p14="http://schemas.microsoft.com/office/powerpoint/2010/main" val="401699323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Publishing and Sharing Content</a:t>
            </a:r>
            <a:br>
              <a:rPr lang="en-US" dirty="0"/>
            </a:br>
            <a:r>
              <a:rPr lang="en-US" sz="3200" dirty="0">
                <a:solidFill>
                  <a:schemeClr val="tx1"/>
                </a:solidFill>
              </a:rPr>
              <a:t>Different Sharing Options</a:t>
            </a:r>
          </a:p>
        </p:txBody>
      </p:sp>
      <p:sp>
        <p:nvSpPr>
          <p:cNvPr id="3" name="Text Placeholder 2"/>
          <p:cNvSpPr txBox="1">
            <a:spLocks/>
          </p:cNvSpPr>
          <p:nvPr/>
        </p:nvSpPr>
        <p:spPr>
          <a:xfrm>
            <a:off x="269241" y="1365832"/>
            <a:ext cx="5542184"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Share a Dashboard / (</a:t>
            </a:r>
            <a:r>
              <a:rPr lang="en-US" sz="2000" b="1" dirty="0"/>
              <a:t>New</a:t>
            </a:r>
            <a:r>
              <a:rPr lang="en-US" sz="2000" dirty="0"/>
              <a:t> - Share a Report)</a:t>
            </a:r>
          </a:p>
          <a:p>
            <a:pPr lvl="1"/>
            <a:r>
              <a:rPr lang="en-US" sz="1400" dirty="0"/>
              <a:t>Share via a list of email addresses (</a:t>
            </a:r>
            <a:r>
              <a:rPr lang="en-US" sz="1400" b="1" dirty="0"/>
              <a:t>new</a:t>
            </a:r>
            <a:r>
              <a:rPr lang="en-US" sz="1400" dirty="0"/>
              <a:t> – security groups)</a:t>
            </a:r>
          </a:p>
          <a:p>
            <a:pPr lvl="1"/>
            <a:r>
              <a:rPr lang="en-US" sz="1400" dirty="0"/>
              <a:t>Recommendation – Use Sparingly.  Monitor for usage and choose different approach for larger audiences</a:t>
            </a:r>
          </a:p>
          <a:p>
            <a:r>
              <a:rPr lang="en-US" sz="2000" dirty="0"/>
              <a:t>Create an App Workspace</a:t>
            </a:r>
          </a:p>
          <a:p>
            <a:pPr lvl="1"/>
            <a:r>
              <a:rPr lang="en-US" sz="1400" dirty="0"/>
              <a:t>Add admins and members/contributors to a workspace; deploy content directly to the workspace – no “publishing” or explicit sharing necessary</a:t>
            </a:r>
          </a:p>
          <a:p>
            <a:pPr lvl="1"/>
            <a:r>
              <a:rPr lang="en-US" sz="1400" dirty="0"/>
              <a:t>Note – members can have read-only or edit rights</a:t>
            </a:r>
          </a:p>
          <a:p>
            <a:r>
              <a:rPr lang="en-US" sz="2000" strike="sngStrike" dirty="0"/>
              <a:t>Publish a Content Pack</a:t>
            </a:r>
          </a:p>
          <a:p>
            <a:pPr lvl="1"/>
            <a:r>
              <a:rPr lang="en-US" sz="1400" strike="sngStrike" dirty="0"/>
              <a:t>Still available – but we are encouraging App Publishing instead…</a:t>
            </a:r>
          </a:p>
          <a:p>
            <a:pPr lvl="1"/>
            <a:r>
              <a:rPr lang="en-US" sz="1400" strike="sngStrike" dirty="0"/>
              <a:t>Apps are still a bit aspirational (not all capabilities available); a content pack may still be needed for some use cases</a:t>
            </a:r>
          </a:p>
          <a:p>
            <a:r>
              <a:rPr lang="en-US" sz="2000" dirty="0"/>
              <a:t>Publish an App*</a:t>
            </a:r>
          </a:p>
          <a:p>
            <a:pPr lvl="1"/>
            <a:r>
              <a:rPr lang="en-US" sz="1400" b="1" dirty="0"/>
              <a:t>Update</a:t>
            </a:r>
            <a:r>
              <a:rPr lang="en-US" sz="1400" dirty="0"/>
              <a:t> (Mar 2018) – you can select what workspace content is included in an App (but currently only 1 App per workspace)</a:t>
            </a:r>
          </a:p>
          <a:p>
            <a:pPr lvl="1"/>
            <a:r>
              <a:rPr lang="en-US" sz="1400" dirty="0"/>
              <a:t>Read-only – cannot make changes/copies of a dashboard or report.  But, as of Mar 2018, report filters are saved on a per-user basis</a:t>
            </a:r>
          </a:p>
          <a:p>
            <a:pPr lvl="1"/>
            <a:endParaRPr lang="en-US" sz="1400" dirty="0"/>
          </a:p>
          <a:p>
            <a:pPr lvl="1"/>
            <a:endParaRPr lang="en-US" sz="1200" dirty="0"/>
          </a:p>
          <a:p>
            <a:endParaRPr lang="en-US" sz="1700" dirty="0"/>
          </a:p>
        </p:txBody>
      </p:sp>
      <p:sp>
        <p:nvSpPr>
          <p:cNvPr id="7" name="Text Placeholder 2"/>
          <p:cNvSpPr txBox="1">
            <a:spLocks/>
          </p:cNvSpPr>
          <p:nvPr/>
        </p:nvSpPr>
        <p:spPr>
          <a:xfrm>
            <a:off x="9155565" y="39136"/>
            <a:ext cx="2999015" cy="1105225"/>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Power BI Champion</a:t>
            </a:r>
          </a:p>
          <a:p>
            <a:r>
              <a:rPr lang="en-US" sz="2000" dirty="0"/>
              <a:t>Power User</a:t>
            </a:r>
          </a:p>
          <a:p>
            <a:r>
              <a:rPr lang="en-US" sz="2000" dirty="0"/>
              <a:t>BI Practitioner</a:t>
            </a:r>
          </a:p>
        </p:txBody>
      </p:sp>
      <p:pic>
        <p:nvPicPr>
          <p:cNvPr id="5" name="Picture 4"/>
          <p:cNvPicPr>
            <a:picLocks noChangeAspect="1"/>
          </p:cNvPicPr>
          <p:nvPr/>
        </p:nvPicPr>
        <p:blipFill>
          <a:blip r:embed="rId3"/>
          <a:stretch>
            <a:fillRect/>
          </a:stretch>
        </p:blipFill>
        <p:spPr>
          <a:xfrm>
            <a:off x="6097160" y="1341647"/>
            <a:ext cx="5999829" cy="3374904"/>
          </a:xfrm>
          <a:prstGeom prst="rect">
            <a:avLst/>
          </a:prstGeom>
        </p:spPr>
      </p:pic>
      <p:pic>
        <p:nvPicPr>
          <p:cNvPr id="6" name="Picture 5"/>
          <p:cNvPicPr>
            <a:picLocks noChangeAspect="1"/>
          </p:cNvPicPr>
          <p:nvPr/>
        </p:nvPicPr>
        <p:blipFill>
          <a:blip r:embed="rId4"/>
          <a:stretch>
            <a:fillRect/>
          </a:stretch>
        </p:blipFill>
        <p:spPr>
          <a:xfrm>
            <a:off x="10388126" y="1787243"/>
            <a:ext cx="1730533" cy="2829634"/>
          </a:xfrm>
          <a:prstGeom prst="rect">
            <a:avLst/>
          </a:prstGeom>
        </p:spPr>
      </p:pic>
      <p:pic>
        <p:nvPicPr>
          <p:cNvPr id="8" name="Picture 7"/>
          <p:cNvPicPr>
            <a:picLocks noChangeAspect="1"/>
          </p:cNvPicPr>
          <p:nvPr/>
        </p:nvPicPr>
        <p:blipFill>
          <a:blip r:embed="rId5"/>
          <a:stretch>
            <a:fillRect/>
          </a:stretch>
        </p:blipFill>
        <p:spPr>
          <a:xfrm>
            <a:off x="6097835" y="1616208"/>
            <a:ext cx="5999829" cy="3374904"/>
          </a:xfrm>
          <a:prstGeom prst="rect">
            <a:avLst/>
          </a:prstGeom>
        </p:spPr>
      </p:pic>
      <p:pic>
        <p:nvPicPr>
          <p:cNvPr id="9" name="Picture 8"/>
          <p:cNvPicPr>
            <a:picLocks noChangeAspect="1"/>
          </p:cNvPicPr>
          <p:nvPr/>
        </p:nvPicPr>
        <p:blipFill>
          <a:blip r:embed="rId6"/>
          <a:stretch>
            <a:fillRect/>
          </a:stretch>
        </p:blipFill>
        <p:spPr>
          <a:xfrm>
            <a:off x="6097160" y="1627548"/>
            <a:ext cx="5999829" cy="3374904"/>
          </a:xfrm>
          <a:prstGeom prst="rect">
            <a:avLst/>
          </a:prstGeom>
        </p:spPr>
      </p:pic>
      <p:pic>
        <p:nvPicPr>
          <p:cNvPr id="11" name="Picture 10"/>
          <p:cNvPicPr>
            <a:picLocks noChangeAspect="1"/>
          </p:cNvPicPr>
          <p:nvPr/>
        </p:nvPicPr>
        <p:blipFill>
          <a:blip r:embed="rId7"/>
          <a:stretch>
            <a:fillRect/>
          </a:stretch>
        </p:blipFill>
        <p:spPr>
          <a:xfrm>
            <a:off x="6097160" y="1634252"/>
            <a:ext cx="5999829" cy="3374904"/>
          </a:xfrm>
          <a:prstGeom prst="rect">
            <a:avLst/>
          </a:prstGeom>
        </p:spPr>
      </p:pic>
      <p:pic>
        <p:nvPicPr>
          <p:cNvPr id="12" name="Picture 11"/>
          <p:cNvPicPr>
            <a:picLocks noChangeAspect="1"/>
          </p:cNvPicPr>
          <p:nvPr/>
        </p:nvPicPr>
        <p:blipFill>
          <a:blip r:embed="rId8"/>
          <a:stretch>
            <a:fillRect/>
          </a:stretch>
        </p:blipFill>
        <p:spPr>
          <a:xfrm>
            <a:off x="6104691" y="1624556"/>
            <a:ext cx="5999829" cy="3374904"/>
          </a:xfrm>
          <a:prstGeom prst="rect">
            <a:avLst/>
          </a:prstGeom>
        </p:spPr>
      </p:pic>
      <p:pic>
        <p:nvPicPr>
          <p:cNvPr id="13" name="Picture 12"/>
          <p:cNvPicPr>
            <a:picLocks noChangeAspect="1"/>
          </p:cNvPicPr>
          <p:nvPr/>
        </p:nvPicPr>
        <p:blipFill>
          <a:blip r:embed="rId9"/>
          <a:stretch>
            <a:fillRect/>
          </a:stretch>
        </p:blipFill>
        <p:spPr>
          <a:xfrm>
            <a:off x="6095259" y="1621564"/>
            <a:ext cx="6009261" cy="3380209"/>
          </a:xfrm>
          <a:prstGeom prst="rect">
            <a:avLst/>
          </a:prstGeom>
        </p:spPr>
      </p:pic>
      <p:pic>
        <p:nvPicPr>
          <p:cNvPr id="14" name="Picture 13"/>
          <p:cNvPicPr>
            <a:picLocks noChangeAspect="1"/>
          </p:cNvPicPr>
          <p:nvPr/>
        </p:nvPicPr>
        <p:blipFill>
          <a:blip r:embed="rId10"/>
          <a:stretch>
            <a:fillRect/>
          </a:stretch>
        </p:blipFill>
        <p:spPr>
          <a:xfrm>
            <a:off x="6104690" y="1628810"/>
            <a:ext cx="5989344" cy="3369006"/>
          </a:xfrm>
          <a:prstGeom prst="rect">
            <a:avLst/>
          </a:prstGeom>
        </p:spPr>
      </p:pic>
      <p:pic>
        <p:nvPicPr>
          <p:cNvPr id="15" name="Picture 14"/>
          <p:cNvPicPr>
            <a:picLocks noChangeAspect="1"/>
          </p:cNvPicPr>
          <p:nvPr/>
        </p:nvPicPr>
        <p:blipFill>
          <a:blip r:embed="rId11"/>
          <a:stretch>
            <a:fillRect/>
          </a:stretch>
        </p:blipFill>
        <p:spPr>
          <a:xfrm>
            <a:off x="6101735" y="1631302"/>
            <a:ext cx="5992299" cy="3370669"/>
          </a:xfrm>
          <a:prstGeom prst="rect">
            <a:avLst/>
          </a:prstGeom>
        </p:spPr>
      </p:pic>
      <p:pic>
        <p:nvPicPr>
          <p:cNvPr id="17" name="Picture 16"/>
          <p:cNvPicPr>
            <a:picLocks noChangeAspect="1"/>
          </p:cNvPicPr>
          <p:nvPr/>
        </p:nvPicPr>
        <p:blipFill>
          <a:blip r:embed="rId12"/>
          <a:stretch>
            <a:fillRect/>
          </a:stretch>
        </p:blipFill>
        <p:spPr>
          <a:xfrm>
            <a:off x="6091131" y="1628402"/>
            <a:ext cx="6013353" cy="3382511"/>
          </a:xfrm>
          <a:prstGeom prst="rect">
            <a:avLst/>
          </a:prstGeom>
        </p:spPr>
      </p:pic>
      <p:sp>
        <p:nvSpPr>
          <p:cNvPr id="4" name="Rectangle 3">
            <a:extLst>
              <a:ext uri="{FF2B5EF4-FFF2-40B4-BE49-F238E27FC236}">
                <a16:creationId xmlns:a16="http://schemas.microsoft.com/office/drawing/2014/main" id="{ADE445CF-E562-4308-8DEF-0CD351A700FF}"/>
              </a:ext>
            </a:extLst>
          </p:cNvPr>
          <p:cNvSpPr/>
          <p:nvPr/>
        </p:nvSpPr>
        <p:spPr>
          <a:xfrm>
            <a:off x="6057900" y="5311300"/>
            <a:ext cx="6060759" cy="1323439"/>
          </a:xfrm>
          <a:prstGeom prst="rect">
            <a:avLst/>
          </a:prstGeom>
        </p:spPr>
        <p:txBody>
          <a:bodyPr wrap="square">
            <a:spAutoFit/>
          </a:bodyPr>
          <a:lstStyle/>
          <a:p>
            <a:r>
              <a:rPr lang="en-US" sz="1600" dirty="0">
                <a:solidFill>
                  <a:srgbClr val="000000"/>
                </a:solidFill>
                <a:latin typeface="Segoe UI Light" panose="020B0502040204020203" pitchFamily="34" charset="0"/>
                <a:cs typeface="Segoe UI Light" panose="020B0502040204020203" pitchFamily="34" charset="0"/>
              </a:rPr>
              <a:t>*Users can get your apps in a few different ways:</a:t>
            </a:r>
          </a:p>
          <a:p>
            <a:pPr marL="285750" indent="-285750">
              <a:buFont typeface="Arial" panose="020B0604020202020204" pitchFamily="34" charset="0"/>
              <a:buChar char="•"/>
            </a:pPr>
            <a:r>
              <a:rPr lang="en-US" sz="1600" dirty="0">
                <a:solidFill>
                  <a:srgbClr val="000000"/>
                </a:solidFill>
                <a:latin typeface="Segoe UI Light" panose="020B0502040204020203" pitchFamily="34" charset="0"/>
                <a:cs typeface="Segoe UI Light" panose="020B0502040204020203" pitchFamily="34" charset="0"/>
              </a:rPr>
              <a:t>They can find and install your app from Microsoft AppSource</a:t>
            </a:r>
          </a:p>
          <a:p>
            <a:pPr marL="285750" indent="-285750">
              <a:buFont typeface="Arial" panose="020B0604020202020204" pitchFamily="34" charset="0"/>
              <a:buChar char="•"/>
            </a:pPr>
            <a:r>
              <a:rPr lang="en-US" sz="1600" dirty="0">
                <a:solidFill>
                  <a:srgbClr val="000000"/>
                </a:solidFill>
                <a:latin typeface="Segoe UI Light" panose="020B0502040204020203" pitchFamily="34" charset="0"/>
                <a:cs typeface="Segoe UI Light" panose="020B0502040204020203" pitchFamily="34" charset="0"/>
              </a:rPr>
              <a:t>You can send them a direct link.</a:t>
            </a:r>
          </a:p>
          <a:p>
            <a:pPr marL="285750" indent="-285750">
              <a:buFont typeface="Arial" panose="020B0604020202020204" pitchFamily="34" charset="0"/>
              <a:buChar char="•"/>
            </a:pPr>
            <a:r>
              <a:rPr lang="en-US" sz="1600" dirty="0">
                <a:solidFill>
                  <a:srgbClr val="000000"/>
                </a:solidFill>
                <a:latin typeface="Segoe UI Light" panose="020B0502040204020203" pitchFamily="34" charset="0"/>
                <a:cs typeface="Segoe UI Light" panose="020B0502040204020203" pitchFamily="34" charset="0"/>
              </a:rPr>
              <a:t>You can install it automatically in your coworkers' Power BI accounts if your Power BI administrator gives you permission.</a:t>
            </a:r>
            <a:endParaRPr lang="en-US" sz="1600" b="0" i="0" u="none" strike="noStrike" dirty="0">
              <a:solidFill>
                <a:srgbClr val="000000"/>
              </a:solidFill>
              <a:effectLst/>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29270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6"/>
                                        </p:tgtEl>
                                        <p:attrNameLst>
                                          <p:attrName>style.visibility</p:attrName>
                                        </p:attrNameLst>
                                      </p:cBhvr>
                                      <p:to>
                                        <p:strVal val="hidden"/>
                                      </p:to>
                                    </p:set>
                                  </p:childTnLst>
                                </p:cTn>
                              </p:par>
                              <p:par>
                                <p:cTn id="12" presetID="1" presetClass="exit" presetSubtype="0" fill="hold" nodeType="withEffect">
                                  <p:stCondLst>
                                    <p:cond delay="0"/>
                                  </p:stCondLst>
                                  <p:childTnLst>
                                    <p:set>
                                      <p:cBhvr>
                                        <p:cTn id="13" dur="1" fill="hold">
                                          <p:stCondLst>
                                            <p:cond delay="0"/>
                                          </p:stCondLst>
                                        </p:cTn>
                                        <p:tgtEl>
                                          <p:spTgt spid="5"/>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par>
                                <p:cTn id="41" presetID="10"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
                                            <p:txEl>
                                              <p:pRg st="10" end="10"/>
                                            </p:txEl>
                                          </p:spTgt>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childTnLst>
                                </p:cTn>
                              </p:par>
                              <p:par>
                                <p:cTn id="52" presetID="10" presetClass="entr" presetSubtype="0" fill="hold"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500"/>
                                        <p:tgtEl>
                                          <p:spTgt spid="1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fade">
                                      <p:cBhvr>
                                        <p:cTn id="6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Publishing and Sharing Content</a:t>
            </a:r>
            <a:br>
              <a:rPr lang="en-US" dirty="0"/>
            </a:br>
            <a:r>
              <a:rPr lang="en-US" sz="3200" dirty="0">
                <a:solidFill>
                  <a:schemeClr val="tx1"/>
                </a:solidFill>
              </a:rPr>
              <a:t>V2 App Workspaces</a:t>
            </a:r>
          </a:p>
        </p:txBody>
      </p:sp>
      <p:sp>
        <p:nvSpPr>
          <p:cNvPr id="3" name="Text Placeholder 2"/>
          <p:cNvSpPr txBox="1">
            <a:spLocks/>
          </p:cNvSpPr>
          <p:nvPr/>
        </p:nvSpPr>
        <p:spPr>
          <a:xfrm>
            <a:off x="269241" y="1365832"/>
            <a:ext cx="6206102"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As of April 2019, the “new workspace” experience is available in Power BI</a:t>
            </a:r>
          </a:p>
          <a:p>
            <a:pPr lvl="1"/>
            <a:r>
              <a:rPr lang="en-US" sz="1400" dirty="0"/>
              <a:t>Assign workspace roles to user groups: security groups, distribution lists, Office 365 groups, and individuals.</a:t>
            </a:r>
          </a:p>
          <a:p>
            <a:pPr lvl="1"/>
            <a:r>
              <a:rPr lang="en-US" sz="1400" dirty="0"/>
              <a:t>Create a workspace in Power BI without creating an Office 365 group.</a:t>
            </a:r>
          </a:p>
          <a:p>
            <a:pPr lvl="1"/>
            <a:r>
              <a:rPr lang="en-US" sz="1400" dirty="0"/>
              <a:t>Use more granular workspaces roles for more flexible permissions management in a workspace.</a:t>
            </a:r>
          </a:p>
          <a:p>
            <a:r>
              <a:rPr lang="en-US" sz="2000" dirty="0"/>
              <a:t>Plan to use the new workspaces when possible (see existing limitations per the URL below)</a:t>
            </a:r>
          </a:p>
          <a:p>
            <a:r>
              <a:rPr lang="en-US" sz="2000" dirty="0"/>
              <a:t>New Workspace roles </a:t>
            </a:r>
            <a:r>
              <a:rPr lang="en-US" sz="2000" dirty="0">
                <a:sym typeface="Wingdings" panose="05000000000000000000" pitchFamily="2" charset="2"/>
              </a:rPr>
              <a:t></a:t>
            </a:r>
          </a:p>
          <a:p>
            <a:r>
              <a:rPr lang="en-US" sz="2000" dirty="0">
                <a:sym typeface="Wingdings" panose="05000000000000000000" pitchFamily="2" charset="2"/>
              </a:rPr>
              <a:t>What should a workspace contain?  A few ideas…**</a:t>
            </a:r>
            <a:endParaRPr lang="en-US" sz="2000" dirty="0"/>
          </a:p>
        </p:txBody>
      </p:sp>
      <p:sp>
        <p:nvSpPr>
          <p:cNvPr id="7" name="Text Placeholder 2"/>
          <p:cNvSpPr txBox="1">
            <a:spLocks/>
          </p:cNvSpPr>
          <p:nvPr/>
        </p:nvSpPr>
        <p:spPr>
          <a:xfrm>
            <a:off x="9155565" y="39136"/>
            <a:ext cx="2999015" cy="1105225"/>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Power BI Champion</a:t>
            </a:r>
          </a:p>
          <a:p>
            <a:r>
              <a:rPr lang="en-US" sz="2000" dirty="0"/>
              <a:t>Power User</a:t>
            </a:r>
          </a:p>
          <a:p>
            <a:r>
              <a:rPr lang="en-US" sz="2000" dirty="0"/>
              <a:t>BI Practitioner</a:t>
            </a:r>
          </a:p>
        </p:txBody>
      </p:sp>
      <p:sp>
        <p:nvSpPr>
          <p:cNvPr id="4" name="Rectangle 3">
            <a:extLst>
              <a:ext uri="{FF2B5EF4-FFF2-40B4-BE49-F238E27FC236}">
                <a16:creationId xmlns:a16="http://schemas.microsoft.com/office/drawing/2014/main" id="{1922BE70-C71F-4554-86B6-641004A9DB4E}"/>
              </a:ext>
            </a:extLst>
          </p:cNvPr>
          <p:cNvSpPr/>
          <p:nvPr/>
        </p:nvSpPr>
        <p:spPr>
          <a:xfrm>
            <a:off x="269240" y="6442174"/>
            <a:ext cx="11749193" cy="307777"/>
          </a:xfrm>
          <a:prstGeom prst="rect">
            <a:avLst/>
          </a:prstGeom>
        </p:spPr>
        <p:txBody>
          <a:bodyPr wrap="square">
            <a:spAutoFit/>
          </a:bodyPr>
          <a:lstStyle/>
          <a:p>
            <a:r>
              <a:rPr lang="en-US" sz="1400" dirty="0"/>
              <a:t>https://docs.microsoft.com/en-us/power-bi/service-create-the-new-workspaces</a:t>
            </a:r>
          </a:p>
        </p:txBody>
      </p:sp>
      <p:pic>
        <p:nvPicPr>
          <p:cNvPr id="10" name="Picture 9">
            <a:extLst>
              <a:ext uri="{FF2B5EF4-FFF2-40B4-BE49-F238E27FC236}">
                <a16:creationId xmlns:a16="http://schemas.microsoft.com/office/drawing/2014/main" id="{C1B08A1C-45B0-4D6F-AFC1-BDD23217BD0F}"/>
              </a:ext>
            </a:extLst>
          </p:cNvPr>
          <p:cNvPicPr>
            <a:picLocks noChangeAspect="1"/>
          </p:cNvPicPr>
          <p:nvPr/>
        </p:nvPicPr>
        <p:blipFill>
          <a:blip r:embed="rId3"/>
          <a:stretch>
            <a:fillRect/>
          </a:stretch>
        </p:blipFill>
        <p:spPr>
          <a:xfrm>
            <a:off x="6475343" y="1774888"/>
            <a:ext cx="5816048" cy="2493517"/>
          </a:xfrm>
          <a:prstGeom prst="rect">
            <a:avLst/>
          </a:prstGeom>
        </p:spPr>
      </p:pic>
      <p:sp>
        <p:nvSpPr>
          <p:cNvPr id="18" name="Text Placeholder 2">
            <a:extLst>
              <a:ext uri="{FF2B5EF4-FFF2-40B4-BE49-F238E27FC236}">
                <a16:creationId xmlns:a16="http://schemas.microsoft.com/office/drawing/2014/main" id="{5B0A6D10-B3C4-4139-ACE7-2C052EAB0F17}"/>
              </a:ext>
            </a:extLst>
          </p:cNvPr>
          <p:cNvSpPr txBox="1">
            <a:spLocks/>
          </p:cNvSpPr>
          <p:nvPr/>
        </p:nvSpPr>
        <p:spPr>
          <a:xfrm>
            <a:off x="6475343" y="1365832"/>
            <a:ext cx="3230990" cy="546932"/>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New Workspace roles*</a:t>
            </a:r>
          </a:p>
        </p:txBody>
      </p:sp>
      <p:sp>
        <p:nvSpPr>
          <p:cNvPr id="19" name="Rectangle 18">
            <a:extLst>
              <a:ext uri="{FF2B5EF4-FFF2-40B4-BE49-F238E27FC236}">
                <a16:creationId xmlns:a16="http://schemas.microsoft.com/office/drawing/2014/main" id="{B3367150-E1D9-4416-94DE-9F69FC8DB915}"/>
              </a:ext>
            </a:extLst>
          </p:cNvPr>
          <p:cNvSpPr/>
          <p:nvPr/>
        </p:nvSpPr>
        <p:spPr>
          <a:xfrm>
            <a:off x="6513779" y="4338907"/>
            <a:ext cx="4044249" cy="307777"/>
          </a:xfrm>
          <a:prstGeom prst="rect">
            <a:avLst/>
          </a:prstGeom>
        </p:spPr>
        <p:txBody>
          <a:bodyPr wrap="none">
            <a:spAutoFit/>
          </a:bodyPr>
          <a:lstStyle/>
          <a:p>
            <a:r>
              <a:rPr lang="en-US" sz="1400" dirty="0"/>
              <a:t>*Viewer role to be added later (read-only access)</a:t>
            </a:r>
          </a:p>
        </p:txBody>
      </p:sp>
      <p:sp>
        <p:nvSpPr>
          <p:cNvPr id="20" name="Rectangle 19">
            <a:extLst>
              <a:ext uri="{FF2B5EF4-FFF2-40B4-BE49-F238E27FC236}">
                <a16:creationId xmlns:a16="http://schemas.microsoft.com/office/drawing/2014/main" id="{070B48B6-C8C2-4DC5-867A-8311A8863007}"/>
              </a:ext>
            </a:extLst>
          </p:cNvPr>
          <p:cNvSpPr/>
          <p:nvPr/>
        </p:nvSpPr>
        <p:spPr>
          <a:xfrm>
            <a:off x="7417886" y="6411397"/>
            <a:ext cx="3762184" cy="307777"/>
          </a:xfrm>
          <a:prstGeom prst="rect">
            <a:avLst/>
          </a:prstGeom>
        </p:spPr>
        <p:txBody>
          <a:bodyPr wrap="none">
            <a:spAutoFit/>
          </a:bodyPr>
          <a:lstStyle/>
          <a:p>
            <a:r>
              <a:rPr lang="en-US" sz="1400" dirty="0"/>
              <a:t>**</a:t>
            </a:r>
            <a:r>
              <a:rPr lang="en-US" sz="1400" dirty="0" err="1"/>
              <a:t>pg</a:t>
            </a:r>
            <a:r>
              <a:rPr lang="en-US" sz="1400" dirty="0"/>
              <a:t> 107, Enterprise Deployment Whitepaper</a:t>
            </a:r>
          </a:p>
        </p:txBody>
      </p:sp>
      <p:pic>
        <p:nvPicPr>
          <p:cNvPr id="21" name="Picture 20">
            <a:extLst>
              <a:ext uri="{FF2B5EF4-FFF2-40B4-BE49-F238E27FC236}">
                <a16:creationId xmlns:a16="http://schemas.microsoft.com/office/drawing/2014/main" id="{616406D1-8831-4F6B-9F97-3FD4FEE5A913}"/>
              </a:ext>
            </a:extLst>
          </p:cNvPr>
          <p:cNvPicPr>
            <a:picLocks noChangeAspect="1"/>
          </p:cNvPicPr>
          <p:nvPr/>
        </p:nvPicPr>
        <p:blipFill>
          <a:blip r:embed="rId4"/>
          <a:stretch>
            <a:fillRect/>
          </a:stretch>
        </p:blipFill>
        <p:spPr>
          <a:xfrm>
            <a:off x="427179" y="4798430"/>
            <a:ext cx="5716657" cy="1555416"/>
          </a:xfrm>
          <a:prstGeom prst="rect">
            <a:avLst/>
          </a:prstGeom>
        </p:spPr>
      </p:pic>
    </p:spTree>
    <p:extLst>
      <p:ext uri="{BB962C8B-B14F-4D97-AF65-F5344CB8AC3E}">
        <p14:creationId xmlns:p14="http://schemas.microsoft.com/office/powerpoint/2010/main" val="286444696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Publishing and Sharing Content</a:t>
            </a:r>
            <a:br>
              <a:rPr lang="en-US" dirty="0"/>
            </a:br>
            <a:r>
              <a:rPr lang="en-US" sz="3200" dirty="0">
                <a:solidFill>
                  <a:schemeClr val="tx1"/>
                </a:solidFill>
              </a:rPr>
              <a:t>Use Case Recommendations</a:t>
            </a:r>
          </a:p>
        </p:txBody>
      </p:sp>
      <p:sp>
        <p:nvSpPr>
          <p:cNvPr id="3" name="Text Placeholder 2"/>
          <p:cNvSpPr txBox="1">
            <a:spLocks/>
          </p:cNvSpPr>
          <p:nvPr/>
        </p:nvSpPr>
        <p:spPr>
          <a:xfrm>
            <a:off x="269240" y="5679729"/>
            <a:ext cx="11655839" cy="916333"/>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1600" dirty="0"/>
              <a:t>*New App Workspaces generally available as of Apr 2019</a:t>
            </a:r>
          </a:p>
          <a:p>
            <a:pPr marL="0" indent="0">
              <a:buNone/>
            </a:pPr>
            <a:r>
              <a:rPr lang="en-US" sz="1600" dirty="0"/>
              <a:t>** Shared datasets - </a:t>
            </a:r>
            <a:r>
              <a:rPr lang="en-US" sz="1600" dirty="0">
                <a:hlinkClick r:id="rId3"/>
              </a:rPr>
              <a:t>https://docs.microsoft.com/en-us/business-applications-release-notes/october18/intelligence-platform/power-bi-service/shared-certified-datasets</a:t>
            </a:r>
            <a:r>
              <a:rPr lang="en-US" sz="1600" dirty="0"/>
              <a:t>, </a:t>
            </a:r>
            <a:r>
              <a:rPr lang="en-US" sz="1600" dirty="0">
                <a:hlinkClick r:id="rId4"/>
              </a:rPr>
              <a:t>https://docs.microsoft.com/en-us/power-bi/service-datasets-share</a:t>
            </a:r>
            <a:r>
              <a:rPr lang="en-US" sz="1600" dirty="0"/>
              <a:t> </a:t>
            </a:r>
          </a:p>
          <a:p>
            <a:pPr marL="0" indent="0">
              <a:buNone/>
            </a:pPr>
            <a:endParaRPr lang="en-US" sz="1600" dirty="0"/>
          </a:p>
        </p:txBody>
      </p:sp>
      <p:sp>
        <p:nvSpPr>
          <p:cNvPr id="7" name="Text Placeholder 2"/>
          <p:cNvSpPr txBox="1">
            <a:spLocks/>
          </p:cNvSpPr>
          <p:nvPr/>
        </p:nvSpPr>
        <p:spPr>
          <a:xfrm>
            <a:off x="9155565" y="39136"/>
            <a:ext cx="2999015" cy="1105225"/>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Power BI Champion</a:t>
            </a:r>
          </a:p>
          <a:p>
            <a:r>
              <a:rPr lang="en-US" sz="2000" dirty="0"/>
              <a:t>Power User</a:t>
            </a:r>
          </a:p>
          <a:p>
            <a:r>
              <a:rPr lang="en-US" sz="2000" dirty="0"/>
              <a:t>BI Practitioner</a:t>
            </a:r>
          </a:p>
        </p:txBody>
      </p:sp>
      <p:graphicFrame>
        <p:nvGraphicFramePr>
          <p:cNvPr id="5" name="Table 4"/>
          <p:cNvGraphicFramePr>
            <a:graphicFrameLocks noGrp="1"/>
          </p:cNvGraphicFramePr>
          <p:nvPr>
            <p:extLst>
              <p:ext uri="{D42A27DB-BD31-4B8C-83A1-F6EECF244321}">
                <p14:modId xmlns:p14="http://schemas.microsoft.com/office/powerpoint/2010/main" val="434220737"/>
              </p:ext>
            </p:extLst>
          </p:nvPr>
        </p:nvGraphicFramePr>
        <p:xfrm>
          <a:off x="417431" y="1696768"/>
          <a:ext cx="11548145" cy="3296920"/>
        </p:xfrm>
        <a:graphic>
          <a:graphicData uri="http://schemas.openxmlformats.org/drawingml/2006/table">
            <a:tbl>
              <a:tblPr firstRow="1" bandRow="1">
                <a:tableStyleId>{69012ECD-51FC-41F1-AA8D-1B2483CD663E}</a:tableStyleId>
              </a:tblPr>
              <a:tblGrid>
                <a:gridCol w="2309629">
                  <a:extLst>
                    <a:ext uri="{9D8B030D-6E8A-4147-A177-3AD203B41FA5}">
                      <a16:colId xmlns:a16="http://schemas.microsoft.com/office/drawing/2014/main" val="1147290254"/>
                    </a:ext>
                  </a:extLst>
                </a:gridCol>
                <a:gridCol w="2309629">
                  <a:extLst>
                    <a:ext uri="{9D8B030D-6E8A-4147-A177-3AD203B41FA5}">
                      <a16:colId xmlns:a16="http://schemas.microsoft.com/office/drawing/2014/main" val="2287361507"/>
                    </a:ext>
                  </a:extLst>
                </a:gridCol>
                <a:gridCol w="2437537">
                  <a:extLst>
                    <a:ext uri="{9D8B030D-6E8A-4147-A177-3AD203B41FA5}">
                      <a16:colId xmlns:a16="http://schemas.microsoft.com/office/drawing/2014/main" val="3008463309"/>
                    </a:ext>
                  </a:extLst>
                </a:gridCol>
                <a:gridCol w="1366631">
                  <a:extLst>
                    <a:ext uri="{9D8B030D-6E8A-4147-A177-3AD203B41FA5}">
                      <a16:colId xmlns:a16="http://schemas.microsoft.com/office/drawing/2014/main" val="3783118108"/>
                    </a:ext>
                  </a:extLst>
                </a:gridCol>
                <a:gridCol w="3124719">
                  <a:extLst>
                    <a:ext uri="{9D8B030D-6E8A-4147-A177-3AD203B41FA5}">
                      <a16:colId xmlns:a16="http://schemas.microsoft.com/office/drawing/2014/main" val="2943483471"/>
                    </a:ext>
                  </a:extLst>
                </a:gridCol>
              </a:tblGrid>
              <a:tr h="370840">
                <a:tc>
                  <a:txBody>
                    <a:bodyPr/>
                    <a:lstStyle/>
                    <a:p>
                      <a:r>
                        <a:rPr lang="en-US" sz="1400" dirty="0"/>
                        <a:t>Use Case</a:t>
                      </a:r>
                    </a:p>
                  </a:txBody>
                  <a:tcPr/>
                </a:tc>
                <a:tc>
                  <a:txBody>
                    <a:bodyPr/>
                    <a:lstStyle/>
                    <a:p>
                      <a:r>
                        <a:rPr lang="en-US" sz="1400" dirty="0"/>
                        <a:t>Dashboard/Report Share</a:t>
                      </a:r>
                    </a:p>
                  </a:txBody>
                  <a:tcPr/>
                </a:tc>
                <a:tc>
                  <a:txBody>
                    <a:bodyPr/>
                    <a:lstStyle/>
                    <a:p>
                      <a:r>
                        <a:rPr lang="en-US" sz="1400" dirty="0"/>
                        <a:t>Workspace Membership</a:t>
                      </a:r>
                    </a:p>
                  </a:txBody>
                  <a:tcPr/>
                </a:tc>
                <a:tc>
                  <a:txBody>
                    <a:bodyPr/>
                    <a:lstStyle/>
                    <a:p>
                      <a:r>
                        <a:rPr lang="en-US" sz="1400" dirty="0"/>
                        <a:t>Content Pack</a:t>
                      </a:r>
                    </a:p>
                  </a:txBody>
                  <a:tcPr/>
                </a:tc>
                <a:tc>
                  <a:txBody>
                    <a:bodyPr/>
                    <a:lstStyle/>
                    <a:p>
                      <a:r>
                        <a:rPr lang="en-US" sz="1400" dirty="0"/>
                        <a:t>App</a:t>
                      </a:r>
                    </a:p>
                  </a:txBody>
                  <a:tcPr/>
                </a:tc>
                <a:extLst>
                  <a:ext uri="{0D108BD9-81ED-4DB2-BD59-A6C34878D82A}">
                    <a16:rowId xmlns:a16="http://schemas.microsoft.com/office/drawing/2014/main" val="771069747"/>
                  </a:ext>
                </a:extLst>
              </a:tr>
              <a:tr h="370840">
                <a:tc>
                  <a:txBody>
                    <a:bodyPr/>
                    <a:lstStyle/>
                    <a:p>
                      <a:r>
                        <a:rPr lang="en-US" sz="1400" dirty="0"/>
                        <a:t>Share a “read-only”</a:t>
                      </a:r>
                      <a:r>
                        <a:rPr lang="en-US" sz="1400" baseline="0" dirty="0"/>
                        <a:t> view </a:t>
                      </a:r>
                      <a:r>
                        <a:rPr lang="en-US" sz="1400" dirty="0"/>
                        <a:t>with small team</a:t>
                      </a:r>
                    </a:p>
                  </a:txBody>
                  <a:tcPr/>
                </a:tc>
                <a:tc>
                  <a:txBody>
                    <a:bodyPr/>
                    <a:lstStyle/>
                    <a:p>
                      <a:r>
                        <a:rPr lang="en-US" sz="1400" dirty="0"/>
                        <a:t>Use Sparingly</a:t>
                      </a:r>
                    </a:p>
                  </a:txBody>
                  <a:tcPr/>
                </a:tc>
                <a:tc>
                  <a:txBody>
                    <a:bodyPr/>
                    <a:lstStyle/>
                    <a:p>
                      <a:r>
                        <a:rPr lang="en-US" sz="1400" dirty="0"/>
                        <a:t>Yes (first</a:t>
                      </a:r>
                      <a:r>
                        <a:rPr lang="en-US" sz="1400" baseline="0" dirty="0"/>
                        <a:t> create an App workspace*)</a:t>
                      </a:r>
                      <a:endParaRPr lang="en-US" sz="1400" dirty="0">
                        <a:solidFill>
                          <a:schemeClr val="tx2"/>
                        </a:solidFill>
                      </a:endParaRPr>
                    </a:p>
                  </a:txBody>
                  <a:tcPr/>
                </a:tc>
                <a:tc>
                  <a:txBody>
                    <a:bodyPr/>
                    <a:lstStyle/>
                    <a:p>
                      <a:pPr algn="ctr"/>
                      <a:r>
                        <a:rPr lang="en-US" sz="1400" i="1" dirty="0"/>
                        <a:t>No Longer </a:t>
                      </a:r>
                    </a:p>
                    <a:p>
                      <a:pPr algn="ctr"/>
                      <a:r>
                        <a:rPr lang="en-US" sz="1400" i="1" dirty="0"/>
                        <a:t>Available</a:t>
                      </a:r>
                    </a:p>
                  </a:txBody>
                  <a:tcPr/>
                </a:tc>
                <a:tc>
                  <a:txBody>
                    <a:bodyPr/>
                    <a:lstStyle/>
                    <a:p>
                      <a:r>
                        <a:rPr lang="en-US" sz="1400" dirty="0"/>
                        <a:t>Yes (first create an</a:t>
                      </a:r>
                      <a:r>
                        <a:rPr lang="en-US" sz="1400" baseline="0" dirty="0"/>
                        <a:t> App workspace)</a:t>
                      </a:r>
                      <a:endParaRPr lang="en-US" sz="1400" dirty="0"/>
                    </a:p>
                  </a:txBody>
                  <a:tcPr/>
                </a:tc>
                <a:extLst>
                  <a:ext uri="{0D108BD9-81ED-4DB2-BD59-A6C34878D82A}">
                    <a16:rowId xmlns:a16="http://schemas.microsoft.com/office/drawing/2014/main" val="2369044820"/>
                  </a:ext>
                </a:extLst>
              </a:tr>
              <a:tr h="370840">
                <a:tc>
                  <a:txBody>
                    <a:bodyPr/>
                    <a:lstStyle/>
                    <a:p>
                      <a:r>
                        <a:rPr lang="en-US" sz="1400" dirty="0"/>
                        <a:t>Share a “read-only” view with a large</a:t>
                      </a:r>
                      <a:r>
                        <a:rPr lang="en-US" sz="1400" baseline="0" dirty="0"/>
                        <a:t> audience e.g., everyone, a particular security group</a:t>
                      </a:r>
                      <a:endParaRPr lang="en-US" sz="1400" dirty="0"/>
                    </a:p>
                  </a:txBody>
                  <a:tcPr/>
                </a:tc>
                <a:tc>
                  <a:txBody>
                    <a:bodyPr/>
                    <a:lstStyle/>
                    <a:p>
                      <a:r>
                        <a:rPr lang="en-US" sz="1400" dirty="0"/>
                        <a:t>No</a:t>
                      </a:r>
                    </a:p>
                  </a:txBody>
                  <a:tcPr/>
                </a:tc>
                <a:tc>
                  <a:txBody>
                    <a:bodyPr/>
                    <a:lstStyle/>
                    <a:p>
                      <a:r>
                        <a:rPr lang="en-US" sz="1400" dirty="0"/>
                        <a:t>No</a:t>
                      </a:r>
                    </a:p>
                  </a:txBody>
                  <a:tcPr/>
                </a:tc>
                <a:tc>
                  <a:txBody>
                    <a:bodyPr/>
                    <a:lstStyle/>
                    <a:p>
                      <a:pPr algn="ctr"/>
                      <a:r>
                        <a:rPr lang="en-US" sz="1400" i="1" dirty="0"/>
                        <a:t>--</a:t>
                      </a:r>
                    </a:p>
                  </a:txBody>
                  <a:tcPr/>
                </a:tc>
                <a:tc>
                  <a:txBody>
                    <a:bodyPr/>
                    <a:lstStyle/>
                    <a:p>
                      <a:r>
                        <a:rPr lang="en-US" sz="1400" dirty="0"/>
                        <a:t>Yes</a:t>
                      </a:r>
                    </a:p>
                  </a:txBody>
                  <a:tcPr/>
                </a:tc>
                <a:extLst>
                  <a:ext uri="{0D108BD9-81ED-4DB2-BD59-A6C34878D82A}">
                    <a16:rowId xmlns:a16="http://schemas.microsoft.com/office/drawing/2014/main" val="811116140"/>
                  </a:ext>
                </a:extLst>
              </a:tr>
              <a:tr h="370840">
                <a:tc>
                  <a:txBody>
                    <a:bodyPr/>
                    <a:lstStyle/>
                    <a:p>
                      <a:r>
                        <a:rPr lang="en-US" sz="1400" dirty="0"/>
                        <a:t>Developer/Project</a:t>
                      </a:r>
                      <a:r>
                        <a:rPr lang="en-US" sz="1400" baseline="0" dirty="0"/>
                        <a:t> “shared space”</a:t>
                      </a:r>
                      <a:endParaRPr lang="en-US" sz="1400" dirty="0"/>
                    </a:p>
                  </a:txBody>
                  <a:tcPr/>
                </a:tc>
                <a:tc>
                  <a:txBody>
                    <a:bodyPr/>
                    <a:lstStyle/>
                    <a:p>
                      <a:r>
                        <a:rPr lang="en-US" sz="1400" dirty="0"/>
                        <a:t>-- </a:t>
                      </a:r>
                    </a:p>
                  </a:txBody>
                  <a:tcPr/>
                </a:tc>
                <a:tc>
                  <a:txBody>
                    <a:bodyPr/>
                    <a:lstStyle/>
                    <a:p>
                      <a:r>
                        <a:rPr lang="en-US" sz="1400" dirty="0"/>
                        <a:t>Yes -  but</a:t>
                      </a:r>
                      <a:r>
                        <a:rPr lang="en-US" sz="1400" baseline="0" dirty="0"/>
                        <a:t> Remember Members with edit permission can overwrite one-another</a:t>
                      </a:r>
                      <a:endParaRPr lang="en-US" sz="1400" dirty="0"/>
                    </a:p>
                  </a:txBody>
                  <a:tcPr/>
                </a:tc>
                <a:tc>
                  <a:txBody>
                    <a:bodyPr/>
                    <a:lstStyle/>
                    <a:p>
                      <a:pPr algn="ctr"/>
                      <a:r>
                        <a:rPr lang="en-US" sz="1400" i="1" dirty="0"/>
                        <a:t>--</a:t>
                      </a:r>
                    </a:p>
                  </a:txBody>
                  <a:tcPr/>
                </a:tc>
                <a:tc>
                  <a:txBody>
                    <a:bodyPr/>
                    <a:lstStyle/>
                    <a:p>
                      <a:r>
                        <a:rPr lang="en-US" sz="1400" dirty="0"/>
                        <a:t>--</a:t>
                      </a:r>
                    </a:p>
                  </a:txBody>
                  <a:tcPr/>
                </a:tc>
                <a:extLst>
                  <a:ext uri="{0D108BD9-81ED-4DB2-BD59-A6C34878D82A}">
                    <a16:rowId xmlns:a16="http://schemas.microsoft.com/office/drawing/2014/main" val="2276902671"/>
                  </a:ext>
                </a:extLst>
              </a:tr>
              <a:tr h="370840">
                <a:tc>
                  <a:txBody>
                    <a:bodyPr/>
                    <a:lstStyle/>
                    <a:p>
                      <a:r>
                        <a:rPr lang="en-US" sz="1400" dirty="0"/>
                        <a:t>Share a view</a:t>
                      </a:r>
                      <a:r>
                        <a:rPr lang="en-US" sz="1400" baseline="0" dirty="0"/>
                        <a:t> that can be customized/extended</a:t>
                      </a:r>
                      <a:endParaRPr lang="en-US" sz="1400" dirty="0"/>
                    </a:p>
                  </a:txBody>
                  <a:tcPr/>
                </a:tc>
                <a:tc>
                  <a:txBody>
                    <a:bodyPr/>
                    <a:lstStyle/>
                    <a:p>
                      <a:r>
                        <a:rPr lang="en-US" sz="1400" dirty="0"/>
                        <a:t>No</a:t>
                      </a:r>
                    </a:p>
                  </a:txBody>
                  <a:tcPr/>
                </a:tc>
                <a:tc>
                  <a:txBody>
                    <a:bodyPr/>
                    <a:lstStyle/>
                    <a:p>
                      <a:r>
                        <a:rPr lang="en-US" sz="1400" dirty="0"/>
                        <a:t>Yes – but with overwrite caveat</a:t>
                      </a:r>
                    </a:p>
                  </a:txBody>
                  <a:tcPr/>
                </a:tc>
                <a:tc>
                  <a:txBody>
                    <a:bodyPr/>
                    <a:lstStyle/>
                    <a:p>
                      <a:pPr algn="ctr"/>
                      <a:r>
                        <a:rPr lang="en-US" sz="1400" i="1" dirty="0"/>
                        <a:t>--</a:t>
                      </a:r>
                    </a:p>
                  </a:txBody>
                  <a:tcPr/>
                </a:tc>
                <a:tc>
                  <a:txBody>
                    <a:bodyPr/>
                    <a:lstStyle/>
                    <a:p>
                      <a:r>
                        <a:rPr lang="en-US" sz="1400" dirty="0"/>
                        <a:t>Not</a:t>
                      </a:r>
                      <a:r>
                        <a:rPr lang="en-US" sz="1400" baseline="0" dirty="0"/>
                        <a:t> yet available**</a:t>
                      </a:r>
                      <a:endParaRPr lang="en-US" sz="1400" dirty="0"/>
                    </a:p>
                  </a:txBody>
                  <a:tcPr/>
                </a:tc>
                <a:extLst>
                  <a:ext uri="{0D108BD9-81ED-4DB2-BD59-A6C34878D82A}">
                    <a16:rowId xmlns:a16="http://schemas.microsoft.com/office/drawing/2014/main" val="2157365028"/>
                  </a:ext>
                </a:extLst>
              </a:tr>
            </a:tbl>
          </a:graphicData>
        </a:graphic>
      </p:graphicFrame>
    </p:spTree>
    <p:extLst>
      <p:ext uri="{BB962C8B-B14F-4D97-AF65-F5344CB8AC3E}">
        <p14:creationId xmlns:p14="http://schemas.microsoft.com/office/powerpoint/2010/main" val="214350630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Data Refresh and Live Connections</a:t>
            </a:r>
            <a:br>
              <a:rPr lang="en-US" dirty="0"/>
            </a:br>
            <a:r>
              <a:rPr lang="en-US" sz="3200" dirty="0">
                <a:solidFill>
                  <a:schemeClr val="tx1"/>
                </a:solidFill>
              </a:rPr>
              <a:t>Overview</a:t>
            </a:r>
          </a:p>
        </p:txBody>
      </p:sp>
      <p:sp>
        <p:nvSpPr>
          <p:cNvPr id="3" name="Text Placeholder 2"/>
          <p:cNvSpPr txBox="1">
            <a:spLocks/>
          </p:cNvSpPr>
          <p:nvPr/>
        </p:nvSpPr>
        <p:spPr>
          <a:xfrm>
            <a:off x="269240" y="1365832"/>
            <a:ext cx="11655839"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Recall – Power BI Desktop supports two operating modes</a:t>
            </a:r>
          </a:p>
          <a:p>
            <a:pPr lvl="1"/>
            <a:r>
              <a:rPr lang="en-US" sz="1400" dirty="0"/>
              <a:t>Import.  Data is pulled down, compressed, and saved as part of the Power BI Desktop file (.</a:t>
            </a:r>
            <a:r>
              <a:rPr lang="en-US" sz="1400" dirty="0" err="1"/>
              <a:t>pbix</a:t>
            </a:r>
            <a:r>
              <a:rPr lang="en-US" sz="1400" dirty="0"/>
              <a:t>).</a:t>
            </a:r>
          </a:p>
          <a:p>
            <a:pPr lvl="2"/>
            <a:r>
              <a:rPr lang="en-US" sz="1400" dirty="0"/>
              <a:t>Note – Excel PowerPivot workbooks and Service Packs are also imported models</a:t>
            </a:r>
          </a:p>
          <a:p>
            <a:pPr lvl="1"/>
            <a:r>
              <a:rPr lang="en-US" sz="1400" dirty="0"/>
              <a:t>Create a Live Connection (DirectQuery / Connect Live) .  A connection to 1 (and only 1) data source (composite mode in preview as of Nov 2018)</a:t>
            </a:r>
          </a:p>
          <a:p>
            <a:r>
              <a:rPr lang="en-US" sz="2000" dirty="0"/>
              <a:t>After the .</a:t>
            </a:r>
            <a:r>
              <a:rPr lang="en-US" sz="2000" dirty="0" err="1"/>
              <a:t>pbix</a:t>
            </a:r>
            <a:r>
              <a:rPr lang="en-US" sz="2000" dirty="0"/>
              <a:t> file is published into the Power BI Service….</a:t>
            </a:r>
          </a:p>
          <a:p>
            <a:endParaRPr lang="en-US" sz="2000" dirty="0"/>
          </a:p>
          <a:p>
            <a:endParaRPr lang="en-US" sz="2000" dirty="0"/>
          </a:p>
          <a:p>
            <a:endParaRPr lang="en-US" sz="2000" dirty="0"/>
          </a:p>
          <a:p>
            <a:endParaRPr lang="en-US" sz="2000" dirty="0"/>
          </a:p>
          <a:p>
            <a:r>
              <a:rPr lang="en-US" sz="2000" dirty="0"/>
              <a:t>Basic workflow for supporting Data refresh and Live Connections</a:t>
            </a:r>
          </a:p>
          <a:p>
            <a:pPr lvl="1"/>
            <a:r>
              <a:rPr lang="en-US" sz="1400" dirty="0"/>
              <a:t>Power BI Administrator installs an on-premise data gateway on a server/virtual machine within the corporate datacenter; he “registers” the gateway with the Power BI Service using a Power BI Pro account</a:t>
            </a:r>
          </a:p>
          <a:p>
            <a:pPr lvl="2"/>
            <a:r>
              <a:rPr lang="en-US" sz="1400" dirty="0"/>
              <a:t>Note - multiple gateways can be installed; each gateway can support 1-to-many back-end data sources</a:t>
            </a:r>
          </a:p>
          <a:p>
            <a:pPr lvl="1"/>
            <a:r>
              <a:rPr lang="en-US" sz="1400" dirty="0"/>
              <a:t>The Power BI Administrator (from the Power BI console) adds 1 or more data sources to the gateway; he adds users/groups who will be allowed to use this gateway for refresh or live connections</a:t>
            </a:r>
          </a:p>
          <a:p>
            <a:pPr lvl="1"/>
            <a:r>
              <a:rPr lang="en-US" sz="1400" dirty="0"/>
              <a:t>The Power User publishes .</a:t>
            </a:r>
            <a:r>
              <a:rPr lang="en-US" sz="1400" dirty="0" err="1"/>
              <a:t>pbix</a:t>
            </a:r>
            <a:r>
              <a:rPr lang="en-US" sz="1400" dirty="0"/>
              <a:t> file to the Power BI Service; he specifies (for the dataset) a gateway to use for refresh/live connections</a:t>
            </a:r>
          </a:p>
          <a:p>
            <a:endParaRPr lang="en-US" sz="1700" dirty="0"/>
          </a:p>
        </p:txBody>
      </p:sp>
      <p:sp>
        <p:nvSpPr>
          <p:cNvPr id="7" name="Text Placeholder 2"/>
          <p:cNvSpPr txBox="1">
            <a:spLocks/>
          </p:cNvSpPr>
          <p:nvPr/>
        </p:nvSpPr>
        <p:spPr>
          <a:xfrm>
            <a:off x="9155565" y="39136"/>
            <a:ext cx="2999015" cy="1105225"/>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Power User</a:t>
            </a:r>
          </a:p>
          <a:p>
            <a:r>
              <a:rPr lang="en-US" sz="2000" dirty="0"/>
              <a:t>Power BI Admin</a:t>
            </a:r>
          </a:p>
          <a:p>
            <a:r>
              <a:rPr lang="en-US" sz="2000" dirty="0"/>
              <a:t>Data Steward</a:t>
            </a:r>
          </a:p>
        </p:txBody>
      </p:sp>
      <p:graphicFrame>
        <p:nvGraphicFramePr>
          <p:cNvPr id="5" name="Table 4"/>
          <p:cNvGraphicFramePr>
            <a:graphicFrameLocks noGrp="1"/>
          </p:cNvGraphicFramePr>
          <p:nvPr>
            <p:extLst>
              <p:ext uri="{D42A27DB-BD31-4B8C-83A1-F6EECF244321}">
                <p14:modId xmlns:p14="http://schemas.microsoft.com/office/powerpoint/2010/main" val="2765574686"/>
              </p:ext>
            </p:extLst>
          </p:nvPr>
        </p:nvGraphicFramePr>
        <p:xfrm>
          <a:off x="595595" y="3080482"/>
          <a:ext cx="7683701" cy="1407160"/>
        </p:xfrm>
        <a:graphic>
          <a:graphicData uri="http://schemas.openxmlformats.org/drawingml/2006/table">
            <a:tbl>
              <a:tblPr firstRow="1" bandRow="1">
                <a:tableStyleId>{69012ECD-51FC-41F1-AA8D-1B2483CD663E}</a:tableStyleId>
              </a:tblPr>
              <a:tblGrid>
                <a:gridCol w="2309629">
                  <a:extLst>
                    <a:ext uri="{9D8B030D-6E8A-4147-A177-3AD203B41FA5}">
                      <a16:colId xmlns:a16="http://schemas.microsoft.com/office/drawing/2014/main" val="1147290254"/>
                    </a:ext>
                  </a:extLst>
                </a:gridCol>
                <a:gridCol w="2309629">
                  <a:extLst>
                    <a:ext uri="{9D8B030D-6E8A-4147-A177-3AD203B41FA5}">
                      <a16:colId xmlns:a16="http://schemas.microsoft.com/office/drawing/2014/main" val="2287361507"/>
                    </a:ext>
                  </a:extLst>
                </a:gridCol>
                <a:gridCol w="3064443">
                  <a:extLst>
                    <a:ext uri="{9D8B030D-6E8A-4147-A177-3AD203B41FA5}">
                      <a16:colId xmlns:a16="http://schemas.microsoft.com/office/drawing/2014/main" val="3008463309"/>
                    </a:ext>
                  </a:extLst>
                </a:gridCol>
              </a:tblGrid>
              <a:tr h="370840">
                <a:tc>
                  <a:txBody>
                    <a:bodyPr/>
                    <a:lstStyle/>
                    <a:p>
                      <a:r>
                        <a:rPr lang="en-US" sz="1400" dirty="0"/>
                        <a:t>Mode</a:t>
                      </a:r>
                    </a:p>
                  </a:txBody>
                  <a:tcPr/>
                </a:tc>
                <a:tc>
                  <a:txBody>
                    <a:bodyPr/>
                    <a:lstStyle/>
                    <a:p>
                      <a:r>
                        <a:rPr lang="en-US" sz="1400" dirty="0"/>
                        <a:t>View </a:t>
                      </a:r>
                      <a:r>
                        <a:rPr lang="en-US" sz="1400" baseline="0" dirty="0"/>
                        <a:t>in the Service</a:t>
                      </a:r>
                      <a:endParaRPr lang="en-US" sz="1400" dirty="0"/>
                    </a:p>
                  </a:txBody>
                  <a:tcPr/>
                </a:tc>
                <a:tc>
                  <a:txBody>
                    <a:bodyPr/>
                    <a:lstStyle/>
                    <a:p>
                      <a:r>
                        <a:rPr lang="en-US" sz="1400" dirty="0"/>
                        <a:t>Schedule</a:t>
                      </a:r>
                      <a:r>
                        <a:rPr lang="en-US" sz="1400" baseline="0" dirty="0"/>
                        <a:t> Refresh in the </a:t>
                      </a:r>
                      <a:r>
                        <a:rPr lang="en-US" sz="1400" dirty="0"/>
                        <a:t>Service</a:t>
                      </a:r>
                    </a:p>
                  </a:txBody>
                  <a:tcPr/>
                </a:tc>
                <a:extLst>
                  <a:ext uri="{0D108BD9-81ED-4DB2-BD59-A6C34878D82A}">
                    <a16:rowId xmlns:a16="http://schemas.microsoft.com/office/drawing/2014/main" val="771069747"/>
                  </a:ext>
                </a:extLst>
              </a:tr>
              <a:tr h="370840">
                <a:tc>
                  <a:txBody>
                    <a:bodyPr/>
                    <a:lstStyle/>
                    <a:p>
                      <a:r>
                        <a:rPr lang="en-US" sz="1400" dirty="0"/>
                        <a:t>Import</a:t>
                      </a:r>
                    </a:p>
                  </a:txBody>
                  <a:tcPr/>
                </a:tc>
                <a:tc>
                  <a:txBody>
                    <a:bodyPr/>
                    <a:lstStyle/>
                    <a:p>
                      <a:r>
                        <a:rPr lang="en-US" sz="1400" dirty="0"/>
                        <a:t>No further configuration</a:t>
                      </a:r>
                      <a:r>
                        <a:rPr lang="en-US" sz="1400" baseline="0" dirty="0"/>
                        <a:t> needed</a:t>
                      </a:r>
                      <a:endParaRPr lang="en-US" sz="1400" dirty="0"/>
                    </a:p>
                  </a:txBody>
                  <a:tcPr/>
                </a:tc>
                <a:tc>
                  <a:txBody>
                    <a:bodyPr/>
                    <a:lstStyle/>
                    <a:p>
                      <a:r>
                        <a:rPr lang="en-US" sz="1400" dirty="0"/>
                        <a:t>Personal</a:t>
                      </a:r>
                      <a:r>
                        <a:rPr lang="en-US" sz="1400" baseline="0" dirty="0"/>
                        <a:t> or On-Premise Data Gateway required</a:t>
                      </a:r>
                      <a:endParaRPr lang="en-US" sz="1400" dirty="0">
                        <a:solidFill>
                          <a:schemeClr val="tx2"/>
                        </a:solidFill>
                      </a:endParaRPr>
                    </a:p>
                  </a:txBody>
                  <a:tcPr/>
                </a:tc>
                <a:extLst>
                  <a:ext uri="{0D108BD9-81ED-4DB2-BD59-A6C34878D82A}">
                    <a16:rowId xmlns:a16="http://schemas.microsoft.com/office/drawing/2014/main" val="2369044820"/>
                  </a:ext>
                </a:extLst>
              </a:tr>
              <a:tr h="370840">
                <a:tc>
                  <a:txBody>
                    <a:bodyPr/>
                    <a:lstStyle/>
                    <a:p>
                      <a:r>
                        <a:rPr lang="en-US" sz="1400" dirty="0"/>
                        <a:t>Live Connection</a:t>
                      </a:r>
                    </a:p>
                  </a:txBody>
                  <a:tcPr/>
                </a:tc>
                <a:tc>
                  <a:txBody>
                    <a:bodyPr/>
                    <a:lstStyle/>
                    <a:p>
                      <a:r>
                        <a:rPr lang="en-US" sz="1400" dirty="0"/>
                        <a:t>On-Premise</a:t>
                      </a:r>
                      <a:r>
                        <a:rPr lang="en-US" sz="1400" baseline="0" dirty="0"/>
                        <a:t> Data Gateway required</a:t>
                      </a:r>
                      <a:endParaRPr lang="en-US" sz="1400" dirty="0"/>
                    </a:p>
                  </a:txBody>
                  <a:tcPr/>
                </a:tc>
                <a:tc>
                  <a:txBody>
                    <a:bodyPr/>
                    <a:lstStyle/>
                    <a:p>
                      <a:r>
                        <a:rPr lang="en-US" sz="1400" dirty="0"/>
                        <a:t>N/A</a:t>
                      </a:r>
                    </a:p>
                  </a:txBody>
                  <a:tcPr/>
                </a:tc>
                <a:extLst>
                  <a:ext uri="{0D108BD9-81ED-4DB2-BD59-A6C34878D82A}">
                    <a16:rowId xmlns:a16="http://schemas.microsoft.com/office/drawing/2014/main" val="811116140"/>
                  </a:ext>
                </a:extLst>
              </a:tr>
            </a:tbl>
          </a:graphicData>
        </a:graphic>
      </p:graphicFrame>
    </p:spTree>
    <p:extLst>
      <p:ext uri="{BB962C8B-B14F-4D97-AF65-F5344CB8AC3E}">
        <p14:creationId xmlns:p14="http://schemas.microsoft.com/office/powerpoint/2010/main" val="308915334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Sources</a:t>
            </a:r>
            <a:br>
              <a:rPr lang="en-US" dirty="0"/>
            </a:br>
            <a:r>
              <a:rPr lang="en-US" sz="2800" dirty="0">
                <a:solidFill>
                  <a:schemeClr val="tx1"/>
                </a:solidFill>
              </a:rPr>
              <a:t>Questions for Today….</a:t>
            </a:r>
            <a:endParaRPr lang="en-US" dirty="0">
              <a:solidFill>
                <a:schemeClr val="tx1"/>
              </a:solidFill>
            </a:endParaRPr>
          </a:p>
        </p:txBody>
      </p:sp>
      <p:sp>
        <p:nvSpPr>
          <p:cNvPr id="5" name="Text Placeholder 2"/>
          <p:cNvSpPr txBox="1">
            <a:spLocks/>
          </p:cNvSpPr>
          <p:nvPr/>
        </p:nvSpPr>
        <p:spPr>
          <a:xfrm>
            <a:off x="388656" y="1663338"/>
            <a:ext cx="11346143" cy="4056426"/>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sz="2000" dirty="0"/>
              <a:t>Gateways</a:t>
            </a:r>
          </a:p>
          <a:p>
            <a:pPr lvl="1"/>
            <a:r>
              <a:rPr lang="en-US" sz="1600" dirty="0"/>
              <a:t>Security deep dive</a:t>
            </a:r>
          </a:p>
          <a:p>
            <a:pPr lvl="1"/>
            <a:r>
              <a:rPr lang="en-US" sz="1600" dirty="0"/>
              <a:t>Principal propagation for SSO </a:t>
            </a:r>
          </a:p>
          <a:p>
            <a:pPr lvl="1"/>
            <a:r>
              <a:rPr lang="en-US" sz="1600" i="1" u="sng" dirty="0"/>
              <a:t>Use for cloud data sources (Azure SQL), when and why</a:t>
            </a:r>
          </a:p>
          <a:p>
            <a:pPr lvl="1"/>
            <a:r>
              <a:rPr lang="en-US" sz="1600" i="1" u="sng" dirty="0"/>
              <a:t>XYZ wants to close ports for Azure SQL</a:t>
            </a:r>
          </a:p>
          <a:p>
            <a:pPr lvl="1"/>
            <a:r>
              <a:rPr lang="en-US" sz="1600" dirty="0"/>
              <a:t>Architecture discussion to include clustering, high availability, disaster recovery and operational excellence</a:t>
            </a:r>
          </a:p>
          <a:p>
            <a:pPr lvl="0"/>
            <a:r>
              <a:rPr lang="en-US" sz="2000" dirty="0"/>
              <a:t>SSO (single sign on) to data sources</a:t>
            </a:r>
          </a:p>
          <a:p>
            <a:pPr lvl="1"/>
            <a:r>
              <a:rPr lang="en-US" sz="1600" i="1" u="sng" dirty="0"/>
              <a:t>XYZ puts all security at the DB layer</a:t>
            </a:r>
          </a:p>
          <a:p>
            <a:pPr lvl="1"/>
            <a:r>
              <a:rPr lang="en-US" sz="1600" i="1" u="sng" dirty="0"/>
              <a:t>Need options/strategy for dealing with non SSO sources</a:t>
            </a:r>
          </a:p>
          <a:p>
            <a:pPr lvl="0"/>
            <a:r>
              <a:rPr lang="en-US" sz="2000" dirty="0"/>
              <a:t>How to do scheduled refresh from an Excel file (#1 use case)</a:t>
            </a:r>
          </a:p>
          <a:p>
            <a:pPr lvl="1"/>
            <a:r>
              <a:rPr lang="en-US" sz="1600" i="1" u="sng" dirty="0"/>
              <a:t>XYZ does not use OneDrive or SharePoint Online</a:t>
            </a:r>
          </a:p>
          <a:p>
            <a:pPr lvl="0"/>
            <a:r>
              <a:rPr lang="en-US" sz="2000" dirty="0"/>
              <a:t>Azure architecture considerations for Azure data sources being consumed by Power BI.</a:t>
            </a:r>
          </a:p>
          <a:p>
            <a:pPr lvl="1"/>
            <a:r>
              <a:rPr lang="en-US" sz="1600" i="1" u="sng" dirty="0"/>
              <a:t>Example: o365 DC is in Chicago does Azure need to in same DC for Azure SQL DB perf?</a:t>
            </a:r>
          </a:p>
        </p:txBody>
      </p:sp>
    </p:spTree>
    <p:extLst>
      <p:ext uri="{BB962C8B-B14F-4D97-AF65-F5344CB8AC3E}">
        <p14:creationId xmlns:p14="http://schemas.microsoft.com/office/powerpoint/2010/main" val="266277624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Notes</a:t>
            </a:r>
          </a:p>
        </p:txBody>
      </p:sp>
      <p:sp>
        <p:nvSpPr>
          <p:cNvPr id="3" name="Text Placeholder 2"/>
          <p:cNvSpPr>
            <a:spLocks noGrp="1"/>
          </p:cNvSpPr>
          <p:nvPr>
            <p:ph type="body" sz="quarter" idx="11"/>
          </p:nvPr>
        </p:nvSpPr>
        <p:spPr>
          <a:xfrm>
            <a:off x="269241" y="1365832"/>
            <a:ext cx="11789408" cy="4949771"/>
          </a:xfrm>
        </p:spPr>
        <p:txBody>
          <a:bodyPr/>
          <a:lstStyle/>
          <a:p>
            <a:pPr>
              <a:spcBef>
                <a:spcPts val="0"/>
              </a:spcBef>
              <a:spcAft>
                <a:spcPts val="0"/>
              </a:spcAft>
            </a:pPr>
            <a:r>
              <a:rPr lang="en-US" dirty="0"/>
              <a:t>This material was originally developed in 2017</a:t>
            </a:r>
          </a:p>
          <a:p>
            <a:pPr lvl="1">
              <a:spcAft>
                <a:spcPts val="0"/>
              </a:spcAft>
            </a:pPr>
            <a:r>
              <a:rPr lang="en-US" dirty="0"/>
              <a:t>It is intended to be delivered as a 1-day workshop (instructor led – with demos, no formal hands-on activities)</a:t>
            </a:r>
          </a:p>
          <a:p>
            <a:pPr lvl="1">
              <a:spcAft>
                <a:spcPts val="0"/>
              </a:spcAft>
            </a:pPr>
            <a:r>
              <a:rPr lang="en-US" dirty="0"/>
              <a:t>I periodically maintain/refresh this material – please check the GitHub repository for updates, </a:t>
            </a:r>
            <a:r>
              <a:rPr lang="en-US" dirty="0">
                <a:hlinkClick r:id="rId3"/>
              </a:rPr>
              <a:t>https://github.com/tylerchessman/PBIEnterpriseDeploymentWorkshop</a:t>
            </a:r>
            <a:r>
              <a:rPr lang="en-US" dirty="0"/>
              <a:t> </a:t>
            </a:r>
          </a:p>
          <a:p>
            <a:pPr>
              <a:spcBef>
                <a:spcPts val="0"/>
              </a:spcBef>
              <a:spcAft>
                <a:spcPts val="0"/>
              </a:spcAft>
            </a:pPr>
            <a:r>
              <a:rPr lang="en-US" dirty="0"/>
              <a:t>Additional resources are also available, including</a:t>
            </a:r>
          </a:p>
          <a:p>
            <a:pPr lvl="1">
              <a:spcAft>
                <a:spcPts val="0"/>
              </a:spcAft>
            </a:pPr>
            <a:r>
              <a:rPr lang="en-US" dirty="0"/>
              <a:t>Planning a Power BI Enterprise Deployment</a:t>
            </a:r>
          </a:p>
          <a:p>
            <a:pPr lvl="1">
              <a:spcAft>
                <a:spcPts val="0"/>
              </a:spcAft>
            </a:pPr>
            <a:r>
              <a:rPr lang="en-US" dirty="0"/>
              <a:t>Power BI Premium Planning and Deployment</a:t>
            </a:r>
          </a:p>
          <a:p>
            <a:pPr lvl="1">
              <a:spcAft>
                <a:spcPts val="0"/>
              </a:spcAft>
            </a:pPr>
            <a:r>
              <a:rPr lang="en-US" dirty="0"/>
              <a:t>Please refer to the Power BI Whitepapers web-page: </a:t>
            </a:r>
            <a:r>
              <a:rPr lang="en-US" dirty="0">
                <a:hlinkClick r:id="rId4"/>
              </a:rPr>
              <a:t>https://docs.microsoft.com/en-us/power-bi/guidance/whitepapers</a:t>
            </a:r>
            <a:r>
              <a:rPr lang="en-US" dirty="0"/>
              <a:t> </a:t>
            </a:r>
          </a:p>
          <a:p>
            <a:pPr>
              <a:spcBef>
                <a:spcPts val="0"/>
              </a:spcBef>
              <a:spcAft>
                <a:spcPts val="0"/>
              </a:spcAft>
            </a:pPr>
            <a:r>
              <a:rPr lang="en-US" dirty="0"/>
              <a:t>There is also a comprehensive Power BI Adoption Framework that includes a series of PowerPoint decks and videos</a:t>
            </a:r>
          </a:p>
          <a:p>
            <a:pPr lvl="1">
              <a:spcAft>
                <a:spcPts val="0"/>
              </a:spcAft>
            </a:pPr>
            <a:r>
              <a:rPr lang="en-US" u="sng" dirty="0">
                <a:solidFill>
                  <a:srgbClr val="0563C1"/>
                </a:solidFill>
                <a:effectLst/>
                <a:ea typeface="Times New Roman" panose="02020603050405020304" pitchFamily="18" charset="0"/>
                <a:hlinkClick r:id="rId5"/>
              </a:rPr>
              <a:t>https://github.com/pbiaf</a:t>
            </a:r>
            <a:r>
              <a:rPr lang="en-US" dirty="0">
                <a:effectLst/>
                <a:ea typeface="Times New Roman" panose="02020603050405020304" pitchFamily="18" charset="0"/>
              </a:rPr>
              <a:t> </a:t>
            </a:r>
            <a:endParaRPr lang="en-US" dirty="0"/>
          </a:p>
          <a:p>
            <a:pPr>
              <a:spcBef>
                <a:spcPts val="0"/>
              </a:spcBef>
              <a:spcAft>
                <a:spcPts val="0"/>
              </a:spcAft>
            </a:pPr>
            <a:endParaRPr lang="en-US" dirty="0"/>
          </a:p>
        </p:txBody>
      </p:sp>
    </p:spTree>
    <p:extLst>
      <p:ext uri="{BB962C8B-B14F-4D97-AF65-F5344CB8AC3E}">
        <p14:creationId xmlns:p14="http://schemas.microsoft.com/office/powerpoint/2010/main" val="347063486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Sources</a:t>
            </a:r>
            <a:br>
              <a:rPr lang="en-US" dirty="0"/>
            </a:br>
            <a:r>
              <a:rPr lang="en-US" sz="2800" dirty="0">
                <a:solidFill>
                  <a:schemeClr val="tx1"/>
                </a:solidFill>
              </a:rPr>
              <a:t>Gateway / Use for cloud data sources (Azure SQL), when, and why</a:t>
            </a:r>
            <a:endParaRPr lang="en-US" dirty="0">
              <a:solidFill>
                <a:schemeClr val="tx1"/>
              </a:solidFill>
            </a:endParaRPr>
          </a:p>
        </p:txBody>
      </p:sp>
      <p:sp>
        <p:nvSpPr>
          <p:cNvPr id="5" name="Text Placeholder 2"/>
          <p:cNvSpPr txBox="1">
            <a:spLocks/>
          </p:cNvSpPr>
          <p:nvPr/>
        </p:nvSpPr>
        <p:spPr>
          <a:xfrm>
            <a:off x="388656" y="1663338"/>
            <a:ext cx="11346143" cy="4056426"/>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sz="2000" dirty="0"/>
              <a:t>By default, the Gateway is not required to connect to cloud data sources, like SQL Azure</a:t>
            </a:r>
          </a:p>
          <a:p>
            <a:pPr lvl="1"/>
            <a:r>
              <a:rPr lang="en-US" sz="1600" dirty="0"/>
              <a:t>Azure SQL DB allows Firewall rules to restrict client IP access</a:t>
            </a:r>
          </a:p>
          <a:p>
            <a:pPr lvl="1"/>
            <a:r>
              <a:rPr lang="en-US" sz="1600" dirty="0"/>
              <a:t>The “allow access to Azure Services” option (On/Off) allows access from Azure Resources, including VMs</a:t>
            </a:r>
          </a:p>
          <a:p>
            <a:r>
              <a:rPr lang="en-US" sz="2000" dirty="0"/>
              <a:t>To further restrict Azure SQL  DB access, </a:t>
            </a:r>
            <a:r>
              <a:rPr lang="en-US" sz="2000" dirty="0" err="1"/>
              <a:t>Vnet</a:t>
            </a:r>
            <a:r>
              <a:rPr lang="en-US" sz="2000" dirty="0"/>
              <a:t> service endpoints can be employed</a:t>
            </a:r>
          </a:p>
          <a:p>
            <a:pPr lvl="1"/>
            <a:r>
              <a:rPr lang="en-US" sz="1600" dirty="0"/>
              <a:t>Architecture discussion to include clustering, high availability, disaster recovery and operational excellence</a:t>
            </a:r>
          </a:p>
          <a:p>
            <a:pPr lvl="0"/>
            <a:r>
              <a:rPr lang="en-US" sz="2000" dirty="0"/>
              <a:t>By deselecting “allow access to Azure Services”, the Power BI Service can no longer connect to the database</a:t>
            </a:r>
            <a:endParaRPr lang="en-US" sz="800" dirty="0"/>
          </a:p>
          <a:p>
            <a:pPr lvl="1"/>
            <a:r>
              <a:rPr lang="en-US" sz="1600" dirty="0"/>
              <a:t>The workaround is to use the on-premise data gateway on a VM residing within the Subnet</a:t>
            </a:r>
          </a:p>
          <a:p>
            <a:r>
              <a:rPr lang="en-US" sz="2000" dirty="0"/>
              <a:t>Note the restrictions on this approach</a:t>
            </a:r>
          </a:p>
          <a:p>
            <a:pPr lvl="1"/>
            <a:r>
              <a:rPr lang="en-US" sz="1600" dirty="0"/>
              <a:t>Must use the SQL Connector, and only basic authentication is supported</a:t>
            </a:r>
            <a:endParaRPr lang="en-US" sz="1200" dirty="0"/>
          </a:p>
        </p:txBody>
      </p:sp>
      <p:sp>
        <p:nvSpPr>
          <p:cNvPr id="3" name="Rectangle 2">
            <a:extLst>
              <a:ext uri="{FF2B5EF4-FFF2-40B4-BE49-F238E27FC236}">
                <a16:creationId xmlns:a16="http://schemas.microsoft.com/office/drawing/2014/main" id="{B62B3429-3A03-4B8F-8AD9-8001C86FED19}"/>
              </a:ext>
            </a:extLst>
          </p:cNvPr>
          <p:cNvSpPr/>
          <p:nvPr/>
        </p:nvSpPr>
        <p:spPr>
          <a:xfrm>
            <a:off x="328245" y="6445982"/>
            <a:ext cx="11465169" cy="369332"/>
          </a:xfrm>
          <a:prstGeom prst="rect">
            <a:avLst/>
          </a:prstGeom>
        </p:spPr>
        <p:txBody>
          <a:bodyPr wrap="square">
            <a:spAutoFit/>
          </a:bodyPr>
          <a:lstStyle/>
          <a:p>
            <a:r>
              <a:rPr lang="en-US" dirty="0"/>
              <a:t>https://azure.microsoft.com/en-us/blog/securing-the-connection-between-power-bi-and-azure-sql-database/</a:t>
            </a:r>
          </a:p>
        </p:txBody>
      </p:sp>
    </p:spTree>
    <p:extLst>
      <p:ext uri="{BB962C8B-B14F-4D97-AF65-F5344CB8AC3E}">
        <p14:creationId xmlns:p14="http://schemas.microsoft.com/office/powerpoint/2010/main" val="428466973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Sources</a:t>
            </a:r>
            <a:br>
              <a:rPr lang="en-US" dirty="0"/>
            </a:br>
            <a:r>
              <a:rPr lang="en-US" sz="2800" dirty="0">
                <a:solidFill>
                  <a:schemeClr val="tx1"/>
                </a:solidFill>
              </a:rPr>
              <a:t>SSO (single sign on) to data sources</a:t>
            </a:r>
            <a:endParaRPr lang="en-US" dirty="0">
              <a:solidFill>
                <a:schemeClr val="tx1"/>
              </a:solidFill>
            </a:endParaRPr>
          </a:p>
        </p:txBody>
      </p:sp>
      <p:sp>
        <p:nvSpPr>
          <p:cNvPr id="5" name="Text Placeholder 2"/>
          <p:cNvSpPr txBox="1">
            <a:spLocks/>
          </p:cNvSpPr>
          <p:nvPr/>
        </p:nvSpPr>
        <p:spPr>
          <a:xfrm>
            <a:off x="388656" y="1663338"/>
            <a:ext cx="11346143" cy="4056426"/>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0" indent="0">
              <a:buNone/>
            </a:pPr>
            <a:r>
              <a:rPr lang="en-US" sz="2000" i="1" dirty="0"/>
              <a:t>XYZ puts all security at the DB layer</a:t>
            </a:r>
          </a:p>
          <a:p>
            <a:pPr marL="0" lvl="0" indent="0">
              <a:buNone/>
            </a:pPr>
            <a:r>
              <a:rPr lang="en-US" sz="2000" i="1" dirty="0"/>
              <a:t>Need options/strategy for dealing with non SSO sources</a:t>
            </a:r>
          </a:p>
          <a:p>
            <a:pPr lvl="0"/>
            <a:endParaRPr lang="en-US" sz="2000" dirty="0"/>
          </a:p>
          <a:p>
            <a:pPr lvl="0"/>
            <a:r>
              <a:rPr lang="en-US" sz="2000" dirty="0"/>
              <a:t>For imported models, DB layer security will not be leveraged; credentials are specified/stored per gateway data source</a:t>
            </a:r>
          </a:p>
          <a:p>
            <a:pPr lvl="1"/>
            <a:r>
              <a:rPr lang="en-US" sz="1600" dirty="0"/>
              <a:t>Consider the use of aliases when multiple credentials (to the same data source) are needed</a:t>
            </a:r>
          </a:p>
          <a:p>
            <a:r>
              <a:rPr lang="en-US" sz="2000" dirty="0"/>
              <a:t>For both imported &amp; Direct Query models, RLS can be used to restrict data access for specific users/groups</a:t>
            </a:r>
          </a:p>
          <a:p>
            <a:pPr lvl="1"/>
            <a:r>
              <a:rPr lang="en-US" sz="1600" dirty="0"/>
              <a:t>Learn more at </a:t>
            </a:r>
            <a:r>
              <a:rPr lang="en-US" sz="1600" dirty="0">
                <a:hlinkClick r:id="rId3"/>
              </a:rPr>
              <a:t>https://docs.microsoft.com/en-us/power-bi/service-admin-rls</a:t>
            </a:r>
            <a:r>
              <a:rPr lang="en-US" sz="1600" dirty="0"/>
              <a:t> </a:t>
            </a:r>
          </a:p>
        </p:txBody>
      </p:sp>
      <p:sp>
        <p:nvSpPr>
          <p:cNvPr id="3" name="Rectangle 2">
            <a:extLst>
              <a:ext uri="{FF2B5EF4-FFF2-40B4-BE49-F238E27FC236}">
                <a16:creationId xmlns:a16="http://schemas.microsoft.com/office/drawing/2014/main" id="{B62B3429-3A03-4B8F-8AD9-8001C86FED19}"/>
              </a:ext>
            </a:extLst>
          </p:cNvPr>
          <p:cNvSpPr/>
          <p:nvPr/>
        </p:nvSpPr>
        <p:spPr>
          <a:xfrm>
            <a:off x="328245" y="6445982"/>
            <a:ext cx="11465169" cy="369332"/>
          </a:xfrm>
          <a:prstGeom prst="rect">
            <a:avLst/>
          </a:prstGeom>
        </p:spPr>
        <p:txBody>
          <a:bodyPr wrap="square">
            <a:spAutoFit/>
          </a:bodyPr>
          <a:lstStyle/>
          <a:p>
            <a:r>
              <a:rPr lang="en-US" dirty="0"/>
              <a:t>.</a:t>
            </a:r>
          </a:p>
        </p:txBody>
      </p:sp>
    </p:spTree>
    <p:extLst>
      <p:ext uri="{BB962C8B-B14F-4D97-AF65-F5344CB8AC3E}">
        <p14:creationId xmlns:p14="http://schemas.microsoft.com/office/powerpoint/2010/main" val="975253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Sources</a:t>
            </a:r>
            <a:br>
              <a:rPr lang="en-US" dirty="0"/>
            </a:br>
            <a:r>
              <a:rPr lang="en-US" sz="2800" dirty="0">
                <a:solidFill>
                  <a:schemeClr val="tx1"/>
                </a:solidFill>
              </a:rPr>
              <a:t>How to do scheduled refresh from an Excel file</a:t>
            </a:r>
            <a:endParaRPr lang="en-US" dirty="0">
              <a:solidFill>
                <a:schemeClr val="tx1"/>
              </a:solidFill>
            </a:endParaRPr>
          </a:p>
        </p:txBody>
      </p:sp>
      <p:sp>
        <p:nvSpPr>
          <p:cNvPr id="5" name="Text Placeholder 2"/>
          <p:cNvSpPr txBox="1">
            <a:spLocks/>
          </p:cNvSpPr>
          <p:nvPr/>
        </p:nvSpPr>
        <p:spPr>
          <a:xfrm>
            <a:off x="388656" y="1663338"/>
            <a:ext cx="11346143" cy="4056426"/>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sz="2000" dirty="0"/>
              <a:t>Solution – Use On-Premise Data Gateway and an on-premise file share to host Excel files</a:t>
            </a:r>
          </a:p>
          <a:p>
            <a:pPr marL="0" lvl="0" indent="0">
              <a:buNone/>
            </a:pPr>
            <a:r>
              <a:rPr lang="en-US" sz="2000" dirty="0"/>
              <a:t>Requirements</a:t>
            </a:r>
          </a:p>
          <a:p>
            <a:pPr lvl="0"/>
            <a:r>
              <a:rPr lang="en-US" sz="2000" dirty="0"/>
              <a:t>User first uploads files to a local file share (e.g., </a:t>
            </a:r>
            <a:r>
              <a:rPr lang="en-US" sz="2000" dirty="0">
                <a:hlinkClick r:id="rId3" action="ppaction://hlinkfile"/>
              </a:rPr>
              <a:t>\\OurFileSource\Finance\</a:t>
            </a:r>
            <a:r>
              <a:rPr lang="en-US" sz="2000" dirty="0"/>
              <a:t>...)</a:t>
            </a:r>
          </a:p>
          <a:p>
            <a:pPr lvl="0"/>
            <a:r>
              <a:rPr lang="en-US" sz="2000" dirty="0"/>
              <a:t>User builds PBI Desktop file with this file share as a source</a:t>
            </a:r>
          </a:p>
          <a:p>
            <a:pPr lvl="0"/>
            <a:r>
              <a:rPr lang="en-US" sz="2000" dirty="0"/>
              <a:t>Gateway admin adds file shares as a data source, and adds necessary Users who will be refreshing from this file share</a:t>
            </a:r>
          </a:p>
          <a:p>
            <a:pPr lvl="0"/>
            <a:r>
              <a:rPr lang="en-US" sz="2000" dirty="0"/>
              <a:t>User selects on-premise gateway (after publishing .</a:t>
            </a:r>
            <a:r>
              <a:rPr lang="en-US" sz="2000" dirty="0" err="1"/>
              <a:t>pbix</a:t>
            </a:r>
            <a:r>
              <a:rPr lang="en-US" sz="2000" dirty="0"/>
              <a:t> file) for refresh activity</a:t>
            </a:r>
          </a:p>
          <a:p>
            <a:pPr marL="0" lvl="0" indent="0">
              <a:buNone/>
            </a:pPr>
            <a:r>
              <a:rPr lang="en-US" sz="13800" i="1" dirty="0"/>
              <a:t>DEMO</a:t>
            </a:r>
          </a:p>
        </p:txBody>
      </p:sp>
      <p:sp>
        <p:nvSpPr>
          <p:cNvPr id="3" name="Rectangle 2">
            <a:extLst>
              <a:ext uri="{FF2B5EF4-FFF2-40B4-BE49-F238E27FC236}">
                <a16:creationId xmlns:a16="http://schemas.microsoft.com/office/drawing/2014/main" id="{B62B3429-3A03-4B8F-8AD9-8001C86FED19}"/>
              </a:ext>
            </a:extLst>
          </p:cNvPr>
          <p:cNvSpPr/>
          <p:nvPr/>
        </p:nvSpPr>
        <p:spPr>
          <a:xfrm>
            <a:off x="328245" y="6445982"/>
            <a:ext cx="11465169" cy="369332"/>
          </a:xfrm>
          <a:prstGeom prst="rect">
            <a:avLst/>
          </a:prstGeom>
        </p:spPr>
        <p:txBody>
          <a:bodyPr wrap="square">
            <a:spAutoFit/>
          </a:bodyPr>
          <a:lstStyle/>
          <a:p>
            <a:r>
              <a:rPr lang="en-US" dirty="0"/>
              <a:t>https://docs.microsoft.com/en-us/power-bi/refresh-scheduled-refresh</a:t>
            </a:r>
          </a:p>
        </p:txBody>
      </p:sp>
    </p:spTree>
    <p:extLst>
      <p:ext uri="{BB962C8B-B14F-4D97-AF65-F5344CB8AC3E}">
        <p14:creationId xmlns:p14="http://schemas.microsoft.com/office/powerpoint/2010/main" val="362330132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Sources</a:t>
            </a:r>
            <a:br>
              <a:rPr lang="en-US" dirty="0"/>
            </a:br>
            <a:r>
              <a:rPr lang="en-US" sz="2800" dirty="0">
                <a:solidFill>
                  <a:schemeClr val="tx1"/>
                </a:solidFill>
              </a:rPr>
              <a:t>Architecture considerations for Azure data sources being consumed by Power BI</a:t>
            </a:r>
            <a:endParaRPr lang="en-US" dirty="0">
              <a:solidFill>
                <a:schemeClr val="tx1"/>
              </a:solidFill>
            </a:endParaRPr>
          </a:p>
        </p:txBody>
      </p:sp>
      <p:sp>
        <p:nvSpPr>
          <p:cNvPr id="5" name="Text Placeholder 2"/>
          <p:cNvSpPr txBox="1">
            <a:spLocks/>
          </p:cNvSpPr>
          <p:nvPr/>
        </p:nvSpPr>
        <p:spPr>
          <a:xfrm>
            <a:off x="388656" y="1663338"/>
            <a:ext cx="11346143" cy="4056426"/>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0" indent="0">
              <a:buNone/>
            </a:pPr>
            <a:r>
              <a:rPr lang="en-US" sz="2000" i="1" dirty="0"/>
              <a:t>Example: o365 DC is in Chicago does Azure need to in same DC for Azure SQL DB perf?</a:t>
            </a:r>
          </a:p>
          <a:p>
            <a:pPr marL="0" lvl="0" indent="0">
              <a:buNone/>
            </a:pPr>
            <a:endParaRPr lang="en-US" sz="2000" dirty="0"/>
          </a:p>
          <a:p>
            <a:pPr marL="0" lvl="0" indent="0">
              <a:buNone/>
            </a:pPr>
            <a:r>
              <a:rPr lang="en-US" sz="2000" dirty="0"/>
              <a:t>Imported Models</a:t>
            </a:r>
          </a:p>
          <a:p>
            <a:pPr lvl="0"/>
            <a:r>
              <a:rPr lang="en-US" sz="2000" dirty="0"/>
              <a:t>Performance is only applicable during refresh activity, may not be much of a factor.  Note that data egress charges will apply</a:t>
            </a:r>
          </a:p>
          <a:p>
            <a:pPr marL="0" lvl="0" indent="0">
              <a:buNone/>
            </a:pPr>
            <a:endParaRPr lang="en-US" sz="2000" dirty="0"/>
          </a:p>
          <a:p>
            <a:pPr marL="0" lvl="0" indent="0">
              <a:buNone/>
            </a:pPr>
            <a:r>
              <a:rPr lang="en-US" sz="2000" dirty="0"/>
              <a:t>Direct Query / Live Connection Models</a:t>
            </a:r>
          </a:p>
          <a:p>
            <a:pPr lvl="0"/>
            <a:r>
              <a:rPr lang="en-US" sz="2000" dirty="0"/>
              <a:t>Performance hit will be additional network latency of going between Azure Data Centers (note that data egress charges apply)</a:t>
            </a:r>
          </a:p>
        </p:txBody>
      </p:sp>
      <p:sp>
        <p:nvSpPr>
          <p:cNvPr id="3" name="Rectangle 2">
            <a:extLst>
              <a:ext uri="{FF2B5EF4-FFF2-40B4-BE49-F238E27FC236}">
                <a16:creationId xmlns:a16="http://schemas.microsoft.com/office/drawing/2014/main" id="{B62B3429-3A03-4B8F-8AD9-8001C86FED19}"/>
              </a:ext>
            </a:extLst>
          </p:cNvPr>
          <p:cNvSpPr/>
          <p:nvPr/>
        </p:nvSpPr>
        <p:spPr>
          <a:xfrm>
            <a:off x="328245" y="6445982"/>
            <a:ext cx="11465169" cy="369332"/>
          </a:xfrm>
          <a:prstGeom prst="rect">
            <a:avLst/>
          </a:prstGeom>
        </p:spPr>
        <p:txBody>
          <a:bodyPr wrap="square">
            <a:spAutoFit/>
          </a:bodyPr>
          <a:lstStyle/>
          <a:p>
            <a:r>
              <a:rPr lang="en-US" dirty="0"/>
              <a:t> </a:t>
            </a:r>
          </a:p>
        </p:txBody>
      </p:sp>
      <p:sp>
        <p:nvSpPr>
          <p:cNvPr id="4" name="Rectangle 3">
            <a:extLst>
              <a:ext uri="{FF2B5EF4-FFF2-40B4-BE49-F238E27FC236}">
                <a16:creationId xmlns:a16="http://schemas.microsoft.com/office/drawing/2014/main" id="{226383BE-DF49-49C6-841B-587B52872135}"/>
              </a:ext>
            </a:extLst>
          </p:cNvPr>
          <p:cNvSpPr/>
          <p:nvPr/>
        </p:nvSpPr>
        <p:spPr>
          <a:xfrm>
            <a:off x="457200" y="5799651"/>
            <a:ext cx="11119338" cy="830997"/>
          </a:xfrm>
          <a:prstGeom prst="rect">
            <a:avLst/>
          </a:prstGeom>
        </p:spPr>
        <p:txBody>
          <a:bodyPr wrap="square">
            <a:spAutoFit/>
          </a:bodyPr>
          <a:lstStyle/>
          <a:p>
            <a:r>
              <a:rPr lang="en-US" sz="1600" dirty="0">
                <a:hlinkClick r:id="rId3"/>
              </a:rPr>
              <a:t>https://azure.microsoft.com/en-us/blog/how-microsoft-builds-its-fast-and-reliable-global-network/</a:t>
            </a:r>
            <a:endParaRPr lang="en-US" sz="1600" dirty="0"/>
          </a:p>
          <a:p>
            <a:r>
              <a:rPr lang="en-US" sz="1600" dirty="0">
                <a:hlinkClick r:id="rId4"/>
              </a:rPr>
              <a:t>https://blogs.msdn.microsoft.com/mioteg/2017/11/20/measuring-latency-and-throughput-between-azure-regions/</a:t>
            </a:r>
            <a:r>
              <a:rPr lang="en-US" sz="1600" dirty="0"/>
              <a:t> </a:t>
            </a:r>
          </a:p>
          <a:p>
            <a:r>
              <a:rPr lang="en-US" sz="1600" dirty="0">
                <a:hlinkClick r:id="rId5"/>
              </a:rPr>
              <a:t>https://azure.microsoft.com/en-us/pricing/details/bandwidth</a:t>
            </a:r>
            <a:r>
              <a:rPr lang="en-US" sz="1600" dirty="0"/>
              <a:t> </a:t>
            </a:r>
          </a:p>
        </p:txBody>
      </p:sp>
    </p:spTree>
    <p:extLst>
      <p:ext uri="{BB962C8B-B14F-4D97-AF65-F5344CB8AC3E}">
        <p14:creationId xmlns:p14="http://schemas.microsoft.com/office/powerpoint/2010/main" val="14820402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On-Premises Data Gateway</a:t>
            </a:r>
            <a:br>
              <a:rPr lang="en-US" dirty="0"/>
            </a:br>
            <a:r>
              <a:rPr lang="en-US" sz="2800" dirty="0">
                <a:solidFill>
                  <a:schemeClr val="tx1"/>
                </a:solidFill>
              </a:rPr>
              <a:t>Overview</a:t>
            </a:r>
            <a:endParaRPr lang="en-US" dirty="0">
              <a:solidFill>
                <a:schemeClr val="tx1"/>
              </a:solidFill>
            </a:endParaRPr>
          </a:p>
        </p:txBody>
      </p:sp>
      <p:sp>
        <p:nvSpPr>
          <p:cNvPr id="3" name="Rectangle 2"/>
          <p:cNvSpPr/>
          <p:nvPr/>
        </p:nvSpPr>
        <p:spPr>
          <a:xfrm>
            <a:off x="388657" y="6519446"/>
            <a:ext cx="7485319" cy="338554"/>
          </a:xfrm>
          <a:prstGeom prst="rect">
            <a:avLst/>
          </a:prstGeom>
        </p:spPr>
        <p:txBody>
          <a:bodyPr wrap="none">
            <a:spAutoFit/>
          </a:bodyPr>
          <a:lstStyle/>
          <a:p>
            <a:r>
              <a:rPr lang="en-US" sz="1600" dirty="0"/>
              <a:t>https://powerbi.microsoft.com/en-us/documentation/powerbi-gateway-onprem/</a:t>
            </a:r>
          </a:p>
        </p:txBody>
      </p:sp>
      <p:sp>
        <p:nvSpPr>
          <p:cNvPr id="5" name="Text Placeholder 2"/>
          <p:cNvSpPr txBox="1">
            <a:spLocks/>
          </p:cNvSpPr>
          <p:nvPr/>
        </p:nvSpPr>
        <p:spPr>
          <a:xfrm>
            <a:off x="388657" y="1663338"/>
            <a:ext cx="5086530" cy="4056426"/>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Aft>
                <a:spcPts val="0"/>
              </a:spcAft>
              <a:buNone/>
            </a:pPr>
            <a:r>
              <a:rPr lang="en-US" sz="1800" b="1" dirty="0"/>
              <a:t>The on-premises data gateway acts as a bridge, providing quick and secure data transfer between on-premises data (data that is not in the cloud) and the Power BI, Microsoft Flow, Logic Apps, and </a:t>
            </a:r>
            <a:r>
              <a:rPr lang="en-US" sz="1800" b="1" dirty="0" err="1"/>
              <a:t>PowerApps</a:t>
            </a:r>
            <a:r>
              <a:rPr lang="en-US" sz="1800" b="1" dirty="0"/>
              <a:t> services.</a:t>
            </a:r>
          </a:p>
          <a:p>
            <a:pPr marL="0" indent="0">
              <a:spcAft>
                <a:spcPts val="0"/>
              </a:spcAft>
              <a:buNone/>
            </a:pPr>
            <a:endParaRPr lang="en-US" sz="1800" b="1" dirty="0"/>
          </a:p>
          <a:p>
            <a:pPr marL="0" indent="0">
              <a:spcAft>
                <a:spcPts val="0"/>
              </a:spcAft>
              <a:buNone/>
            </a:pPr>
            <a:r>
              <a:rPr lang="en-US" sz="1800" b="1" dirty="0"/>
              <a:t>Two different gateway modes</a:t>
            </a:r>
          </a:p>
          <a:p>
            <a:pPr marL="342900" indent="-342900">
              <a:spcAft>
                <a:spcPts val="0"/>
              </a:spcAft>
              <a:buFont typeface="+mj-lt"/>
              <a:buAutoNum type="arabicPeriod"/>
            </a:pPr>
            <a:r>
              <a:rPr lang="en-US" sz="1600" b="1" dirty="0"/>
              <a:t>On-premises data gateway: multiple users can share and reuse a gateway; can be used by Power BI, </a:t>
            </a:r>
            <a:r>
              <a:rPr lang="en-US" sz="1600" b="1" dirty="0" err="1"/>
              <a:t>PowerApps</a:t>
            </a:r>
            <a:r>
              <a:rPr lang="en-US" sz="1600" b="1" dirty="0"/>
              <a:t>, Flow or Logic Apps. For Power BI, this includes support for schedule refresh &amp; DirectQuery</a:t>
            </a:r>
          </a:p>
          <a:p>
            <a:pPr marL="342900" indent="-342900">
              <a:spcAft>
                <a:spcPts val="0"/>
              </a:spcAft>
              <a:buFont typeface="+mj-lt"/>
              <a:buAutoNum type="arabicPeriod"/>
            </a:pPr>
            <a:r>
              <a:rPr lang="en-US" sz="1600" b="1" dirty="0"/>
              <a:t>Personal: for Power BI only and can be used as an individual without any administrator configuration*. This can only be used for on-demand refresh and schedule refresh.</a:t>
            </a:r>
            <a:endParaRPr lang="en-US" sz="1600" dirty="0"/>
          </a:p>
          <a:p>
            <a:pPr>
              <a:spcAft>
                <a:spcPts val="0"/>
              </a:spcAft>
            </a:pPr>
            <a:endParaRPr lang="en-US" sz="1600" dirty="0"/>
          </a:p>
          <a:p>
            <a:pPr marL="0" indent="0">
              <a:spcAft>
                <a:spcPts val="0"/>
              </a:spcAft>
              <a:buNone/>
            </a:pPr>
            <a:endParaRPr lang="en-US" sz="1600" dirty="0"/>
          </a:p>
        </p:txBody>
      </p:sp>
      <p:pic>
        <p:nvPicPr>
          <p:cNvPr id="4" name="Picture 3"/>
          <p:cNvPicPr>
            <a:picLocks noChangeAspect="1"/>
          </p:cNvPicPr>
          <p:nvPr/>
        </p:nvPicPr>
        <p:blipFill>
          <a:blip r:embed="rId3"/>
          <a:stretch>
            <a:fillRect/>
          </a:stretch>
        </p:blipFill>
        <p:spPr>
          <a:xfrm>
            <a:off x="5890118" y="2336625"/>
            <a:ext cx="5699645" cy="2702826"/>
          </a:xfrm>
          <a:prstGeom prst="rect">
            <a:avLst/>
          </a:prstGeom>
        </p:spPr>
      </p:pic>
      <p:sp>
        <p:nvSpPr>
          <p:cNvPr id="42" name="Text Placeholder 2"/>
          <p:cNvSpPr txBox="1">
            <a:spLocks/>
          </p:cNvSpPr>
          <p:nvPr/>
        </p:nvSpPr>
        <p:spPr>
          <a:xfrm>
            <a:off x="388656" y="5781675"/>
            <a:ext cx="11536423" cy="333376"/>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Aft>
                <a:spcPts val="0"/>
              </a:spcAft>
              <a:buNone/>
            </a:pPr>
            <a:r>
              <a:rPr lang="en-US" sz="1600" b="1" dirty="0"/>
              <a:t>*The on-premise gateway installs as a service.  Personal gateway will install as a service or, without admin rights, an application</a:t>
            </a:r>
            <a:endParaRPr lang="en-US" sz="1600" dirty="0"/>
          </a:p>
          <a:p>
            <a:pPr>
              <a:spcAft>
                <a:spcPts val="0"/>
              </a:spcAft>
            </a:pPr>
            <a:endParaRPr lang="en-US" sz="1600" dirty="0"/>
          </a:p>
          <a:p>
            <a:pPr marL="0" indent="0">
              <a:spcAft>
                <a:spcPts val="0"/>
              </a:spcAft>
              <a:buNone/>
            </a:pPr>
            <a:endParaRPr lang="en-US" sz="1600" dirty="0"/>
          </a:p>
        </p:txBody>
      </p:sp>
    </p:spTree>
    <p:extLst>
      <p:ext uri="{BB962C8B-B14F-4D97-AF65-F5344CB8AC3E}">
        <p14:creationId xmlns:p14="http://schemas.microsoft.com/office/powerpoint/2010/main" val="287494248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Keeping data current in Power BI</a:t>
            </a:r>
          </a:p>
        </p:txBody>
      </p:sp>
      <p:sp>
        <p:nvSpPr>
          <p:cNvPr id="3" name="Content Placeholder 2"/>
          <p:cNvSpPr>
            <a:spLocks noGrp="1"/>
          </p:cNvSpPr>
          <p:nvPr>
            <p:ph sz="quarter" idx="10"/>
          </p:nvPr>
        </p:nvSpPr>
        <p:spPr/>
        <p:txBody>
          <a:bodyPr/>
          <a:lstStyle/>
          <a:p>
            <a:pPr marL="0" indent="0">
              <a:buNone/>
            </a:pPr>
            <a:r>
              <a:rPr lang="en-US" noProof="0" dirty="0">
                <a:solidFill>
                  <a:schemeClr val="tx1"/>
                </a:solidFill>
              </a:rPr>
              <a:t>On-Premises Data Gateway</a:t>
            </a:r>
          </a:p>
        </p:txBody>
      </p:sp>
      <p:sp>
        <p:nvSpPr>
          <p:cNvPr id="4" name="Text Placeholder 3"/>
          <p:cNvSpPr>
            <a:spLocks noGrp="1"/>
          </p:cNvSpPr>
          <p:nvPr>
            <p:ph type="body" sz="quarter" idx="11"/>
          </p:nvPr>
        </p:nvSpPr>
        <p:spPr>
          <a:xfrm>
            <a:off x="269876" y="1749425"/>
            <a:ext cx="5106988" cy="5108575"/>
          </a:xfrm>
        </p:spPr>
        <p:txBody>
          <a:bodyPr>
            <a:normAutofit/>
          </a:bodyPr>
          <a:lstStyle/>
          <a:p>
            <a:r>
              <a:rPr lang="en-US" sz="1800" noProof="0" dirty="0">
                <a:solidFill>
                  <a:schemeClr val="tx2"/>
                </a:solidFill>
              </a:rPr>
              <a:t>IT can install the On-Premises Data Gateway to serve large groups of users to refresh supported on-premises data sources</a:t>
            </a:r>
          </a:p>
          <a:p>
            <a:pPr lvl="1"/>
            <a:r>
              <a:rPr lang="en-US" sz="1800" noProof="0" dirty="0">
                <a:solidFill>
                  <a:schemeClr val="tx2"/>
                </a:solidFill>
              </a:rPr>
              <a:t>IT can:</a:t>
            </a:r>
          </a:p>
          <a:p>
            <a:pPr lvl="2"/>
            <a:r>
              <a:rPr lang="en-US" sz="1800" noProof="0" dirty="0">
                <a:solidFill>
                  <a:schemeClr val="tx2"/>
                </a:solidFill>
              </a:rPr>
              <a:t>Centrally manage the set of users who have access to the underlying data sources</a:t>
            </a:r>
          </a:p>
          <a:p>
            <a:pPr lvl="2"/>
            <a:r>
              <a:rPr lang="en-US" sz="1800" noProof="0" dirty="0">
                <a:solidFill>
                  <a:schemeClr val="tx2"/>
                </a:solidFill>
              </a:rPr>
              <a:t>Gain visibility into gateway usage, such as most commonly accessed data sources, and the users accessing them</a:t>
            </a:r>
          </a:p>
          <a:p>
            <a:pPr marL="365760" lvl="2" indent="0">
              <a:buNone/>
            </a:pPr>
            <a:endParaRPr lang="en-US" sz="1800" noProof="0" dirty="0">
              <a:solidFill>
                <a:schemeClr val="tx2"/>
              </a:solidFill>
            </a:endParaRPr>
          </a:p>
          <a:p>
            <a:pPr lvl="1"/>
            <a:r>
              <a:rPr lang="en-US" sz="1800" dirty="0">
                <a:solidFill>
                  <a:schemeClr val="tx2"/>
                </a:solidFill>
              </a:rPr>
              <a:t>Ports. The gateway creates an outbound connection to Azure Service Bus. It communicates on outbound ports: TCP 443 (default), 5671, 5672, 9350 thru 9354. The gateway does not require inbound ports.</a:t>
            </a:r>
            <a:endParaRPr lang="en-US" sz="1800" noProof="0" dirty="0">
              <a:solidFill>
                <a:schemeClr val="tx2"/>
              </a:solidFill>
            </a:endParaRPr>
          </a:p>
        </p:txBody>
      </p:sp>
      <p:pic>
        <p:nvPicPr>
          <p:cNvPr id="5" name="Picture 4">
            <a:extLst>
              <a:ext uri="{FF2B5EF4-FFF2-40B4-BE49-F238E27FC236}">
                <a16:creationId xmlns:a16="http://schemas.microsoft.com/office/drawing/2014/main" id="{A8A0A8FB-043A-4004-AA86-F7B62C239E18}"/>
              </a:ext>
            </a:extLst>
          </p:cNvPr>
          <p:cNvPicPr>
            <a:picLocks noChangeAspect="1"/>
          </p:cNvPicPr>
          <p:nvPr/>
        </p:nvPicPr>
        <p:blipFill>
          <a:blip r:embed="rId3"/>
          <a:stretch>
            <a:fillRect/>
          </a:stretch>
        </p:blipFill>
        <p:spPr>
          <a:xfrm>
            <a:off x="5843792" y="1337469"/>
            <a:ext cx="4122550" cy="4264960"/>
          </a:xfrm>
          <a:prstGeom prst="rect">
            <a:avLst/>
          </a:prstGeom>
        </p:spPr>
      </p:pic>
      <p:pic>
        <p:nvPicPr>
          <p:cNvPr id="7" name="Picture 6">
            <a:extLst>
              <a:ext uri="{FF2B5EF4-FFF2-40B4-BE49-F238E27FC236}">
                <a16:creationId xmlns:a16="http://schemas.microsoft.com/office/drawing/2014/main" id="{2B8F2813-269B-4E57-8117-75FCDCAEB134}"/>
              </a:ext>
            </a:extLst>
          </p:cNvPr>
          <p:cNvPicPr>
            <a:picLocks noChangeAspect="1"/>
          </p:cNvPicPr>
          <p:nvPr/>
        </p:nvPicPr>
        <p:blipFill>
          <a:blip r:embed="rId4"/>
          <a:stretch>
            <a:fillRect/>
          </a:stretch>
        </p:blipFill>
        <p:spPr>
          <a:xfrm>
            <a:off x="5882704" y="5592701"/>
            <a:ext cx="3747679" cy="966257"/>
          </a:xfrm>
          <a:prstGeom prst="rect">
            <a:avLst/>
          </a:prstGeom>
        </p:spPr>
      </p:pic>
      <p:sp>
        <p:nvSpPr>
          <p:cNvPr id="8" name="Rectangle 7">
            <a:extLst>
              <a:ext uri="{FF2B5EF4-FFF2-40B4-BE49-F238E27FC236}">
                <a16:creationId xmlns:a16="http://schemas.microsoft.com/office/drawing/2014/main" id="{7600DF1D-F5D6-41AD-A6E9-63BDB5454CBD}"/>
              </a:ext>
            </a:extLst>
          </p:cNvPr>
          <p:cNvSpPr/>
          <p:nvPr/>
        </p:nvSpPr>
        <p:spPr>
          <a:xfrm>
            <a:off x="5843792" y="6527106"/>
            <a:ext cx="6096000" cy="276999"/>
          </a:xfrm>
          <a:prstGeom prst="rect">
            <a:avLst/>
          </a:prstGeom>
        </p:spPr>
        <p:txBody>
          <a:bodyPr>
            <a:spAutoFit/>
          </a:bodyPr>
          <a:lstStyle/>
          <a:p>
            <a:r>
              <a:rPr lang="en-US" sz="1200" dirty="0"/>
              <a:t>https://docs.microsoft.com/en-us/power-bi/service-gateway-custom-connectors</a:t>
            </a:r>
          </a:p>
        </p:txBody>
      </p:sp>
    </p:spTree>
    <p:extLst>
      <p:ext uri="{BB962C8B-B14F-4D97-AF65-F5344CB8AC3E}">
        <p14:creationId xmlns:p14="http://schemas.microsoft.com/office/powerpoint/2010/main" val="775026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How the Gateway works</a:t>
            </a:r>
          </a:p>
        </p:txBody>
      </p:sp>
      <p:sp>
        <p:nvSpPr>
          <p:cNvPr id="3" name="Content Placeholder 2"/>
          <p:cNvSpPr>
            <a:spLocks noGrp="1"/>
          </p:cNvSpPr>
          <p:nvPr>
            <p:ph sz="quarter" idx="10"/>
          </p:nvPr>
        </p:nvSpPr>
        <p:spPr/>
        <p:txBody>
          <a:bodyPr/>
          <a:lstStyle/>
          <a:p>
            <a:pPr marL="0" indent="0">
              <a:buNone/>
            </a:pPr>
            <a:r>
              <a:rPr lang="en-US" noProof="0" dirty="0">
                <a:solidFill>
                  <a:schemeClr val="tx1"/>
                </a:solidFill>
              </a:rPr>
              <a:t>.</a:t>
            </a:r>
          </a:p>
        </p:txBody>
      </p:sp>
      <p:sp>
        <p:nvSpPr>
          <p:cNvPr id="4" name="Text Placeholder 3"/>
          <p:cNvSpPr>
            <a:spLocks noGrp="1"/>
          </p:cNvSpPr>
          <p:nvPr>
            <p:ph type="body" sz="quarter" idx="11"/>
          </p:nvPr>
        </p:nvSpPr>
        <p:spPr>
          <a:xfrm>
            <a:off x="269876" y="1749425"/>
            <a:ext cx="5106988" cy="5108575"/>
          </a:xfrm>
        </p:spPr>
        <p:txBody>
          <a:bodyPr>
            <a:normAutofit fontScale="92500" lnSpcReduction="10000"/>
          </a:bodyPr>
          <a:lstStyle/>
          <a:p>
            <a:pPr marL="0" indent="0">
              <a:buNone/>
            </a:pPr>
            <a:r>
              <a:rPr lang="en-US" sz="1800" dirty="0">
                <a:solidFill>
                  <a:schemeClr val="tx2"/>
                </a:solidFill>
              </a:rPr>
              <a:t>What happens when a user interacts with an element connected to an on-premises data source - </a:t>
            </a:r>
          </a:p>
          <a:p>
            <a:pPr marL="342900" indent="-342900">
              <a:buFont typeface="+mj-lt"/>
              <a:buAutoNum type="arabicPeriod"/>
            </a:pPr>
            <a:r>
              <a:rPr lang="en-US" sz="1800" dirty="0">
                <a:solidFill>
                  <a:schemeClr val="tx2"/>
                </a:solidFill>
              </a:rPr>
              <a:t>A query will be created by the cloud service, along with the encrypted credentials for the on-premises data source, and sent to the queue for the gateway to process.</a:t>
            </a:r>
          </a:p>
          <a:p>
            <a:pPr marL="342900" indent="-342900">
              <a:buFont typeface="+mj-lt"/>
              <a:buAutoNum type="arabicPeriod"/>
            </a:pPr>
            <a:r>
              <a:rPr lang="en-US" sz="1800" dirty="0">
                <a:solidFill>
                  <a:schemeClr val="tx2"/>
                </a:solidFill>
              </a:rPr>
              <a:t>The gateway cloud service will analyze the query and will push the request to the Azure Service Bus.</a:t>
            </a:r>
          </a:p>
          <a:p>
            <a:pPr marL="342900" indent="-342900">
              <a:buFont typeface="+mj-lt"/>
              <a:buAutoNum type="arabicPeriod"/>
            </a:pPr>
            <a:r>
              <a:rPr lang="en-US" sz="1800" dirty="0">
                <a:solidFill>
                  <a:schemeClr val="tx2"/>
                </a:solidFill>
              </a:rPr>
              <a:t>The on-premises data gateway polls the Azure Service Bus for pending requests.</a:t>
            </a:r>
          </a:p>
          <a:p>
            <a:pPr marL="342900" indent="-342900">
              <a:buFont typeface="+mj-lt"/>
              <a:buAutoNum type="arabicPeriod"/>
            </a:pPr>
            <a:r>
              <a:rPr lang="en-US" sz="1800" dirty="0">
                <a:solidFill>
                  <a:schemeClr val="tx2"/>
                </a:solidFill>
              </a:rPr>
              <a:t>The gateway gets the query, decrypts the credentials and connects to the data source(s) with those credentials.</a:t>
            </a:r>
          </a:p>
          <a:p>
            <a:pPr marL="342900" indent="-342900">
              <a:buFont typeface="+mj-lt"/>
              <a:buAutoNum type="arabicPeriod"/>
            </a:pPr>
            <a:r>
              <a:rPr lang="en-US" sz="1800" dirty="0">
                <a:solidFill>
                  <a:schemeClr val="tx2"/>
                </a:solidFill>
              </a:rPr>
              <a:t>The gateway sends the query to the data source for execution.</a:t>
            </a:r>
          </a:p>
          <a:p>
            <a:pPr marL="342900" indent="-342900">
              <a:buFont typeface="+mj-lt"/>
              <a:buAutoNum type="arabicPeriod"/>
            </a:pPr>
            <a:r>
              <a:rPr lang="en-US" sz="1800" dirty="0">
                <a:solidFill>
                  <a:schemeClr val="tx2"/>
                </a:solidFill>
              </a:rPr>
              <a:t>The results are sent from the data source, back to the gateway, and then onto the cloud service. The service then uses the results.</a:t>
            </a:r>
          </a:p>
        </p:txBody>
      </p:sp>
      <p:pic>
        <p:nvPicPr>
          <p:cNvPr id="7" name="Picture 6"/>
          <p:cNvPicPr>
            <a:picLocks noChangeAspect="1"/>
          </p:cNvPicPr>
          <p:nvPr/>
        </p:nvPicPr>
        <p:blipFill>
          <a:blip r:embed="rId3"/>
          <a:stretch>
            <a:fillRect/>
          </a:stretch>
        </p:blipFill>
        <p:spPr>
          <a:xfrm>
            <a:off x="5904405" y="2589038"/>
            <a:ext cx="5699645" cy="2702826"/>
          </a:xfrm>
          <a:prstGeom prst="rect">
            <a:avLst/>
          </a:prstGeom>
        </p:spPr>
      </p:pic>
      <p:sp>
        <p:nvSpPr>
          <p:cNvPr id="5" name="Rectangle 4"/>
          <p:cNvSpPr/>
          <p:nvPr/>
        </p:nvSpPr>
        <p:spPr>
          <a:xfrm>
            <a:off x="5904405" y="5477560"/>
            <a:ext cx="6096000" cy="646331"/>
          </a:xfrm>
          <a:prstGeom prst="rect">
            <a:avLst/>
          </a:prstGeom>
        </p:spPr>
        <p:txBody>
          <a:bodyPr>
            <a:spAutoFit/>
          </a:bodyPr>
          <a:lstStyle/>
          <a:p>
            <a:r>
              <a:rPr lang="en-US" dirty="0"/>
              <a:t>https://powerbi.microsoft.com/en-us/documentation/powerbi-gateway-onprem-indepth/</a:t>
            </a:r>
          </a:p>
        </p:txBody>
      </p:sp>
    </p:spTree>
    <p:extLst>
      <p:ext uri="{BB962C8B-B14F-4D97-AF65-F5344CB8AC3E}">
        <p14:creationId xmlns:p14="http://schemas.microsoft.com/office/powerpoint/2010/main" val="352657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On-Premises Data Gateway</a:t>
            </a:r>
            <a:br>
              <a:rPr lang="en-US" dirty="0"/>
            </a:br>
            <a:r>
              <a:rPr lang="en-US" sz="2800" dirty="0">
                <a:solidFill>
                  <a:schemeClr val="tx1"/>
                </a:solidFill>
              </a:rPr>
              <a:t>SSO</a:t>
            </a:r>
            <a:endParaRPr lang="en-US" dirty="0">
              <a:solidFill>
                <a:schemeClr val="tx1"/>
              </a:solidFill>
            </a:endParaRPr>
          </a:p>
        </p:txBody>
      </p:sp>
      <p:sp>
        <p:nvSpPr>
          <p:cNvPr id="3" name="Rectangle 2"/>
          <p:cNvSpPr/>
          <p:nvPr/>
        </p:nvSpPr>
        <p:spPr>
          <a:xfrm>
            <a:off x="388657" y="6519446"/>
            <a:ext cx="6891887" cy="338554"/>
          </a:xfrm>
          <a:prstGeom prst="rect">
            <a:avLst/>
          </a:prstGeom>
        </p:spPr>
        <p:txBody>
          <a:bodyPr wrap="none">
            <a:spAutoFit/>
          </a:bodyPr>
          <a:lstStyle/>
          <a:p>
            <a:r>
              <a:rPr lang="en-US" sz="1600" dirty="0"/>
              <a:t>https://docs.microsoft.com/en-us/power-bi/service-gateway-sso-overview</a:t>
            </a:r>
          </a:p>
        </p:txBody>
      </p:sp>
      <p:sp>
        <p:nvSpPr>
          <p:cNvPr id="5" name="Text Placeholder 2"/>
          <p:cNvSpPr txBox="1">
            <a:spLocks/>
          </p:cNvSpPr>
          <p:nvPr/>
        </p:nvSpPr>
        <p:spPr>
          <a:xfrm>
            <a:off x="388657" y="1663338"/>
            <a:ext cx="5086530" cy="4056426"/>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Aft>
                <a:spcPts val="0"/>
              </a:spcAft>
              <a:buNone/>
            </a:pPr>
            <a:r>
              <a:rPr lang="en-US" sz="1800" b="1" dirty="0"/>
              <a:t>SSO is currently supported (for DirectQuery*) for the following data sources –</a:t>
            </a:r>
          </a:p>
          <a:p>
            <a:pPr lvl="1">
              <a:spcAft>
                <a:spcPts val="0"/>
              </a:spcAft>
            </a:pPr>
            <a:r>
              <a:rPr lang="en-US" sz="1200" b="1" dirty="0"/>
              <a:t>SQL Server (Kerberos)</a:t>
            </a:r>
          </a:p>
          <a:p>
            <a:pPr lvl="1">
              <a:spcAft>
                <a:spcPts val="0"/>
              </a:spcAft>
            </a:pPr>
            <a:r>
              <a:rPr lang="en-US" sz="1200" b="1" dirty="0"/>
              <a:t>SAP HANA (Kerberos and SAML)</a:t>
            </a:r>
          </a:p>
          <a:p>
            <a:pPr lvl="1">
              <a:spcAft>
                <a:spcPts val="0"/>
              </a:spcAft>
            </a:pPr>
            <a:r>
              <a:rPr lang="en-US" sz="1200" b="1" dirty="0"/>
              <a:t>SAP BW (Kerberos)</a:t>
            </a:r>
          </a:p>
          <a:p>
            <a:pPr lvl="1">
              <a:spcAft>
                <a:spcPts val="0"/>
              </a:spcAft>
            </a:pPr>
            <a:r>
              <a:rPr lang="en-US" sz="1200" b="1" dirty="0"/>
              <a:t>Teradata (Kerberos)</a:t>
            </a:r>
          </a:p>
          <a:p>
            <a:pPr lvl="1">
              <a:spcAft>
                <a:spcPts val="0"/>
              </a:spcAft>
            </a:pPr>
            <a:r>
              <a:rPr lang="en-US" sz="1200" b="1" dirty="0"/>
              <a:t>Spark (Kerberos)</a:t>
            </a:r>
          </a:p>
          <a:p>
            <a:pPr lvl="1">
              <a:spcAft>
                <a:spcPts val="0"/>
              </a:spcAft>
            </a:pPr>
            <a:r>
              <a:rPr lang="en-US" sz="1200" b="1" dirty="0"/>
              <a:t>Impala (Kerberos)</a:t>
            </a:r>
          </a:p>
          <a:p>
            <a:pPr marL="0" indent="0">
              <a:spcAft>
                <a:spcPts val="0"/>
              </a:spcAft>
              <a:buNone/>
            </a:pPr>
            <a:r>
              <a:rPr lang="en-US" sz="1800" b="1" dirty="0"/>
              <a:t>Query Steps when running SSO</a:t>
            </a:r>
          </a:p>
          <a:p>
            <a:pPr marL="342900" indent="-342900">
              <a:spcAft>
                <a:spcPts val="0"/>
              </a:spcAft>
              <a:buFont typeface="+mj-lt"/>
              <a:buAutoNum type="arabicPeriod"/>
            </a:pPr>
            <a:r>
              <a:rPr lang="en-US" sz="1600" dirty="0"/>
              <a:t>For each query, the Power BI service includes the user principal name (UPN) when sending a query request to the configured gateway.</a:t>
            </a:r>
          </a:p>
          <a:p>
            <a:pPr marL="342900" indent="-342900">
              <a:spcAft>
                <a:spcPts val="0"/>
              </a:spcAft>
              <a:buFont typeface="+mj-lt"/>
              <a:buAutoNum type="arabicPeriod"/>
            </a:pPr>
            <a:r>
              <a:rPr lang="en-US" sz="1600" dirty="0"/>
              <a:t>The gateway needs to map the Azure Active Directory UPN to a local Active Directory identity.</a:t>
            </a:r>
          </a:p>
          <a:p>
            <a:pPr lvl="1">
              <a:spcAft>
                <a:spcPts val="0"/>
              </a:spcAft>
            </a:pPr>
            <a:r>
              <a:rPr lang="en-US" sz="1200" dirty="0"/>
              <a:t>If Azure AD DirSync (also known as Azure AD Connect) is configured, then the mapping works automatically in the gateway.</a:t>
            </a:r>
          </a:p>
          <a:p>
            <a:pPr lvl="1">
              <a:spcAft>
                <a:spcPts val="0"/>
              </a:spcAft>
            </a:pPr>
            <a:r>
              <a:rPr lang="en-US" sz="1200" dirty="0"/>
              <a:t>Otherwise, the gateway can look up and map the Azure AD UPN to a local user by performing a lookup against the local Active Directory domain.</a:t>
            </a:r>
          </a:p>
          <a:p>
            <a:pPr marL="342900" indent="-342900">
              <a:spcAft>
                <a:spcPts val="0"/>
              </a:spcAft>
              <a:buFont typeface="+mj-lt"/>
              <a:buAutoNum type="arabicPeriod"/>
            </a:pPr>
            <a:r>
              <a:rPr lang="en-US" sz="1600" dirty="0"/>
              <a:t>The gateway service process impersonates the mapped local user, opens the connection to the underlying database, and sends the query. </a:t>
            </a:r>
          </a:p>
        </p:txBody>
      </p:sp>
      <p:pic>
        <p:nvPicPr>
          <p:cNvPr id="7" name="Picture 6" descr="A screenshot of a cell phone&#10;&#10;Description automatically generated">
            <a:extLst>
              <a:ext uri="{FF2B5EF4-FFF2-40B4-BE49-F238E27FC236}">
                <a16:creationId xmlns:a16="http://schemas.microsoft.com/office/drawing/2014/main" id="{A528334A-FB46-48F8-8D4C-338661F39179}"/>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502636" y="1574799"/>
            <a:ext cx="6660414" cy="3708402"/>
          </a:xfrm>
          <a:prstGeom prst="rect">
            <a:avLst/>
          </a:prstGeom>
        </p:spPr>
      </p:pic>
      <p:sp>
        <p:nvSpPr>
          <p:cNvPr id="9" name="Rectangle 8">
            <a:extLst>
              <a:ext uri="{FF2B5EF4-FFF2-40B4-BE49-F238E27FC236}">
                <a16:creationId xmlns:a16="http://schemas.microsoft.com/office/drawing/2014/main" id="{49779E77-1F9D-4C1E-95A7-112D1BC06A56}"/>
              </a:ext>
            </a:extLst>
          </p:cNvPr>
          <p:cNvSpPr/>
          <p:nvPr/>
        </p:nvSpPr>
        <p:spPr>
          <a:xfrm>
            <a:off x="5502636" y="5283201"/>
            <a:ext cx="6660414" cy="338554"/>
          </a:xfrm>
          <a:prstGeom prst="rect">
            <a:avLst/>
          </a:prstGeom>
        </p:spPr>
        <p:txBody>
          <a:bodyPr wrap="square">
            <a:spAutoFit/>
          </a:bodyPr>
          <a:lstStyle/>
          <a:p>
            <a:r>
              <a:rPr lang="en-US" sz="1600" dirty="0"/>
              <a:t>* Live Connections to SSAS use impersonation via </a:t>
            </a:r>
            <a:r>
              <a:rPr lang="en-US" sz="1600" dirty="0" err="1"/>
              <a:t>EffectiveUserName</a:t>
            </a:r>
            <a:endParaRPr lang="en-US" sz="1600" dirty="0"/>
          </a:p>
        </p:txBody>
      </p:sp>
    </p:spTree>
    <p:extLst>
      <p:ext uri="{BB962C8B-B14F-4D97-AF65-F5344CB8AC3E}">
        <p14:creationId xmlns:p14="http://schemas.microsoft.com/office/powerpoint/2010/main" val="379367794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Gateway Management/Monitoring</a:t>
            </a:r>
          </a:p>
        </p:txBody>
      </p:sp>
      <p:sp>
        <p:nvSpPr>
          <p:cNvPr id="4" name="Text Placeholder 3"/>
          <p:cNvSpPr>
            <a:spLocks noGrp="1"/>
          </p:cNvSpPr>
          <p:nvPr>
            <p:ph type="body" sz="quarter" idx="11"/>
          </p:nvPr>
        </p:nvSpPr>
        <p:spPr>
          <a:xfrm>
            <a:off x="269876" y="1257301"/>
            <a:ext cx="6883399" cy="5600700"/>
          </a:xfrm>
        </p:spPr>
        <p:txBody>
          <a:bodyPr>
            <a:normAutofit fontScale="70000" lnSpcReduction="20000"/>
          </a:bodyPr>
          <a:lstStyle/>
          <a:p>
            <a:pPr marL="0" indent="0">
              <a:buNone/>
            </a:pPr>
            <a:r>
              <a:rPr lang="en-US" sz="1800" dirty="0">
                <a:solidFill>
                  <a:schemeClr val="tx2"/>
                </a:solidFill>
              </a:rPr>
              <a:t>Management</a:t>
            </a:r>
          </a:p>
          <a:p>
            <a:r>
              <a:rPr lang="en-US" sz="1800" dirty="0">
                <a:solidFill>
                  <a:schemeClr val="tx2"/>
                </a:solidFill>
              </a:rPr>
              <a:t>Today, anyone with a Pro license can install a gateway.  </a:t>
            </a:r>
          </a:p>
          <a:p>
            <a:r>
              <a:rPr lang="en-US" sz="1800" dirty="0">
                <a:solidFill>
                  <a:schemeClr val="tx2"/>
                </a:solidFill>
              </a:rPr>
              <a:t>Consider organization policies to monitor/prevent unwanted installations</a:t>
            </a:r>
          </a:p>
          <a:p>
            <a:r>
              <a:rPr lang="en-US" sz="1800" dirty="0">
                <a:solidFill>
                  <a:schemeClr val="tx2"/>
                </a:solidFill>
              </a:rPr>
              <a:t>Audit logs can also monitor gateway events </a:t>
            </a:r>
          </a:p>
          <a:p>
            <a:r>
              <a:rPr lang="en-US" sz="1800" dirty="0">
                <a:solidFill>
                  <a:schemeClr val="tx2"/>
                </a:solidFill>
              </a:rPr>
              <a:t>Consider a “shared” Power BI Pro Account (e.g., “</a:t>
            </a:r>
            <a:r>
              <a:rPr lang="en-US" sz="1800" dirty="0" err="1">
                <a:solidFill>
                  <a:schemeClr val="tx2"/>
                </a:solidFill>
              </a:rPr>
              <a:t>GatewayAdmin</a:t>
            </a:r>
            <a:r>
              <a:rPr lang="en-US" sz="1800" dirty="0">
                <a:solidFill>
                  <a:schemeClr val="tx2"/>
                </a:solidFill>
              </a:rPr>
              <a:t>”) to configure/register a Gateway (the gateway is tied to a single Pro Account – though multiple admins can be added to the gateway) </a:t>
            </a:r>
          </a:p>
          <a:p>
            <a:r>
              <a:rPr lang="en-US" sz="1800" b="1" dirty="0">
                <a:solidFill>
                  <a:schemeClr val="tx2"/>
                </a:solidFill>
              </a:rPr>
              <a:t>New</a:t>
            </a:r>
            <a:r>
              <a:rPr lang="en-US" sz="1800" dirty="0">
                <a:solidFill>
                  <a:schemeClr val="tx2"/>
                </a:solidFill>
              </a:rPr>
              <a:t> – Power Platform Admin Center to see full list of </a:t>
            </a:r>
            <a:r>
              <a:rPr lang="en-US" sz="1800" dirty="0">
                <a:solidFill>
                  <a:schemeClr val="tx2"/>
                </a:solidFill>
                <a:hlinkClick r:id="rId3"/>
              </a:rPr>
              <a:t>gateways</a:t>
            </a:r>
            <a:r>
              <a:rPr lang="en-US" sz="1800" dirty="0">
                <a:solidFill>
                  <a:schemeClr val="tx2"/>
                </a:solidFill>
              </a:rPr>
              <a:t> installed.</a:t>
            </a:r>
          </a:p>
          <a:p>
            <a:pPr marL="0" indent="0">
              <a:buNone/>
            </a:pPr>
            <a:endParaRPr lang="en-US" sz="1800" dirty="0">
              <a:solidFill>
                <a:schemeClr val="tx2"/>
              </a:solidFill>
            </a:endParaRPr>
          </a:p>
          <a:p>
            <a:pPr marL="0" indent="0">
              <a:buNone/>
            </a:pPr>
            <a:r>
              <a:rPr lang="en-US" sz="1800" dirty="0">
                <a:solidFill>
                  <a:schemeClr val="tx2"/>
                </a:solidFill>
              </a:rPr>
              <a:t>Monitoring</a:t>
            </a:r>
          </a:p>
          <a:p>
            <a:r>
              <a:rPr lang="en-US" sz="1800" dirty="0">
                <a:solidFill>
                  <a:schemeClr val="tx2"/>
                </a:solidFill>
              </a:rPr>
              <a:t>The Gateway can be monitored via Service availability/Performance Counters</a:t>
            </a:r>
          </a:p>
          <a:p>
            <a:r>
              <a:rPr lang="en-US" sz="1800" dirty="0">
                <a:solidFill>
                  <a:schemeClr val="tx2"/>
                </a:solidFill>
              </a:rPr>
              <a:t>The following link details an approach and considerations in monitoring the On-Premises Data Gateway - </a:t>
            </a:r>
            <a:r>
              <a:rPr lang="en-US" sz="1800" dirty="0">
                <a:solidFill>
                  <a:schemeClr val="tx2"/>
                </a:solidFill>
                <a:hlinkClick r:id="rId4"/>
              </a:rPr>
              <a:t>https://insightsquest.com/2016/08/08/monitor-on-premises-data-gateways/</a:t>
            </a:r>
            <a:r>
              <a:rPr lang="en-US" sz="1800" dirty="0">
                <a:solidFill>
                  <a:schemeClr val="tx2"/>
                </a:solidFill>
              </a:rPr>
              <a:t> </a:t>
            </a:r>
          </a:p>
          <a:p>
            <a:r>
              <a:rPr lang="en-US" sz="1800" b="1" dirty="0">
                <a:solidFill>
                  <a:schemeClr val="tx2"/>
                </a:solidFill>
              </a:rPr>
              <a:t>New</a:t>
            </a:r>
            <a:r>
              <a:rPr lang="en-US" sz="1800" dirty="0">
                <a:solidFill>
                  <a:schemeClr val="tx2"/>
                </a:solidFill>
              </a:rPr>
              <a:t> - https://docs.microsoft.com/en-us/power-bi/service-gateway-performance-monitoring</a:t>
            </a:r>
          </a:p>
          <a:p>
            <a:pPr marL="0" indent="0">
              <a:buNone/>
            </a:pPr>
            <a:endParaRPr lang="en-US" sz="1800" dirty="0">
              <a:solidFill>
                <a:schemeClr val="tx2"/>
              </a:solidFill>
            </a:endParaRPr>
          </a:p>
          <a:p>
            <a:pPr marL="0" indent="0">
              <a:buNone/>
            </a:pPr>
            <a:r>
              <a:rPr lang="en-US" sz="1800" dirty="0">
                <a:solidFill>
                  <a:schemeClr val="tx2"/>
                </a:solidFill>
              </a:rPr>
              <a:t>High Availability</a:t>
            </a:r>
          </a:p>
          <a:p>
            <a:r>
              <a:rPr lang="en-US" sz="1800" dirty="0">
                <a:solidFill>
                  <a:schemeClr val="tx2"/>
                </a:solidFill>
              </a:rPr>
              <a:t>(Dec 2017) - High availability with active/passive configuration now available (load-balancing is now available as well) - https://docs.microsoft.com/en-us/power-bi/service-gateway-high-availability-clusters</a:t>
            </a:r>
          </a:p>
          <a:p>
            <a:r>
              <a:rPr lang="en-US" sz="1800" dirty="0">
                <a:solidFill>
                  <a:schemeClr val="tx2"/>
                </a:solidFill>
              </a:rPr>
              <a:t>(Older) Alternative, use a recovery key for a smooth take-over scenario</a:t>
            </a:r>
          </a:p>
          <a:p>
            <a:pPr lvl="2"/>
            <a:r>
              <a:rPr lang="en-US" sz="1600" dirty="0">
                <a:solidFill>
                  <a:schemeClr val="tx2"/>
                </a:solidFill>
              </a:rPr>
              <a:t>Install a gateway on the first machine, configure, and note the recovery key</a:t>
            </a:r>
          </a:p>
          <a:p>
            <a:pPr lvl="2"/>
            <a:r>
              <a:rPr lang="en-US" sz="1600" dirty="0">
                <a:solidFill>
                  <a:schemeClr val="tx2"/>
                </a:solidFill>
              </a:rPr>
              <a:t>Install a gateway on a 2</a:t>
            </a:r>
            <a:r>
              <a:rPr lang="en-US" sz="1600" baseline="30000" dirty="0">
                <a:solidFill>
                  <a:schemeClr val="tx2"/>
                </a:solidFill>
              </a:rPr>
              <a:t>nd</a:t>
            </a:r>
            <a:r>
              <a:rPr lang="en-US" sz="1600" dirty="0">
                <a:solidFill>
                  <a:schemeClr val="tx2"/>
                </a:solidFill>
              </a:rPr>
              <a:t> machine – but don’t configure</a:t>
            </a:r>
          </a:p>
          <a:p>
            <a:pPr lvl="2"/>
            <a:r>
              <a:rPr lang="en-US" sz="1600" dirty="0">
                <a:solidFill>
                  <a:schemeClr val="tx2"/>
                </a:solidFill>
              </a:rPr>
              <a:t>Choose “Migrate, restore, or takeover an existing gateway” option</a:t>
            </a:r>
          </a:p>
          <a:p>
            <a:endParaRPr lang="en-US" sz="1800" dirty="0">
              <a:solidFill>
                <a:schemeClr val="tx2"/>
              </a:solidFill>
            </a:endParaRPr>
          </a:p>
        </p:txBody>
      </p:sp>
      <p:pic>
        <p:nvPicPr>
          <p:cNvPr id="5" name="Picture 4">
            <a:extLst>
              <a:ext uri="{FF2B5EF4-FFF2-40B4-BE49-F238E27FC236}">
                <a16:creationId xmlns:a16="http://schemas.microsoft.com/office/drawing/2014/main" id="{9CB93E07-0DB6-44E8-8915-23591B7E92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3275" y="1590691"/>
            <a:ext cx="4800000" cy="4752381"/>
          </a:xfrm>
          <a:prstGeom prst="rect">
            <a:avLst/>
          </a:prstGeom>
        </p:spPr>
      </p:pic>
    </p:spTree>
    <p:extLst>
      <p:ext uri="{BB962C8B-B14F-4D97-AF65-F5344CB8AC3E}">
        <p14:creationId xmlns:p14="http://schemas.microsoft.com/office/powerpoint/2010/main" val="1944569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752" y="2791224"/>
            <a:ext cx="11653523" cy="1910075"/>
          </a:xfrm>
        </p:spPr>
        <p:txBody>
          <a:bodyPr/>
          <a:lstStyle/>
          <a:p>
            <a:r>
              <a:rPr lang="en-US" dirty="0"/>
              <a:t>DEMO</a:t>
            </a:r>
            <a:br>
              <a:rPr lang="en-US" dirty="0"/>
            </a:br>
            <a:r>
              <a:rPr lang="en-US" sz="5400" i="1" dirty="0"/>
              <a:t>On Premise Data Gateway</a:t>
            </a:r>
            <a:endParaRPr lang="en-US" i="1" dirty="0"/>
          </a:p>
        </p:txBody>
      </p:sp>
    </p:spTree>
    <p:extLst>
      <p:ext uri="{BB962C8B-B14F-4D97-AF65-F5344CB8AC3E}">
        <p14:creationId xmlns:p14="http://schemas.microsoft.com/office/powerpoint/2010/main" val="40579045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2EFD137A-3997-4F91-86CD-D688C27D42BB}"/>
              </a:ext>
            </a:extLst>
          </p:cNvPr>
          <p:cNvSpPr/>
          <p:nvPr/>
        </p:nvSpPr>
        <p:spPr bwMode="auto">
          <a:xfrm>
            <a:off x="10185294" y="1317856"/>
            <a:ext cx="1828541" cy="482104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710320">
              <a:spcBef>
                <a:spcPct val="0"/>
              </a:spcBef>
              <a:spcAft>
                <a:spcPct val="35000"/>
              </a:spcAft>
              <a:defRPr/>
            </a:pPr>
            <a:r>
              <a:rPr lang="en-US" sz="1400" kern="0" dirty="0">
                <a:solidFill>
                  <a:srgbClr val="0078D7"/>
                </a:solidFill>
                <a:latin typeface="Segoe UI Semibold" panose="020B0702040204020203" pitchFamily="34" charset="0"/>
                <a:cs typeface="Segoe UI Semibold" panose="020B0702040204020203" pitchFamily="34" charset="0"/>
              </a:rPr>
              <a:t>SHARE</a:t>
            </a:r>
          </a:p>
        </p:txBody>
      </p:sp>
      <p:sp>
        <p:nvSpPr>
          <p:cNvPr id="119" name="Rectangle 118">
            <a:extLst>
              <a:ext uri="{FF2B5EF4-FFF2-40B4-BE49-F238E27FC236}">
                <a16:creationId xmlns:a16="http://schemas.microsoft.com/office/drawing/2014/main" id="{FC738286-711D-4E49-A2AA-82107C92939B}"/>
              </a:ext>
            </a:extLst>
          </p:cNvPr>
          <p:cNvSpPr/>
          <p:nvPr/>
        </p:nvSpPr>
        <p:spPr bwMode="auto">
          <a:xfrm>
            <a:off x="8218498" y="1317856"/>
            <a:ext cx="1828541" cy="482104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710320">
              <a:spcBef>
                <a:spcPct val="0"/>
              </a:spcBef>
              <a:spcAft>
                <a:spcPct val="35000"/>
              </a:spcAft>
              <a:defRPr/>
            </a:pPr>
            <a:r>
              <a:rPr lang="en-US" sz="1400" kern="0" dirty="0">
                <a:solidFill>
                  <a:srgbClr val="0078D7"/>
                </a:solidFill>
                <a:latin typeface="Segoe UI Semibold" panose="020B0702040204020203" pitchFamily="34" charset="0"/>
                <a:cs typeface="Segoe UI Semibold" panose="020B0702040204020203" pitchFamily="34" charset="0"/>
              </a:rPr>
              <a:t>ANALYZE</a:t>
            </a:r>
          </a:p>
        </p:txBody>
      </p:sp>
      <p:sp>
        <p:nvSpPr>
          <p:cNvPr id="188" name="Rectangle 187">
            <a:extLst>
              <a:ext uri="{FF2B5EF4-FFF2-40B4-BE49-F238E27FC236}">
                <a16:creationId xmlns:a16="http://schemas.microsoft.com/office/drawing/2014/main" id="{D824426B-FA67-493E-A055-5D08C8B3FF74}"/>
              </a:ext>
            </a:extLst>
          </p:cNvPr>
          <p:cNvSpPr/>
          <p:nvPr/>
        </p:nvSpPr>
        <p:spPr bwMode="auto">
          <a:xfrm>
            <a:off x="1936703" y="1317856"/>
            <a:ext cx="1828541" cy="482104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710320">
              <a:spcBef>
                <a:spcPct val="0"/>
              </a:spcBef>
              <a:spcAft>
                <a:spcPct val="35000"/>
              </a:spcAft>
              <a:defRPr/>
            </a:pPr>
            <a:r>
              <a:rPr lang="en-US" sz="1400" kern="0" dirty="0">
                <a:solidFill>
                  <a:srgbClr val="0078D7"/>
                </a:solidFill>
                <a:latin typeface="Segoe UI Semibold" panose="020B0702040204020203" pitchFamily="34" charset="0"/>
                <a:cs typeface="Segoe UI Semibold" panose="020B0702040204020203" pitchFamily="34" charset="0"/>
              </a:rPr>
              <a:t>GATHER</a:t>
            </a:r>
          </a:p>
        </p:txBody>
      </p:sp>
      <p:sp>
        <p:nvSpPr>
          <p:cNvPr id="189" name="Rectangle 188">
            <a:extLst>
              <a:ext uri="{FF2B5EF4-FFF2-40B4-BE49-F238E27FC236}">
                <a16:creationId xmlns:a16="http://schemas.microsoft.com/office/drawing/2014/main" id="{3A89BD88-D31B-46D0-B62D-6F0D300C35C1}"/>
              </a:ext>
            </a:extLst>
          </p:cNvPr>
          <p:cNvSpPr/>
          <p:nvPr/>
        </p:nvSpPr>
        <p:spPr bwMode="auto">
          <a:xfrm>
            <a:off x="3905741" y="1317856"/>
            <a:ext cx="2194249" cy="482104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710320">
              <a:spcBef>
                <a:spcPct val="0"/>
              </a:spcBef>
              <a:spcAft>
                <a:spcPct val="35000"/>
              </a:spcAft>
              <a:defRPr/>
            </a:pPr>
            <a:r>
              <a:rPr lang="en-US" sz="1400" kern="0" dirty="0">
                <a:solidFill>
                  <a:srgbClr val="0078D7"/>
                </a:solidFill>
                <a:latin typeface="Segoe UI Semibold" panose="020B0702040204020203" pitchFamily="34" charset="0"/>
                <a:cs typeface="Segoe UI Semibold" panose="020B0702040204020203" pitchFamily="34" charset="0"/>
              </a:rPr>
              <a:t>STORE</a:t>
            </a:r>
          </a:p>
        </p:txBody>
      </p:sp>
      <p:sp>
        <p:nvSpPr>
          <p:cNvPr id="190" name="Rectangle 189">
            <a:extLst>
              <a:ext uri="{FF2B5EF4-FFF2-40B4-BE49-F238E27FC236}">
                <a16:creationId xmlns:a16="http://schemas.microsoft.com/office/drawing/2014/main" id="{7E3A9FE7-0AB1-4FD4-9CDF-5483E0571CC1}"/>
              </a:ext>
            </a:extLst>
          </p:cNvPr>
          <p:cNvSpPr/>
          <p:nvPr/>
        </p:nvSpPr>
        <p:spPr bwMode="auto">
          <a:xfrm>
            <a:off x="6243853" y="1317856"/>
            <a:ext cx="1828541" cy="482104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710320">
              <a:spcBef>
                <a:spcPct val="0"/>
              </a:spcBef>
              <a:spcAft>
                <a:spcPct val="35000"/>
              </a:spcAft>
              <a:defRPr/>
            </a:pPr>
            <a:r>
              <a:rPr lang="en-US" sz="1400" kern="0" dirty="0">
                <a:solidFill>
                  <a:srgbClr val="0078D7"/>
                </a:solidFill>
                <a:latin typeface="Segoe UI Semibold" panose="020B0702040204020203" pitchFamily="34" charset="0"/>
                <a:cs typeface="Segoe UI Semibold" panose="020B0702040204020203" pitchFamily="34" charset="0"/>
              </a:rPr>
              <a:t>MODEL</a:t>
            </a:r>
          </a:p>
        </p:txBody>
      </p:sp>
      <p:grpSp>
        <p:nvGrpSpPr>
          <p:cNvPr id="9" name="Group 8">
            <a:extLst>
              <a:ext uri="{FF2B5EF4-FFF2-40B4-BE49-F238E27FC236}">
                <a16:creationId xmlns:a16="http://schemas.microsoft.com/office/drawing/2014/main" id="{04F5C537-F7DE-4FB5-B335-D0C3787D79A2}"/>
              </a:ext>
            </a:extLst>
          </p:cNvPr>
          <p:cNvGrpSpPr/>
          <p:nvPr/>
        </p:nvGrpSpPr>
        <p:grpSpPr>
          <a:xfrm>
            <a:off x="2105711" y="1769182"/>
            <a:ext cx="1496821" cy="1133263"/>
            <a:chOff x="2094410" y="1571211"/>
            <a:chExt cx="1497033" cy="1133423"/>
          </a:xfrm>
        </p:grpSpPr>
        <p:grpSp>
          <p:nvGrpSpPr>
            <p:cNvPr id="8" name="Group 7">
              <a:extLst>
                <a:ext uri="{FF2B5EF4-FFF2-40B4-BE49-F238E27FC236}">
                  <a16:creationId xmlns:a16="http://schemas.microsoft.com/office/drawing/2014/main" id="{98CA712E-2C9D-468F-8BE9-C39AE738C96C}"/>
                </a:ext>
              </a:extLst>
            </p:cNvPr>
            <p:cNvGrpSpPr/>
            <p:nvPr/>
          </p:nvGrpSpPr>
          <p:grpSpPr>
            <a:xfrm>
              <a:off x="2094410" y="1571211"/>
              <a:ext cx="1497033" cy="1133423"/>
              <a:chOff x="2094410" y="1571211"/>
              <a:chExt cx="1497033" cy="1133423"/>
            </a:xfrm>
          </p:grpSpPr>
          <p:sp>
            <p:nvSpPr>
              <p:cNvPr id="4" name="Rectangle: Rounded Corners 3">
                <a:extLst>
                  <a:ext uri="{FF2B5EF4-FFF2-40B4-BE49-F238E27FC236}">
                    <a16:creationId xmlns:a16="http://schemas.microsoft.com/office/drawing/2014/main" id="{1C94B36C-1F3E-4D9D-9F9F-0134DE821BF9}"/>
                  </a:ext>
                </a:extLst>
              </p:cNvPr>
              <p:cNvSpPr/>
              <p:nvPr/>
            </p:nvSpPr>
            <p:spPr>
              <a:xfrm>
                <a:off x="2347867" y="1817432"/>
                <a:ext cx="994974" cy="8872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0F9D6282-7D43-47F9-B708-90931489FF17}"/>
                  </a:ext>
                </a:extLst>
              </p:cNvPr>
              <p:cNvSpPr txBox="1"/>
              <p:nvPr/>
            </p:nvSpPr>
            <p:spPr>
              <a:xfrm>
                <a:off x="2094410" y="1571211"/>
                <a:ext cx="1497033"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ETL</a:t>
                </a:r>
              </a:p>
            </p:txBody>
          </p:sp>
        </p:grpSp>
        <p:sp>
          <p:nvSpPr>
            <p:cNvPr id="191" name="TextBox 190">
              <a:extLst>
                <a:ext uri="{FF2B5EF4-FFF2-40B4-BE49-F238E27FC236}">
                  <a16:creationId xmlns:a16="http://schemas.microsoft.com/office/drawing/2014/main" id="{1A7919C4-49EC-48FA-9468-6B7843ACD6BE}"/>
                </a:ext>
              </a:extLst>
            </p:cNvPr>
            <p:cNvSpPr txBox="1"/>
            <p:nvPr/>
          </p:nvSpPr>
          <p:spPr>
            <a:xfrm>
              <a:off x="2320326" y="1836221"/>
              <a:ext cx="1050056" cy="280718"/>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200" b="1" dirty="0">
                  <a:solidFill>
                    <a:srgbClr val="00B050"/>
                  </a:solidFill>
                </a:rPr>
                <a:t>SSIS</a:t>
              </a:r>
            </a:p>
          </p:txBody>
        </p:sp>
      </p:grpSp>
      <p:grpSp>
        <p:nvGrpSpPr>
          <p:cNvPr id="12" name="Group 11">
            <a:extLst>
              <a:ext uri="{FF2B5EF4-FFF2-40B4-BE49-F238E27FC236}">
                <a16:creationId xmlns:a16="http://schemas.microsoft.com/office/drawing/2014/main" id="{0E3AEFFB-DFEF-4A6E-835F-3EB047D46394}"/>
              </a:ext>
            </a:extLst>
          </p:cNvPr>
          <p:cNvGrpSpPr/>
          <p:nvPr/>
        </p:nvGrpSpPr>
        <p:grpSpPr>
          <a:xfrm>
            <a:off x="4890992" y="1742326"/>
            <a:ext cx="1496821" cy="1153404"/>
            <a:chOff x="4628891" y="1189671"/>
            <a:chExt cx="1497033" cy="1153567"/>
          </a:xfrm>
        </p:grpSpPr>
        <p:sp>
          <p:nvSpPr>
            <p:cNvPr id="125" name="Cylinder 124">
              <a:extLst>
                <a:ext uri="{FF2B5EF4-FFF2-40B4-BE49-F238E27FC236}">
                  <a16:creationId xmlns:a16="http://schemas.microsoft.com/office/drawing/2014/main" id="{E8294474-EB97-492E-B733-A9523CCD8C38}"/>
                </a:ext>
              </a:extLst>
            </p:cNvPr>
            <p:cNvSpPr/>
            <p:nvPr/>
          </p:nvSpPr>
          <p:spPr>
            <a:xfrm>
              <a:off x="4967064" y="1413066"/>
              <a:ext cx="793315" cy="930172"/>
            </a:xfrm>
            <a:prstGeom prst="can">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39D70D94-09A4-4F78-AD83-249E74347198}"/>
                </a:ext>
              </a:extLst>
            </p:cNvPr>
            <p:cNvSpPr txBox="1"/>
            <p:nvPr/>
          </p:nvSpPr>
          <p:spPr>
            <a:xfrm>
              <a:off x="4628891" y="1189671"/>
              <a:ext cx="1497033"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RDW</a:t>
              </a:r>
            </a:p>
          </p:txBody>
        </p:sp>
        <p:sp>
          <p:nvSpPr>
            <p:cNvPr id="192" name="TextBox 191">
              <a:extLst>
                <a:ext uri="{FF2B5EF4-FFF2-40B4-BE49-F238E27FC236}">
                  <a16:creationId xmlns:a16="http://schemas.microsoft.com/office/drawing/2014/main" id="{E69343C9-B019-4B26-9554-C7539A68DE0F}"/>
                </a:ext>
              </a:extLst>
            </p:cNvPr>
            <p:cNvSpPr txBox="1"/>
            <p:nvPr/>
          </p:nvSpPr>
          <p:spPr>
            <a:xfrm>
              <a:off x="4845319" y="1618896"/>
              <a:ext cx="1050056" cy="277038"/>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200" b="1" dirty="0">
                  <a:solidFill>
                    <a:srgbClr val="00B050"/>
                  </a:solidFill>
                </a:rPr>
                <a:t>SQL </a:t>
              </a:r>
              <a:r>
                <a:rPr lang="en-US" sz="1200" b="1" dirty="0" err="1">
                  <a:solidFill>
                    <a:srgbClr val="00B050"/>
                  </a:solidFill>
                </a:rPr>
                <a:t>Svr</a:t>
              </a:r>
              <a:endParaRPr lang="en-US" sz="1200" b="1" dirty="0">
                <a:solidFill>
                  <a:srgbClr val="00B050"/>
                </a:solidFill>
              </a:endParaRPr>
            </a:p>
          </p:txBody>
        </p:sp>
      </p:grpSp>
      <p:grpSp>
        <p:nvGrpSpPr>
          <p:cNvPr id="198" name="Group 197">
            <a:extLst>
              <a:ext uri="{FF2B5EF4-FFF2-40B4-BE49-F238E27FC236}">
                <a16:creationId xmlns:a16="http://schemas.microsoft.com/office/drawing/2014/main" id="{1DA2E9E2-F292-4DB1-8010-D298715AB712}"/>
              </a:ext>
            </a:extLst>
          </p:cNvPr>
          <p:cNvGrpSpPr/>
          <p:nvPr/>
        </p:nvGrpSpPr>
        <p:grpSpPr>
          <a:xfrm>
            <a:off x="8369453" y="1739816"/>
            <a:ext cx="1496821" cy="1133263"/>
            <a:chOff x="2094410" y="1571211"/>
            <a:chExt cx="1497033" cy="1133423"/>
          </a:xfrm>
        </p:grpSpPr>
        <p:grpSp>
          <p:nvGrpSpPr>
            <p:cNvPr id="199" name="Group 198">
              <a:extLst>
                <a:ext uri="{FF2B5EF4-FFF2-40B4-BE49-F238E27FC236}">
                  <a16:creationId xmlns:a16="http://schemas.microsoft.com/office/drawing/2014/main" id="{59B60326-B9C0-4E08-B9E3-87EB5DAF855D}"/>
                </a:ext>
              </a:extLst>
            </p:cNvPr>
            <p:cNvGrpSpPr/>
            <p:nvPr/>
          </p:nvGrpSpPr>
          <p:grpSpPr>
            <a:xfrm>
              <a:off x="2094410" y="1571211"/>
              <a:ext cx="1497033" cy="1133423"/>
              <a:chOff x="2094410" y="1571211"/>
              <a:chExt cx="1497033" cy="1133423"/>
            </a:xfrm>
          </p:grpSpPr>
          <p:sp>
            <p:nvSpPr>
              <p:cNvPr id="227" name="Rectangle: Rounded Corners 226">
                <a:extLst>
                  <a:ext uri="{FF2B5EF4-FFF2-40B4-BE49-F238E27FC236}">
                    <a16:creationId xmlns:a16="http://schemas.microsoft.com/office/drawing/2014/main" id="{426551FF-659D-4B63-B98C-1BB52EB52A11}"/>
                  </a:ext>
                </a:extLst>
              </p:cNvPr>
              <p:cNvSpPr/>
              <p:nvPr/>
            </p:nvSpPr>
            <p:spPr>
              <a:xfrm>
                <a:off x="2347867" y="1817432"/>
                <a:ext cx="994974" cy="8872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TextBox 227">
                <a:extLst>
                  <a:ext uri="{FF2B5EF4-FFF2-40B4-BE49-F238E27FC236}">
                    <a16:creationId xmlns:a16="http://schemas.microsoft.com/office/drawing/2014/main" id="{9BADAD4A-AC41-4151-BEDC-51B9F518C431}"/>
                  </a:ext>
                </a:extLst>
              </p:cNvPr>
              <p:cNvSpPr txBox="1"/>
              <p:nvPr/>
            </p:nvSpPr>
            <p:spPr>
              <a:xfrm>
                <a:off x="2094410" y="1571211"/>
                <a:ext cx="1497033"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Reporting</a:t>
                </a:r>
              </a:p>
            </p:txBody>
          </p:sp>
        </p:grpSp>
        <p:sp>
          <p:nvSpPr>
            <p:cNvPr id="200" name="TextBox 199">
              <a:extLst>
                <a:ext uri="{FF2B5EF4-FFF2-40B4-BE49-F238E27FC236}">
                  <a16:creationId xmlns:a16="http://schemas.microsoft.com/office/drawing/2014/main" id="{06A0511C-BA1E-44C0-8F66-945F3AF6DBFC}"/>
                </a:ext>
              </a:extLst>
            </p:cNvPr>
            <p:cNvSpPr txBox="1"/>
            <p:nvPr/>
          </p:nvSpPr>
          <p:spPr>
            <a:xfrm>
              <a:off x="2320326" y="1836221"/>
              <a:ext cx="1050056" cy="280718"/>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200" b="1" dirty="0">
                  <a:solidFill>
                    <a:srgbClr val="00B050"/>
                  </a:solidFill>
                </a:rPr>
                <a:t>SSRS</a:t>
              </a:r>
            </a:p>
          </p:txBody>
        </p:sp>
      </p:grpSp>
      <p:grpSp>
        <p:nvGrpSpPr>
          <p:cNvPr id="229" name="Group 228">
            <a:extLst>
              <a:ext uri="{FF2B5EF4-FFF2-40B4-BE49-F238E27FC236}">
                <a16:creationId xmlns:a16="http://schemas.microsoft.com/office/drawing/2014/main" id="{8F63C89F-CD6A-4C66-B178-54BADF77EFDD}"/>
              </a:ext>
            </a:extLst>
          </p:cNvPr>
          <p:cNvGrpSpPr/>
          <p:nvPr/>
        </p:nvGrpSpPr>
        <p:grpSpPr>
          <a:xfrm>
            <a:off x="8368525" y="3002209"/>
            <a:ext cx="1496821" cy="1133263"/>
            <a:chOff x="2094410" y="1571211"/>
            <a:chExt cx="1497033" cy="1133423"/>
          </a:xfrm>
        </p:grpSpPr>
        <p:grpSp>
          <p:nvGrpSpPr>
            <p:cNvPr id="230" name="Group 229">
              <a:extLst>
                <a:ext uri="{FF2B5EF4-FFF2-40B4-BE49-F238E27FC236}">
                  <a16:creationId xmlns:a16="http://schemas.microsoft.com/office/drawing/2014/main" id="{25BAA472-9ECF-4D40-827C-E7AAFE386706}"/>
                </a:ext>
              </a:extLst>
            </p:cNvPr>
            <p:cNvGrpSpPr/>
            <p:nvPr/>
          </p:nvGrpSpPr>
          <p:grpSpPr>
            <a:xfrm>
              <a:off x="2094410" y="1571211"/>
              <a:ext cx="1497033" cy="1133423"/>
              <a:chOff x="2094410" y="1571211"/>
              <a:chExt cx="1497033" cy="1133423"/>
            </a:xfrm>
          </p:grpSpPr>
          <p:sp>
            <p:nvSpPr>
              <p:cNvPr id="232" name="Rectangle: Rounded Corners 231">
                <a:extLst>
                  <a:ext uri="{FF2B5EF4-FFF2-40B4-BE49-F238E27FC236}">
                    <a16:creationId xmlns:a16="http://schemas.microsoft.com/office/drawing/2014/main" id="{56837C53-FD1D-40FD-B711-827D744C84BA}"/>
                  </a:ext>
                </a:extLst>
              </p:cNvPr>
              <p:cNvSpPr/>
              <p:nvPr/>
            </p:nvSpPr>
            <p:spPr>
              <a:xfrm>
                <a:off x="2347867" y="1817432"/>
                <a:ext cx="994974" cy="8872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TextBox 232">
                <a:extLst>
                  <a:ext uri="{FF2B5EF4-FFF2-40B4-BE49-F238E27FC236}">
                    <a16:creationId xmlns:a16="http://schemas.microsoft.com/office/drawing/2014/main" id="{F4433E6F-B83B-4D76-9C01-5114F71A1CB4}"/>
                  </a:ext>
                </a:extLst>
              </p:cNvPr>
              <p:cNvSpPr txBox="1"/>
              <p:nvPr/>
            </p:nvSpPr>
            <p:spPr>
              <a:xfrm>
                <a:off x="2094410" y="1571211"/>
                <a:ext cx="1497033"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Ad-hoc</a:t>
                </a:r>
              </a:p>
            </p:txBody>
          </p:sp>
        </p:grpSp>
        <p:sp>
          <p:nvSpPr>
            <p:cNvPr id="231" name="TextBox 230">
              <a:extLst>
                <a:ext uri="{FF2B5EF4-FFF2-40B4-BE49-F238E27FC236}">
                  <a16:creationId xmlns:a16="http://schemas.microsoft.com/office/drawing/2014/main" id="{3CB13BEB-A01C-4C65-8EAA-F71A871242A4}"/>
                </a:ext>
              </a:extLst>
            </p:cNvPr>
            <p:cNvSpPr txBox="1"/>
            <p:nvPr/>
          </p:nvSpPr>
          <p:spPr>
            <a:xfrm>
              <a:off x="2320326" y="1836221"/>
              <a:ext cx="1050056" cy="280718"/>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200" b="1" dirty="0">
                  <a:solidFill>
                    <a:srgbClr val="00B050"/>
                  </a:solidFill>
                </a:rPr>
                <a:t>Excel</a:t>
              </a:r>
            </a:p>
          </p:txBody>
        </p:sp>
      </p:grpSp>
      <p:grpSp>
        <p:nvGrpSpPr>
          <p:cNvPr id="234" name="Group 233">
            <a:extLst>
              <a:ext uri="{FF2B5EF4-FFF2-40B4-BE49-F238E27FC236}">
                <a16:creationId xmlns:a16="http://schemas.microsoft.com/office/drawing/2014/main" id="{7D56DE12-0AFE-4718-8184-3A43A9EB6C4F}"/>
              </a:ext>
            </a:extLst>
          </p:cNvPr>
          <p:cNvGrpSpPr/>
          <p:nvPr/>
        </p:nvGrpSpPr>
        <p:grpSpPr>
          <a:xfrm>
            <a:off x="10354301" y="1769182"/>
            <a:ext cx="1496821" cy="1133263"/>
            <a:chOff x="2094410" y="1571211"/>
            <a:chExt cx="1497033" cy="1133423"/>
          </a:xfrm>
        </p:grpSpPr>
        <p:grpSp>
          <p:nvGrpSpPr>
            <p:cNvPr id="235" name="Group 234">
              <a:extLst>
                <a:ext uri="{FF2B5EF4-FFF2-40B4-BE49-F238E27FC236}">
                  <a16:creationId xmlns:a16="http://schemas.microsoft.com/office/drawing/2014/main" id="{4F8F19C1-AC83-4FF2-BBB4-EDF0284069F1}"/>
                </a:ext>
              </a:extLst>
            </p:cNvPr>
            <p:cNvGrpSpPr/>
            <p:nvPr/>
          </p:nvGrpSpPr>
          <p:grpSpPr>
            <a:xfrm>
              <a:off x="2094410" y="1571211"/>
              <a:ext cx="1497033" cy="1133423"/>
              <a:chOff x="2094410" y="1571211"/>
              <a:chExt cx="1497033" cy="1133423"/>
            </a:xfrm>
          </p:grpSpPr>
          <p:sp>
            <p:nvSpPr>
              <p:cNvPr id="237" name="Rectangle: Rounded Corners 236">
                <a:extLst>
                  <a:ext uri="{FF2B5EF4-FFF2-40B4-BE49-F238E27FC236}">
                    <a16:creationId xmlns:a16="http://schemas.microsoft.com/office/drawing/2014/main" id="{BCC05D6B-B805-4B2A-9623-8B32472DF041}"/>
                  </a:ext>
                </a:extLst>
              </p:cNvPr>
              <p:cNvSpPr/>
              <p:nvPr/>
            </p:nvSpPr>
            <p:spPr>
              <a:xfrm>
                <a:off x="2347867" y="1817432"/>
                <a:ext cx="994974" cy="8872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0B3CCADE-1DB3-44FF-B710-52503E132EE8}"/>
                  </a:ext>
                </a:extLst>
              </p:cNvPr>
              <p:cNvSpPr txBox="1"/>
              <p:nvPr/>
            </p:nvSpPr>
            <p:spPr>
              <a:xfrm>
                <a:off x="2094410" y="1571211"/>
                <a:ext cx="1497033"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Portal</a:t>
                </a:r>
              </a:p>
            </p:txBody>
          </p:sp>
        </p:grpSp>
        <p:sp>
          <p:nvSpPr>
            <p:cNvPr id="236" name="TextBox 235">
              <a:extLst>
                <a:ext uri="{FF2B5EF4-FFF2-40B4-BE49-F238E27FC236}">
                  <a16:creationId xmlns:a16="http://schemas.microsoft.com/office/drawing/2014/main" id="{53738449-1DD1-47D3-989A-BE8199CF5B70}"/>
                </a:ext>
              </a:extLst>
            </p:cNvPr>
            <p:cNvSpPr txBox="1"/>
            <p:nvPr/>
          </p:nvSpPr>
          <p:spPr>
            <a:xfrm>
              <a:off x="2320326" y="1836221"/>
              <a:ext cx="1050056" cy="280718"/>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200" b="1" dirty="0">
                  <a:solidFill>
                    <a:srgbClr val="00B050"/>
                  </a:solidFill>
                </a:rPr>
                <a:t>SharePoint</a:t>
              </a:r>
            </a:p>
          </p:txBody>
        </p:sp>
      </p:grpSp>
      <p:grpSp>
        <p:nvGrpSpPr>
          <p:cNvPr id="18" name="Group 17">
            <a:extLst>
              <a:ext uri="{FF2B5EF4-FFF2-40B4-BE49-F238E27FC236}">
                <a16:creationId xmlns:a16="http://schemas.microsoft.com/office/drawing/2014/main" id="{0F3C6294-26BF-4E3B-93B8-2C26A59EA1BF}"/>
              </a:ext>
            </a:extLst>
          </p:cNvPr>
          <p:cNvGrpSpPr/>
          <p:nvPr/>
        </p:nvGrpSpPr>
        <p:grpSpPr>
          <a:xfrm>
            <a:off x="6431787" y="2032571"/>
            <a:ext cx="1496821" cy="1248116"/>
            <a:chOff x="6441075" y="1799597"/>
            <a:chExt cx="1497033" cy="1248293"/>
          </a:xfrm>
        </p:grpSpPr>
        <p:sp>
          <p:nvSpPr>
            <p:cNvPr id="14" name="Cube 13">
              <a:extLst>
                <a:ext uri="{FF2B5EF4-FFF2-40B4-BE49-F238E27FC236}">
                  <a16:creationId xmlns:a16="http://schemas.microsoft.com/office/drawing/2014/main" id="{DC03D762-F1CB-47CE-815B-FC9104BAF11D}"/>
                </a:ext>
              </a:extLst>
            </p:cNvPr>
            <p:cNvSpPr/>
            <p:nvPr/>
          </p:nvSpPr>
          <p:spPr>
            <a:xfrm>
              <a:off x="6906578" y="2257757"/>
              <a:ext cx="829035" cy="790133"/>
            </a:xfrm>
            <a:prstGeom prst="cub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43EFE01-743A-4B5E-8E58-E677ACEE8D84}"/>
                </a:ext>
              </a:extLst>
            </p:cNvPr>
            <p:cNvGrpSpPr/>
            <p:nvPr/>
          </p:nvGrpSpPr>
          <p:grpSpPr>
            <a:xfrm>
              <a:off x="6441075" y="1799597"/>
              <a:ext cx="1497033" cy="1036354"/>
              <a:chOff x="5997965" y="1240202"/>
              <a:chExt cx="1497033" cy="1036354"/>
            </a:xfrm>
          </p:grpSpPr>
          <p:grpSp>
            <p:nvGrpSpPr>
              <p:cNvPr id="11" name="Group 10">
                <a:extLst>
                  <a:ext uri="{FF2B5EF4-FFF2-40B4-BE49-F238E27FC236}">
                    <a16:creationId xmlns:a16="http://schemas.microsoft.com/office/drawing/2014/main" id="{48D79969-962D-4E43-A011-E6DBD731ABFF}"/>
                  </a:ext>
                </a:extLst>
              </p:cNvPr>
              <p:cNvGrpSpPr/>
              <p:nvPr/>
            </p:nvGrpSpPr>
            <p:grpSpPr>
              <a:xfrm>
                <a:off x="5997965" y="1240202"/>
                <a:ext cx="1497033" cy="1036354"/>
                <a:chOff x="5997965" y="1240202"/>
                <a:chExt cx="1497033" cy="1036354"/>
              </a:xfrm>
            </p:grpSpPr>
            <p:sp>
              <p:nvSpPr>
                <p:cNvPr id="239" name="TextBox 238">
                  <a:extLst>
                    <a:ext uri="{FF2B5EF4-FFF2-40B4-BE49-F238E27FC236}">
                      <a16:creationId xmlns:a16="http://schemas.microsoft.com/office/drawing/2014/main" id="{521A20E2-1B64-47BE-AF1F-E1DE76E879A2}"/>
                    </a:ext>
                  </a:extLst>
                </p:cNvPr>
                <p:cNvSpPr txBox="1"/>
                <p:nvPr/>
              </p:nvSpPr>
              <p:spPr>
                <a:xfrm>
                  <a:off x="5997965" y="1240202"/>
                  <a:ext cx="1497033"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OLAP</a:t>
                  </a:r>
                </a:p>
              </p:txBody>
            </p:sp>
            <p:sp>
              <p:nvSpPr>
                <p:cNvPr id="10" name="Cube 9">
                  <a:extLst>
                    <a:ext uri="{FF2B5EF4-FFF2-40B4-BE49-F238E27FC236}">
                      <a16:creationId xmlns:a16="http://schemas.microsoft.com/office/drawing/2014/main" id="{F8C594D3-0133-4BC7-8858-FD508A8317F3}"/>
                    </a:ext>
                  </a:extLst>
                </p:cNvPr>
                <p:cNvSpPr/>
                <p:nvPr/>
              </p:nvSpPr>
              <p:spPr>
                <a:xfrm>
                  <a:off x="6237102" y="1486423"/>
                  <a:ext cx="829035" cy="790133"/>
                </a:xfrm>
                <a:prstGeom prst="cub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0" name="TextBox 239">
                <a:extLst>
                  <a:ext uri="{FF2B5EF4-FFF2-40B4-BE49-F238E27FC236}">
                    <a16:creationId xmlns:a16="http://schemas.microsoft.com/office/drawing/2014/main" id="{CDEAC1C6-816E-48BA-A0A0-C1088A3ED2E0}"/>
                  </a:ext>
                </a:extLst>
              </p:cNvPr>
              <p:cNvSpPr txBox="1"/>
              <p:nvPr/>
            </p:nvSpPr>
            <p:spPr>
              <a:xfrm>
                <a:off x="6045149" y="1673011"/>
                <a:ext cx="1050056" cy="280718"/>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200" b="1" dirty="0">
                    <a:solidFill>
                      <a:srgbClr val="00B050"/>
                    </a:solidFill>
                  </a:rPr>
                  <a:t>SSAS</a:t>
                </a:r>
              </a:p>
            </p:txBody>
          </p:sp>
        </p:grpSp>
      </p:grpSp>
      <p:grpSp>
        <p:nvGrpSpPr>
          <p:cNvPr id="16" name="Group 15">
            <a:extLst>
              <a:ext uri="{FF2B5EF4-FFF2-40B4-BE49-F238E27FC236}">
                <a16:creationId xmlns:a16="http://schemas.microsoft.com/office/drawing/2014/main" id="{DE947762-42F2-4A72-8F4F-2D66A43BD29B}"/>
              </a:ext>
            </a:extLst>
          </p:cNvPr>
          <p:cNvGrpSpPr/>
          <p:nvPr/>
        </p:nvGrpSpPr>
        <p:grpSpPr>
          <a:xfrm>
            <a:off x="163329" y="1868928"/>
            <a:ext cx="1496821" cy="1082593"/>
            <a:chOff x="300028" y="1962302"/>
            <a:chExt cx="1497033" cy="1082746"/>
          </a:xfrm>
        </p:grpSpPr>
        <p:sp>
          <p:nvSpPr>
            <p:cNvPr id="121" name="TextBox 120">
              <a:extLst>
                <a:ext uri="{FF2B5EF4-FFF2-40B4-BE49-F238E27FC236}">
                  <a16:creationId xmlns:a16="http://schemas.microsoft.com/office/drawing/2014/main" id="{78F7A01A-6A02-4A40-90AF-1136A80A9A88}"/>
                </a:ext>
              </a:extLst>
            </p:cNvPr>
            <p:cNvSpPr txBox="1"/>
            <p:nvPr/>
          </p:nvSpPr>
          <p:spPr>
            <a:xfrm>
              <a:off x="300028" y="2638783"/>
              <a:ext cx="1497033"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Traditional Apps (structured)</a:t>
              </a:r>
            </a:p>
          </p:txBody>
        </p:sp>
        <p:grpSp>
          <p:nvGrpSpPr>
            <p:cNvPr id="15" name="Group 14">
              <a:extLst>
                <a:ext uri="{FF2B5EF4-FFF2-40B4-BE49-F238E27FC236}">
                  <a16:creationId xmlns:a16="http://schemas.microsoft.com/office/drawing/2014/main" id="{D14CC148-723B-4FC4-8D0B-8E5007716527}"/>
                </a:ext>
              </a:extLst>
            </p:cNvPr>
            <p:cNvGrpSpPr/>
            <p:nvPr/>
          </p:nvGrpSpPr>
          <p:grpSpPr>
            <a:xfrm>
              <a:off x="743929" y="1962302"/>
              <a:ext cx="609231" cy="651708"/>
              <a:chOff x="761013" y="1962302"/>
              <a:chExt cx="609231" cy="651708"/>
            </a:xfrm>
          </p:grpSpPr>
          <p:sp>
            <p:nvSpPr>
              <p:cNvPr id="2" name="Cylinder 1">
                <a:extLst>
                  <a:ext uri="{FF2B5EF4-FFF2-40B4-BE49-F238E27FC236}">
                    <a16:creationId xmlns:a16="http://schemas.microsoft.com/office/drawing/2014/main" id="{226765D1-293F-487C-AE16-0391139F5BC1}"/>
                  </a:ext>
                </a:extLst>
              </p:cNvPr>
              <p:cNvSpPr/>
              <p:nvPr/>
            </p:nvSpPr>
            <p:spPr>
              <a:xfrm>
                <a:off x="826092" y="1962302"/>
                <a:ext cx="391752" cy="403088"/>
              </a:xfrm>
              <a:prstGeom prst="can">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Cylinder 240">
                <a:extLst>
                  <a:ext uri="{FF2B5EF4-FFF2-40B4-BE49-F238E27FC236}">
                    <a16:creationId xmlns:a16="http://schemas.microsoft.com/office/drawing/2014/main" id="{D7A58C17-653D-44F9-B584-AEE9DBDE9AFF}"/>
                  </a:ext>
                </a:extLst>
              </p:cNvPr>
              <p:cNvSpPr/>
              <p:nvPr/>
            </p:nvSpPr>
            <p:spPr>
              <a:xfrm>
                <a:off x="978492" y="2114702"/>
                <a:ext cx="391752" cy="403088"/>
              </a:xfrm>
              <a:prstGeom prst="can">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Cylinder 241">
                <a:extLst>
                  <a:ext uri="{FF2B5EF4-FFF2-40B4-BE49-F238E27FC236}">
                    <a16:creationId xmlns:a16="http://schemas.microsoft.com/office/drawing/2014/main" id="{0974389C-C9F5-414A-B1D1-98E2A7E84CDF}"/>
                  </a:ext>
                </a:extLst>
              </p:cNvPr>
              <p:cNvSpPr/>
              <p:nvPr/>
            </p:nvSpPr>
            <p:spPr>
              <a:xfrm>
                <a:off x="761013" y="2210922"/>
                <a:ext cx="391752" cy="403088"/>
              </a:xfrm>
              <a:prstGeom prst="can">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59" name="Straight Arrow Connector 258">
            <a:extLst>
              <a:ext uri="{FF2B5EF4-FFF2-40B4-BE49-F238E27FC236}">
                <a16:creationId xmlns:a16="http://schemas.microsoft.com/office/drawing/2014/main" id="{B3A3C4E2-F1A2-4048-9994-5B1625B37F17}"/>
              </a:ext>
            </a:extLst>
          </p:cNvPr>
          <p:cNvCxnSpPr>
            <a:cxnSpLocks/>
          </p:cNvCxnSpPr>
          <p:nvPr/>
        </p:nvCxnSpPr>
        <p:spPr>
          <a:xfrm>
            <a:off x="1604633" y="2155663"/>
            <a:ext cx="548562"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41E5760F-D205-4950-9688-A865663281B4}"/>
              </a:ext>
            </a:extLst>
          </p:cNvPr>
          <p:cNvCxnSpPr>
            <a:cxnSpLocks/>
          </p:cNvCxnSpPr>
          <p:nvPr/>
        </p:nvCxnSpPr>
        <p:spPr>
          <a:xfrm>
            <a:off x="3416699" y="2155663"/>
            <a:ext cx="178282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B6D78592-6BE9-40CE-952B-BDADF160A11C}"/>
              </a:ext>
            </a:extLst>
          </p:cNvPr>
          <p:cNvCxnSpPr>
            <a:cxnSpLocks/>
          </p:cNvCxnSpPr>
          <p:nvPr/>
        </p:nvCxnSpPr>
        <p:spPr>
          <a:xfrm>
            <a:off x="6118872" y="2101820"/>
            <a:ext cx="246853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46EC6F1B-BD1C-43C3-92C1-AD8FB0EA2399}"/>
              </a:ext>
            </a:extLst>
          </p:cNvPr>
          <p:cNvCxnSpPr>
            <a:cxnSpLocks/>
          </p:cNvCxnSpPr>
          <p:nvPr/>
        </p:nvCxnSpPr>
        <p:spPr>
          <a:xfrm flipH="1">
            <a:off x="8291199" y="2117513"/>
            <a:ext cx="0" cy="1430533"/>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66C78185-78E0-4F52-9269-EC8DE253FD55}"/>
              </a:ext>
            </a:extLst>
          </p:cNvPr>
          <p:cNvCxnSpPr>
            <a:cxnSpLocks/>
          </p:cNvCxnSpPr>
          <p:nvPr/>
        </p:nvCxnSpPr>
        <p:spPr>
          <a:xfrm>
            <a:off x="8301108" y="3523010"/>
            <a:ext cx="274281"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64" name="Right Bracket 263">
            <a:extLst>
              <a:ext uri="{FF2B5EF4-FFF2-40B4-BE49-F238E27FC236}">
                <a16:creationId xmlns:a16="http://schemas.microsoft.com/office/drawing/2014/main" id="{D84A9F87-007B-494D-A33C-C6FA47A36533}"/>
              </a:ext>
            </a:extLst>
          </p:cNvPr>
          <p:cNvSpPr/>
          <p:nvPr/>
        </p:nvSpPr>
        <p:spPr>
          <a:xfrm>
            <a:off x="9718237" y="2282705"/>
            <a:ext cx="142168" cy="1557056"/>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049">
              <a:defRPr/>
            </a:pPr>
            <a:endParaRPr lang="en-US" sz="1000" dirty="0">
              <a:solidFill>
                <a:srgbClr val="505050"/>
              </a:solidFill>
              <a:latin typeface="Segoe UI"/>
            </a:endParaRPr>
          </a:p>
        </p:txBody>
      </p:sp>
      <p:cxnSp>
        <p:nvCxnSpPr>
          <p:cNvPr id="265" name="Straight Arrow Connector 264">
            <a:extLst>
              <a:ext uri="{FF2B5EF4-FFF2-40B4-BE49-F238E27FC236}">
                <a16:creationId xmlns:a16="http://schemas.microsoft.com/office/drawing/2014/main" id="{7793FA6A-357A-40B5-8336-BC02D0A3F974}"/>
              </a:ext>
            </a:extLst>
          </p:cNvPr>
          <p:cNvCxnSpPr>
            <a:cxnSpLocks/>
          </p:cNvCxnSpPr>
          <p:nvPr/>
        </p:nvCxnSpPr>
        <p:spPr>
          <a:xfrm>
            <a:off x="9860405" y="3061232"/>
            <a:ext cx="63998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266" name="Group 265">
            <a:extLst>
              <a:ext uri="{FF2B5EF4-FFF2-40B4-BE49-F238E27FC236}">
                <a16:creationId xmlns:a16="http://schemas.microsoft.com/office/drawing/2014/main" id="{750CD42A-5415-4D49-A295-26EEE9597CB0}"/>
              </a:ext>
            </a:extLst>
          </p:cNvPr>
          <p:cNvGrpSpPr/>
          <p:nvPr/>
        </p:nvGrpSpPr>
        <p:grpSpPr>
          <a:xfrm>
            <a:off x="10377007" y="2979830"/>
            <a:ext cx="1496821" cy="1133263"/>
            <a:chOff x="2094410" y="1571211"/>
            <a:chExt cx="1497033" cy="1133423"/>
          </a:xfrm>
        </p:grpSpPr>
        <p:grpSp>
          <p:nvGrpSpPr>
            <p:cNvPr id="267" name="Group 266">
              <a:extLst>
                <a:ext uri="{FF2B5EF4-FFF2-40B4-BE49-F238E27FC236}">
                  <a16:creationId xmlns:a16="http://schemas.microsoft.com/office/drawing/2014/main" id="{6EE02F3B-2710-4838-A180-51D2B245DB76}"/>
                </a:ext>
              </a:extLst>
            </p:cNvPr>
            <p:cNvGrpSpPr/>
            <p:nvPr/>
          </p:nvGrpSpPr>
          <p:grpSpPr>
            <a:xfrm>
              <a:off x="2094410" y="1571211"/>
              <a:ext cx="1497033" cy="1133423"/>
              <a:chOff x="2094410" y="1571211"/>
              <a:chExt cx="1497033" cy="1133423"/>
            </a:xfrm>
          </p:grpSpPr>
          <p:sp>
            <p:nvSpPr>
              <p:cNvPr id="269" name="Rectangle: Rounded Corners 268">
                <a:extLst>
                  <a:ext uri="{FF2B5EF4-FFF2-40B4-BE49-F238E27FC236}">
                    <a16:creationId xmlns:a16="http://schemas.microsoft.com/office/drawing/2014/main" id="{167AA26D-BF60-4215-91A4-A7B080418FD8}"/>
                  </a:ext>
                </a:extLst>
              </p:cNvPr>
              <p:cNvSpPr/>
              <p:nvPr/>
            </p:nvSpPr>
            <p:spPr>
              <a:xfrm>
                <a:off x="2347867" y="1817432"/>
                <a:ext cx="994974" cy="8872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TextBox 277">
                <a:extLst>
                  <a:ext uri="{FF2B5EF4-FFF2-40B4-BE49-F238E27FC236}">
                    <a16:creationId xmlns:a16="http://schemas.microsoft.com/office/drawing/2014/main" id="{BBBD846C-5C21-4A79-9F52-27D7E79745C0}"/>
                  </a:ext>
                </a:extLst>
              </p:cNvPr>
              <p:cNvSpPr txBox="1"/>
              <p:nvPr/>
            </p:nvSpPr>
            <p:spPr>
              <a:xfrm>
                <a:off x="2094410" y="1571211"/>
                <a:ext cx="1497033"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Custom Apps</a:t>
                </a:r>
              </a:p>
            </p:txBody>
          </p:sp>
        </p:grpSp>
        <p:sp>
          <p:nvSpPr>
            <p:cNvPr id="268" name="TextBox 267">
              <a:extLst>
                <a:ext uri="{FF2B5EF4-FFF2-40B4-BE49-F238E27FC236}">
                  <a16:creationId xmlns:a16="http://schemas.microsoft.com/office/drawing/2014/main" id="{93E26C8C-6526-49FF-8560-12C7F7C3B93B}"/>
                </a:ext>
              </a:extLst>
            </p:cNvPr>
            <p:cNvSpPr txBox="1"/>
            <p:nvPr/>
          </p:nvSpPr>
          <p:spPr>
            <a:xfrm>
              <a:off x="2320326" y="1836221"/>
              <a:ext cx="1050056" cy="280718"/>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endParaRPr lang="en-US" sz="1200" b="1" dirty="0">
                <a:solidFill>
                  <a:srgbClr val="00B050"/>
                </a:solidFill>
              </a:endParaRPr>
            </a:p>
          </p:txBody>
        </p:sp>
      </p:grpSp>
      <p:cxnSp>
        <p:nvCxnSpPr>
          <p:cNvPr id="287" name="Straight Arrow Connector 286">
            <a:extLst>
              <a:ext uri="{FF2B5EF4-FFF2-40B4-BE49-F238E27FC236}">
                <a16:creationId xmlns:a16="http://schemas.microsoft.com/office/drawing/2014/main" id="{16FDD829-3598-4A69-A53D-CDCB6B38480D}"/>
              </a:ext>
            </a:extLst>
          </p:cNvPr>
          <p:cNvCxnSpPr>
            <a:cxnSpLocks/>
          </p:cNvCxnSpPr>
          <p:nvPr/>
        </p:nvCxnSpPr>
        <p:spPr>
          <a:xfrm>
            <a:off x="6118872" y="2545314"/>
            <a:ext cx="45713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89" name="Straight Arrow Connector 288">
            <a:extLst>
              <a:ext uri="{FF2B5EF4-FFF2-40B4-BE49-F238E27FC236}">
                <a16:creationId xmlns:a16="http://schemas.microsoft.com/office/drawing/2014/main" id="{929931F9-D3EE-43F9-8B32-4469E0BD15BD}"/>
              </a:ext>
            </a:extLst>
          </p:cNvPr>
          <p:cNvCxnSpPr>
            <a:cxnSpLocks/>
          </p:cNvCxnSpPr>
          <p:nvPr/>
        </p:nvCxnSpPr>
        <p:spPr>
          <a:xfrm>
            <a:off x="7808625" y="2897211"/>
            <a:ext cx="45713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C95A640A-43EA-4B2D-89C6-4B2B091BDDE1}"/>
              </a:ext>
            </a:extLst>
          </p:cNvPr>
          <p:cNvGrpSpPr/>
          <p:nvPr/>
        </p:nvGrpSpPr>
        <p:grpSpPr>
          <a:xfrm>
            <a:off x="2000805" y="4778542"/>
            <a:ext cx="1496821" cy="795695"/>
            <a:chOff x="4382886" y="4362863"/>
            <a:chExt cx="1497033" cy="795808"/>
          </a:xfrm>
        </p:grpSpPr>
        <p:grpSp>
          <p:nvGrpSpPr>
            <p:cNvPr id="23" name="Group 22">
              <a:extLst>
                <a:ext uri="{FF2B5EF4-FFF2-40B4-BE49-F238E27FC236}">
                  <a16:creationId xmlns:a16="http://schemas.microsoft.com/office/drawing/2014/main" id="{F9EB3173-FF47-471D-A815-B33096BBC2AE}"/>
                </a:ext>
              </a:extLst>
            </p:cNvPr>
            <p:cNvGrpSpPr/>
            <p:nvPr/>
          </p:nvGrpSpPr>
          <p:grpSpPr>
            <a:xfrm>
              <a:off x="4382886" y="4362863"/>
              <a:ext cx="1497033" cy="795808"/>
              <a:chOff x="4382886" y="4362863"/>
              <a:chExt cx="1497033" cy="795808"/>
            </a:xfrm>
          </p:grpSpPr>
          <p:sp>
            <p:nvSpPr>
              <p:cNvPr id="295" name="Rectangle: Rounded Corners 294">
                <a:extLst>
                  <a:ext uri="{FF2B5EF4-FFF2-40B4-BE49-F238E27FC236}">
                    <a16:creationId xmlns:a16="http://schemas.microsoft.com/office/drawing/2014/main" id="{CAEA8B7D-EBE6-47F4-8802-51F7E2DC86B3}"/>
                  </a:ext>
                </a:extLst>
              </p:cNvPr>
              <p:cNvSpPr/>
              <p:nvPr/>
            </p:nvSpPr>
            <p:spPr>
              <a:xfrm>
                <a:off x="4636343" y="4609084"/>
                <a:ext cx="994974" cy="5495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TextBox 295">
                <a:extLst>
                  <a:ext uri="{FF2B5EF4-FFF2-40B4-BE49-F238E27FC236}">
                    <a16:creationId xmlns:a16="http://schemas.microsoft.com/office/drawing/2014/main" id="{FAA4708D-1D1C-44DF-8828-000A778CD148}"/>
                  </a:ext>
                </a:extLst>
              </p:cNvPr>
              <p:cNvSpPr txBox="1"/>
              <p:nvPr/>
            </p:nvSpPr>
            <p:spPr>
              <a:xfrm>
                <a:off x="4382886" y="4362863"/>
                <a:ext cx="1497033"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Event Ingress</a:t>
                </a:r>
              </a:p>
            </p:txBody>
          </p:sp>
        </p:grpSp>
        <p:sp>
          <p:nvSpPr>
            <p:cNvPr id="294" name="TextBox 293">
              <a:extLst>
                <a:ext uri="{FF2B5EF4-FFF2-40B4-BE49-F238E27FC236}">
                  <a16:creationId xmlns:a16="http://schemas.microsoft.com/office/drawing/2014/main" id="{F902FF76-2E6E-4EFF-8A73-02147A601A21}"/>
                </a:ext>
              </a:extLst>
            </p:cNvPr>
            <p:cNvSpPr txBox="1"/>
            <p:nvPr/>
          </p:nvSpPr>
          <p:spPr>
            <a:xfrm>
              <a:off x="4608802" y="4627873"/>
              <a:ext cx="1050056" cy="459947"/>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200" b="1" dirty="0">
                  <a:solidFill>
                    <a:schemeClr val="accent1"/>
                  </a:solidFill>
                </a:rPr>
                <a:t>Event Hub</a:t>
              </a:r>
            </a:p>
            <a:p>
              <a:pPr>
                <a:buSzPct val="90000"/>
                <a:defRPr/>
              </a:pPr>
              <a:r>
                <a:rPr lang="en-US" sz="1200" b="1" dirty="0">
                  <a:solidFill>
                    <a:schemeClr val="accent1"/>
                  </a:solidFill>
                </a:rPr>
                <a:t>IoT Hub</a:t>
              </a:r>
            </a:p>
          </p:txBody>
        </p:sp>
      </p:grpSp>
      <p:grpSp>
        <p:nvGrpSpPr>
          <p:cNvPr id="300" name="Group 299">
            <a:extLst>
              <a:ext uri="{FF2B5EF4-FFF2-40B4-BE49-F238E27FC236}">
                <a16:creationId xmlns:a16="http://schemas.microsoft.com/office/drawing/2014/main" id="{19C472F3-1902-4306-ADDA-A5688DBED68A}"/>
              </a:ext>
            </a:extLst>
          </p:cNvPr>
          <p:cNvGrpSpPr/>
          <p:nvPr/>
        </p:nvGrpSpPr>
        <p:grpSpPr>
          <a:xfrm>
            <a:off x="3185637" y="4778542"/>
            <a:ext cx="1496821" cy="795695"/>
            <a:chOff x="4382886" y="4362863"/>
            <a:chExt cx="1497033" cy="795808"/>
          </a:xfrm>
        </p:grpSpPr>
        <p:grpSp>
          <p:nvGrpSpPr>
            <p:cNvPr id="301" name="Group 300">
              <a:extLst>
                <a:ext uri="{FF2B5EF4-FFF2-40B4-BE49-F238E27FC236}">
                  <a16:creationId xmlns:a16="http://schemas.microsoft.com/office/drawing/2014/main" id="{C9541B2B-E11B-49F4-8251-E5D4EC4F7808}"/>
                </a:ext>
              </a:extLst>
            </p:cNvPr>
            <p:cNvGrpSpPr/>
            <p:nvPr/>
          </p:nvGrpSpPr>
          <p:grpSpPr>
            <a:xfrm>
              <a:off x="4382886" y="4362863"/>
              <a:ext cx="1497033" cy="795808"/>
              <a:chOff x="4382886" y="4362863"/>
              <a:chExt cx="1497033" cy="795808"/>
            </a:xfrm>
          </p:grpSpPr>
          <p:sp>
            <p:nvSpPr>
              <p:cNvPr id="303" name="Rectangle: Rounded Corners 302">
                <a:extLst>
                  <a:ext uri="{FF2B5EF4-FFF2-40B4-BE49-F238E27FC236}">
                    <a16:creationId xmlns:a16="http://schemas.microsoft.com/office/drawing/2014/main" id="{91389AFF-66CE-48AA-9544-76B98F46900F}"/>
                  </a:ext>
                </a:extLst>
              </p:cNvPr>
              <p:cNvSpPr/>
              <p:nvPr/>
            </p:nvSpPr>
            <p:spPr>
              <a:xfrm>
                <a:off x="4636343" y="4609084"/>
                <a:ext cx="994974" cy="5495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TextBox 303">
                <a:extLst>
                  <a:ext uri="{FF2B5EF4-FFF2-40B4-BE49-F238E27FC236}">
                    <a16:creationId xmlns:a16="http://schemas.microsoft.com/office/drawing/2014/main" id="{E48598DF-02B4-44AA-A16F-E37D08CE0490}"/>
                  </a:ext>
                </a:extLst>
              </p:cNvPr>
              <p:cNvSpPr txBox="1"/>
              <p:nvPr/>
            </p:nvSpPr>
            <p:spPr>
              <a:xfrm>
                <a:off x="4382886" y="4362863"/>
                <a:ext cx="1497033"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CEP</a:t>
                </a:r>
              </a:p>
            </p:txBody>
          </p:sp>
        </p:grpSp>
        <p:sp>
          <p:nvSpPr>
            <p:cNvPr id="302" name="TextBox 301">
              <a:extLst>
                <a:ext uri="{FF2B5EF4-FFF2-40B4-BE49-F238E27FC236}">
                  <a16:creationId xmlns:a16="http://schemas.microsoft.com/office/drawing/2014/main" id="{4FDA831A-16CF-4D7D-8F86-C506C42CAFB9}"/>
                </a:ext>
              </a:extLst>
            </p:cNvPr>
            <p:cNvSpPr txBox="1"/>
            <p:nvPr/>
          </p:nvSpPr>
          <p:spPr>
            <a:xfrm>
              <a:off x="4608802" y="4627873"/>
              <a:ext cx="1050056" cy="46910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200" b="1" dirty="0">
                  <a:solidFill>
                    <a:schemeClr val="accent1"/>
                  </a:solidFill>
                </a:rPr>
                <a:t>Stream Analytics</a:t>
              </a:r>
            </a:p>
          </p:txBody>
        </p:sp>
      </p:grpSp>
      <p:cxnSp>
        <p:nvCxnSpPr>
          <p:cNvPr id="305" name="Straight Arrow Connector 304">
            <a:extLst>
              <a:ext uri="{FF2B5EF4-FFF2-40B4-BE49-F238E27FC236}">
                <a16:creationId xmlns:a16="http://schemas.microsoft.com/office/drawing/2014/main" id="{85B03FEB-C56E-4BDC-887A-9A75DDF3443A}"/>
              </a:ext>
            </a:extLst>
          </p:cNvPr>
          <p:cNvCxnSpPr>
            <a:cxnSpLocks/>
          </p:cNvCxnSpPr>
          <p:nvPr/>
        </p:nvCxnSpPr>
        <p:spPr>
          <a:xfrm>
            <a:off x="3252939" y="5270719"/>
            <a:ext cx="18285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08" name="Straight Arrow Connector 307">
            <a:extLst>
              <a:ext uri="{FF2B5EF4-FFF2-40B4-BE49-F238E27FC236}">
                <a16:creationId xmlns:a16="http://schemas.microsoft.com/office/drawing/2014/main" id="{B738A3B1-505E-40BA-B4CC-B46721F29CDF}"/>
              </a:ext>
            </a:extLst>
          </p:cNvPr>
          <p:cNvCxnSpPr>
            <a:cxnSpLocks/>
          </p:cNvCxnSpPr>
          <p:nvPr/>
        </p:nvCxnSpPr>
        <p:spPr>
          <a:xfrm flipV="1">
            <a:off x="4325602" y="4355537"/>
            <a:ext cx="246616" cy="581031"/>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309" name="TextBox 308">
            <a:extLst>
              <a:ext uri="{FF2B5EF4-FFF2-40B4-BE49-F238E27FC236}">
                <a16:creationId xmlns:a16="http://schemas.microsoft.com/office/drawing/2014/main" id="{2DFE3297-CD77-40EC-9758-3F677486273A}"/>
              </a:ext>
            </a:extLst>
          </p:cNvPr>
          <p:cNvSpPr txBox="1"/>
          <p:nvPr/>
        </p:nvSpPr>
        <p:spPr>
          <a:xfrm>
            <a:off x="4391837" y="4518916"/>
            <a:ext cx="782023" cy="249264"/>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Cold Path</a:t>
            </a:r>
          </a:p>
        </p:txBody>
      </p:sp>
      <p:cxnSp>
        <p:nvCxnSpPr>
          <p:cNvPr id="310" name="Straight Arrow Connector 309">
            <a:extLst>
              <a:ext uri="{FF2B5EF4-FFF2-40B4-BE49-F238E27FC236}">
                <a16:creationId xmlns:a16="http://schemas.microsoft.com/office/drawing/2014/main" id="{4D71E30C-0A43-49CE-BC33-80B80B0B147E}"/>
              </a:ext>
            </a:extLst>
          </p:cNvPr>
          <p:cNvCxnSpPr>
            <a:cxnSpLocks/>
          </p:cNvCxnSpPr>
          <p:nvPr/>
        </p:nvCxnSpPr>
        <p:spPr>
          <a:xfrm flipV="1">
            <a:off x="4464691" y="5304393"/>
            <a:ext cx="642698" cy="198693"/>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317" name="TextBox 316">
            <a:extLst>
              <a:ext uri="{FF2B5EF4-FFF2-40B4-BE49-F238E27FC236}">
                <a16:creationId xmlns:a16="http://schemas.microsoft.com/office/drawing/2014/main" id="{98D09E7C-31EF-4EE0-B8A4-D6108890CC9F}"/>
              </a:ext>
            </a:extLst>
          </p:cNvPr>
          <p:cNvSpPr txBox="1"/>
          <p:nvPr/>
        </p:nvSpPr>
        <p:spPr>
          <a:xfrm>
            <a:off x="4461427" y="5387582"/>
            <a:ext cx="782023" cy="249264"/>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Hot Path</a:t>
            </a:r>
          </a:p>
        </p:txBody>
      </p:sp>
      <p:cxnSp>
        <p:nvCxnSpPr>
          <p:cNvPr id="318" name="Straight Arrow Connector 317">
            <a:extLst>
              <a:ext uri="{FF2B5EF4-FFF2-40B4-BE49-F238E27FC236}">
                <a16:creationId xmlns:a16="http://schemas.microsoft.com/office/drawing/2014/main" id="{FC26EB95-3D79-4205-B410-A23915E5FE0C}"/>
              </a:ext>
            </a:extLst>
          </p:cNvPr>
          <p:cNvCxnSpPr>
            <a:cxnSpLocks/>
          </p:cNvCxnSpPr>
          <p:nvPr/>
        </p:nvCxnSpPr>
        <p:spPr>
          <a:xfrm>
            <a:off x="4432826" y="5494529"/>
            <a:ext cx="637727" cy="34100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320" name="Rectangle 319">
            <a:extLst>
              <a:ext uri="{FF2B5EF4-FFF2-40B4-BE49-F238E27FC236}">
                <a16:creationId xmlns:a16="http://schemas.microsoft.com/office/drawing/2014/main" id="{826677C2-7D8A-43A9-85E0-2EADC4322D88}"/>
              </a:ext>
            </a:extLst>
          </p:cNvPr>
          <p:cNvSpPr/>
          <p:nvPr/>
        </p:nvSpPr>
        <p:spPr>
          <a:xfrm>
            <a:off x="5013280" y="5562055"/>
            <a:ext cx="1252244" cy="600164"/>
          </a:xfrm>
          <a:prstGeom prst="rect">
            <a:avLst/>
          </a:prstGeom>
        </p:spPr>
        <p:txBody>
          <a:bodyPr wrap="square">
            <a:spAutoFit/>
          </a:bodyPr>
          <a:lstStyle/>
          <a:p>
            <a:pPr defTabSz="932239">
              <a:defRPr/>
            </a:pPr>
            <a:r>
              <a:rPr lang="en-US" sz="1100" kern="0" dirty="0">
                <a:solidFill>
                  <a:schemeClr val="accent1"/>
                </a:solidFill>
                <a:latin typeface="Segoe UI Semibold" panose="020B0702040204020203" pitchFamily="34" charset="0"/>
                <a:cs typeface="Segoe UI Semibold" panose="020B0702040204020203" pitchFamily="34" charset="0"/>
              </a:rPr>
              <a:t>Power BI, </a:t>
            </a:r>
          </a:p>
          <a:p>
            <a:pPr defTabSz="932239">
              <a:defRPr/>
            </a:pPr>
            <a:r>
              <a:rPr lang="en-US" sz="1100" kern="0" dirty="0">
                <a:solidFill>
                  <a:schemeClr val="accent1"/>
                </a:solidFill>
                <a:latin typeface="Segoe UI Semibold" panose="020B0702040204020203" pitchFamily="34" charset="0"/>
                <a:cs typeface="Segoe UI Semibold" panose="020B0702040204020203" pitchFamily="34" charset="0"/>
              </a:rPr>
              <a:t>Azure Functions</a:t>
            </a:r>
          </a:p>
          <a:p>
            <a:pPr defTabSz="932239">
              <a:defRPr/>
            </a:pPr>
            <a:r>
              <a:rPr lang="en-US" sz="1100" kern="0" dirty="0">
                <a:solidFill>
                  <a:schemeClr val="accent1"/>
                </a:solidFill>
                <a:latin typeface="Segoe UI Semibold" panose="020B0702040204020203" pitchFamily="34" charset="0"/>
                <a:cs typeface="Segoe UI Semibold" panose="020B0702040204020203" pitchFamily="34" charset="0"/>
              </a:rPr>
              <a:t>Etc.</a:t>
            </a:r>
          </a:p>
        </p:txBody>
      </p:sp>
      <p:grpSp>
        <p:nvGrpSpPr>
          <p:cNvPr id="41" name="Group 40">
            <a:extLst>
              <a:ext uri="{FF2B5EF4-FFF2-40B4-BE49-F238E27FC236}">
                <a16:creationId xmlns:a16="http://schemas.microsoft.com/office/drawing/2014/main" id="{941F783F-D460-4C70-8B1F-D80EC7F081A4}"/>
              </a:ext>
            </a:extLst>
          </p:cNvPr>
          <p:cNvGrpSpPr/>
          <p:nvPr/>
        </p:nvGrpSpPr>
        <p:grpSpPr>
          <a:xfrm>
            <a:off x="3924045" y="2604671"/>
            <a:ext cx="1496821" cy="1662302"/>
            <a:chOff x="3923736" y="2604554"/>
            <a:chExt cx="1497033" cy="1662538"/>
          </a:xfrm>
        </p:grpSpPr>
        <p:grpSp>
          <p:nvGrpSpPr>
            <p:cNvPr id="40" name="Group 39">
              <a:extLst>
                <a:ext uri="{FF2B5EF4-FFF2-40B4-BE49-F238E27FC236}">
                  <a16:creationId xmlns:a16="http://schemas.microsoft.com/office/drawing/2014/main" id="{32F46D21-FB4A-49E4-95FC-32E17B6A0A3B}"/>
                </a:ext>
              </a:extLst>
            </p:cNvPr>
            <p:cNvGrpSpPr/>
            <p:nvPr/>
          </p:nvGrpSpPr>
          <p:grpSpPr>
            <a:xfrm>
              <a:off x="3923736" y="2604554"/>
              <a:ext cx="1497033" cy="1662538"/>
              <a:chOff x="3923736" y="2604554"/>
              <a:chExt cx="1497033" cy="1662538"/>
            </a:xfrm>
          </p:grpSpPr>
          <p:sp>
            <p:nvSpPr>
              <p:cNvPr id="39" name="Cloud 38">
                <a:extLst>
                  <a:ext uri="{FF2B5EF4-FFF2-40B4-BE49-F238E27FC236}">
                    <a16:creationId xmlns:a16="http://schemas.microsoft.com/office/drawing/2014/main" id="{5DB888D1-7B76-409C-AB88-77E06AC796E3}"/>
                  </a:ext>
                </a:extLst>
              </p:cNvPr>
              <p:cNvSpPr/>
              <p:nvPr/>
            </p:nvSpPr>
            <p:spPr>
              <a:xfrm>
                <a:off x="4039529" y="2809724"/>
                <a:ext cx="1265446" cy="1457368"/>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TextBox 320">
                <a:extLst>
                  <a:ext uri="{FF2B5EF4-FFF2-40B4-BE49-F238E27FC236}">
                    <a16:creationId xmlns:a16="http://schemas.microsoft.com/office/drawing/2014/main" id="{783E33F1-739C-4232-B20F-525959FD7337}"/>
                  </a:ext>
                </a:extLst>
              </p:cNvPr>
              <p:cNvSpPr txBox="1"/>
              <p:nvPr/>
            </p:nvSpPr>
            <p:spPr>
              <a:xfrm>
                <a:off x="3923736" y="2604554"/>
                <a:ext cx="1497033"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Data Lake</a:t>
                </a:r>
              </a:p>
            </p:txBody>
          </p:sp>
        </p:grpSp>
        <p:sp>
          <p:nvSpPr>
            <p:cNvPr id="322" name="Rectangle 321">
              <a:extLst>
                <a:ext uri="{FF2B5EF4-FFF2-40B4-BE49-F238E27FC236}">
                  <a16:creationId xmlns:a16="http://schemas.microsoft.com/office/drawing/2014/main" id="{C5ED03BC-03D5-41C1-8614-735EC2B2D8AC}"/>
                </a:ext>
              </a:extLst>
            </p:cNvPr>
            <p:cNvSpPr/>
            <p:nvPr/>
          </p:nvSpPr>
          <p:spPr>
            <a:xfrm>
              <a:off x="4176622" y="3081107"/>
              <a:ext cx="1094695" cy="430948"/>
            </a:xfrm>
            <a:prstGeom prst="rect">
              <a:avLst/>
            </a:prstGeom>
          </p:spPr>
          <p:txBody>
            <a:bodyPr wrap="square">
              <a:spAutoFit/>
            </a:bodyPr>
            <a:lstStyle/>
            <a:p>
              <a:pPr defTabSz="932239">
                <a:defRPr/>
              </a:pPr>
              <a:r>
                <a:rPr lang="en-US" sz="1100" kern="0" dirty="0">
                  <a:solidFill>
                    <a:schemeClr val="accent1"/>
                  </a:solidFill>
                  <a:latin typeface="Segoe UI Semibold" panose="020B0702040204020203" pitchFamily="34" charset="0"/>
                  <a:cs typeface="Segoe UI Semibold" panose="020B0702040204020203" pitchFamily="34" charset="0"/>
                </a:rPr>
                <a:t>Data Lake Gen2 Storage</a:t>
              </a:r>
            </a:p>
          </p:txBody>
        </p:sp>
      </p:grpSp>
      <p:grpSp>
        <p:nvGrpSpPr>
          <p:cNvPr id="43" name="Group 42">
            <a:extLst>
              <a:ext uri="{FF2B5EF4-FFF2-40B4-BE49-F238E27FC236}">
                <a16:creationId xmlns:a16="http://schemas.microsoft.com/office/drawing/2014/main" id="{0CB14DDB-F0B6-46B1-ABF6-86F7C8BA1F63}"/>
              </a:ext>
            </a:extLst>
          </p:cNvPr>
          <p:cNvGrpSpPr/>
          <p:nvPr/>
        </p:nvGrpSpPr>
        <p:grpSpPr>
          <a:xfrm>
            <a:off x="127634" y="2939925"/>
            <a:ext cx="2172391" cy="2795697"/>
            <a:chOff x="185902" y="2945298"/>
            <a:chExt cx="2172699" cy="2796094"/>
          </a:xfrm>
        </p:grpSpPr>
        <p:sp>
          <p:nvSpPr>
            <p:cNvPr id="219" name="TextBox 218">
              <a:extLst>
                <a:ext uri="{FF2B5EF4-FFF2-40B4-BE49-F238E27FC236}">
                  <a16:creationId xmlns:a16="http://schemas.microsoft.com/office/drawing/2014/main" id="{F617FEFC-2B7C-4E06-A0C7-D00BFD84F653}"/>
                </a:ext>
              </a:extLst>
            </p:cNvPr>
            <p:cNvSpPr txBox="1"/>
            <p:nvPr/>
          </p:nvSpPr>
          <p:spPr>
            <a:xfrm>
              <a:off x="257477" y="5462826"/>
              <a:ext cx="1333291" cy="249264"/>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Logs (unstructured)</a:t>
              </a:r>
            </a:p>
          </p:txBody>
        </p:sp>
        <p:sp>
          <p:nvSpPr>
            <p:cNvPr id="226" name="Right Bracket 225">
              <a:extLst>
                <a:ext uri="{FF2B5EF4-FFF2-40B4-BE49-F238E27FC236}">
                  <a16:creationId xmlns:a16="http://schemas.microsoft.com/office/drawing/2014/main" id="{B9F0A461-B58D-45D4-81B4-498EDF8B2241}"/>
                </a:ext>
              </a:extLst>
            </p:cNvPr>
            <p:cNvSpPr/>
            <p:nvPr/>
          </p:nvSpPr>
          <p:spPr>
            <a:xfrm>
              <a:off x="1617462" y="3181072"/>
              <a:ext cx="91298" cy="2560320"/>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049">
                <a:defRPr/>
              </a:pPr>
              <a:endParaRPr lang="en-US" sz="1000" dirty="0">
                <a:solidFill>
                  <a:srgbClr val="505050"/>
                </a:solidFill>
                <a:latin typeface="Segoe UI"/>
              </a:endParaRPr>
            </a:p>
          </p:txBody>
        </p:sp>
        <p:sp>
          <p:nvSpPr>
            <p:cNvPr id="124" name="TextBox 123">
              <a:extLst>
                <a:ext uri="{FF2B5EF4-FFF2-40B4-BE49-F238E27FC236}">
                  <a16:creationId xmlns:a16="http://schemas.microsoft.com/office/drawing/2014/main" id="{4423BE3B-B95C-4773-B44E-BC98A6716BD8}"/>
                </a:ext>
              </a:extLst>
            </p:cNvPr>
            <p:cNvSpPr txBox="1"/>
            <p:nvPr/>
          </p:nvSpPr>
          <p:spPr>
            <a:xfrm>
              <a:off x="185902" y="3760215"/>
              <a:ext cx="1444587" cy="249264"/>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Media (unstructured)</a:t>
              </a:r>
            </a:p>
          </p:txBody>
        </p:sp>
        <p:sp>
          <p:nvSpPr>
            <p:cNvPr id="151" name="TextBox 150">
              <a:extLst>
                <a:ext uri="{FF2B5EF4-FFF2-40B4-BE49-F238E27FC236}">
                  <a16:creationId xmlns:a16="http://schemas.microsoft.com/office/drawing/2014/main" id="{82ED247B-E5E7-4EEA-8255-99322BCA8E6D}"/>
                </a:ext>
              </a:extLst>
            </p:cNvPr>
            <p:cNvSpPr txBox="1"/>
            <p:nvPr/>
          </p:nvSpPr>
          <p:spPr>
            <a:xfrm>
              <a:off x="241550" y="4599191"/>
              <a:ext cx="1333291" cy="249264"/>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Files</a:t>
              </a:r>
              <a:r>
                <a:rPr lang="en-US" sz="1000" dirty="0">
                  <a:solidFill>
                    <a:srgbClr val="D83B01"/>
                  </a:solidFill>
                </a:rPr>
                <a:t> </a:t>
              </a:r>
              <a:r>
                <a:rPr lang="en-US" sz="1000" dirty="0">
                  <a:solidFill>
                    <a:srgbClr val="505050"/>
                  </a:solidFill>
                </a:rPr>
                <a:t>(unstructured)</a:t>
              </a:r>
            </a:p>
          </p:txBody>
        </p:sp>
        <p:grpSp>
          <p:nvGrpSpPr>
            <p:cNvPr id="159" name="Group 158">
              <a:extLst>
                <a:ext uri="{FF2B5EF4-FFF2-40B4-BE49-F238E27FC236}">
                  <a16:creationId xmlns:a16="http://schemas.microsoft.com/office/drawing/2014/main" id="{CEC51DE8-497D-464A-A114-4D62D90C1D67}"/>
                </a:ext>
              </a:extLst>
            </p:cNvPr>
            <p:cNvGrpSpPr/>
            <p:nvPr/>
          </p:nvGrpSpPr>
          <p:grpSpPr>
            <a:xfrm>
              <a:off x="784354" y="3316648"/>
              <a:ext cx="247685" cy="366001"/>
              <a:chOff x="9362108" y="1989394"/>
              <a:chExt cx="1356127" cy="2003921"/>
            </a:xfrm>
          </p:grpSpPr>
          <p:sp>
            <p:nvSpPr>
              <p:cNvPr id="160" name="Line 46">
                <a:extLst>
                  <a:ext uri="{FF2B5EF4-FFF2-40B4-BE49-F238E27FC236}">
                    <a16:creationId xmlns:a16="http://schemas.microsoft.com/office/drawing/2014/main" id="{46E0E250-23FA-427F-A48E-99CFEED32B9E}"/>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endParaRPr lang="en-US" dirty="0">
                  <a:solidFill>
                    <a:srgbClr val="505050"/>
                  </a:solidFill>
                  <a:latin typeface="Segoe UI Semilight"/>
                </a:endParaRPr>
              </a:p>
            </p:txBody>
          </p:sp>
          <p:sp>
            <p:nvSpPr>
              <p:cNvPr id="161" name="Line 47">
                <a:extLst>
                  <a:ext uri="{FF2B5EF4-FFF2-40B4-BE49-F238E27FC236}">
                    <a16:creationId xmlns:a16="http://schemas.microsoft.com/office/drawing/2014/main" id="{A5E1C90B-9B1A-4FDC-BBCB-1D07C14ADCD0}"/>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endParaRPr lang="en-US" dirty="0">
                  <a:solidFill>
                    <a:srgbClr val="505050"/>
                  </a:solidFill>
                  <a:latin typeface="Segoe UI Semilight"/>
                </a:endParaRPr>
              </a:p>
            </p:txBody>
          </p:sp>
          <p:sp>
            <p:nvSpPr>
              <p:cNvPr id="162" name="Rectangle 48">
                <a:extLst>
                  <a:ext uri="{FF2B5EF4-FFF2-40B4-BE49-F238E27FC236}">
                    <a16:creationId xmlns:a16="http://schemas.microsoft.com/office/drawing/2014/main" id="{02323AF7-AB28-446B-A30D-4C4A1C689362}"/>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endParaRPr lang="en-US" dirty="0">
                  <a:solidFill>
                    <a:srgbClr val="505050"/>
                  </a:solidFill>
                  <a:latin typeface="Segoe UI Semilight"/>
                </a:endParaRPr>
              </a:p>
            </p:txBody>
          </p:sp>
          <p:sp>
            <p:nvSpPr>
              <p:cNvPr id="163" name="Freeform 49">
                <a:extLst>
                  <a:ext uri="{FF2B5EF4-FFF2-40B4-BE49-F238E27FC236}">
                    <a16:creationId xmlns:a16="http://schemas.microsoft.com/office/drawing/2014/main" id="{DC7F8B45-8708-4ABA-AD2A-45277EEE802D}"/>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endParaRPr lang="en-US" dirty="0">
                  <a:solidFill>
                    <a:srgbClr val="505050"/>
                  </a:solidFill>
                  <a:latin typeface="Segoe UI Semilight"/>
                </a:endParaRPr>
              </a:p>
            </p:txBody>
          </p:sp>
          <p:sp>
            <p:nvSpPr>
              <p:cNvPr id="164" name="Line 50">
                <a:extLst>
                  <a:ext uri="{FF2B5EF4-FFF2-40B4-BE49-F238E27FC236}">
                    <a16:creationId xmlns:a16="http://schemas.microsoft.com/office/drawing/2014/main" id="{6F06E4A7-6F10-4973-A738-706971715CBC}"/>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endParaRPr lang="en-US" dirty="0">
                  <a:solidFill>
                    <a:srgbClr val="505050"/>
                  </a:solidFill>
                  <a:latin typeface="Segoe UI Semilight"/>
                </a:endParaRPr>
              </a:p>
            </p:txBody>
          </p:sp>
          <p:sp>
            <p:nvSpPr>
              <p:cNvPr id="165" name="Line 51">
                <a:extLst>
                  <a:ext uri="{FF2B5EF4-FFF2-40B4-BE49-F238E27FC236}">
                    <a16:creationId xmlns:a16="http://schemas.microsoft.com/office/drawing/2014/main" id="{D04160E8-FF96-4BD3-83A5-2088528444DE}"/>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endParaRPr lang="en-US" dirty="0">
                  <a:solidFill>
                    <a:srgbClr val="505050"/>
                  </a:solidFill>
                  <a:latin typeface="Segoe UI Semilight"/>
                </a:endParaRPr>
              </a:p>
            </p:txBody>
          </p:sp>
          <p:sp>
            <p:nvSpPr>
              <p:cNvPr id="166" name="Line 52">
                <a:extLst>
                  <a:ext uri="{FF2B5EF4-FFF2-40B4-BE49-F238E27FC236}">
                    <a16:creationId xmlns:a16="http://schemas.microsoft.com/office/drawing/2014/main" id="{32ACBAEE-4273-4ABE-98ED-C087F18261ED}"/>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endParaRPr lang="en-US" dirty="0">
                  <a:solidFill>
                    <a:srgbClr val="505050"/>
                  </a:solidFill>
                  <a:latin typeface="Segoe UI Semilight"/>
                </a:endParaRPr>
              </a:p>
            </p:txBody>
          </p:sp>
          <p:sp>
            <p:nvSpPr>
              <p:cNvPr id="167" name="Rectangle 53">
                <a:extLst>
                  <a:ext uri="{FF2B5EF4-FFF2-40B4-BE49-F238E27FC236}">
                    <a16:creationId xmlns:a16="http://schemas.microsoft.com/office/drawing/2014/main" id="{72AFDE2E-BDCA-4F33-AB9C-6E440988F447}"/>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endParaRPr lang="en-US" dirty="0">
                  <a:solidFill>
                    <a:srgbClr val="505050"/>
                  </a:solidFill>
                  <a:latin typeface="Segoe UI Semilight"/>
                </a:endParaRPr>
              </a:p>
            </p:txBody>
          </p:sp>
          <p:sp>
            <p:nvSpPr>
              <p:cNvPr id="168" name="Line 54">
                <a:extLst>
                  <a:ext uri="{FF2B5EF4-FFF2-40B4-BE49-F238E27FC236}">
                    <a16:creationId xmlns:a16="http://schemas.microsoft.com/office/drawing/2014/main" id="{ED11E5B6-9302-4366-95A7-969541124700}"/>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endParaRPr lang="en-US" dirty="0">
                  <a:solidFill>
                    <a:srgbClr val="505050"/>
                  </a:solidFill>
                  <a:latin typeface="Segoe UI Semilight"/>
                </a:endParaRPr>
              </a:p>
            </p:txBody>
          </p:sp>
          <p:sp>
            <p:nvSpPr>
              <p:cNvPr id="169" name="Oval 56">
                <a:extLst>
                  <a:ext uri="{FF2B5EF4-FFF2-40B4-BE49-F238E27FC236}">
                    <a16:creationId xmlns:a16="http://schemas.microsoft.com/office/drawing/2014/main" id="{C9939E2F-A03F-4EB9-9AA2-6CFD619E1C51}"/>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1414" tIns="45706" rIns="91414" bIns="45706" numCol="1" anchor="t" anchorCtr="0" compatLnSpc="1">
                <a:prstTxWarp prst="textNoShape">
                  <a:avLst/>
                </a:prstTxWarp>
              </a:bodyPr>
              <a:lstStyle/>
              <a:p>
                <a:pPr defTabSz="914049"/>
                <a:endParaRPr lang="en-US" dirty="0">
                  <a:solidFill>
                    <a:srgbClr val="505050"/>
                  </a:solidFill>
                  <a:latin typeface="Segoe UI Semilight"/>
                </a:endParaRPr>
              </a:p>
            </p:txBody>
          </p:sp>
          <p:sp>
            <p:nvSpPr>
              <p:cNvPr id="170" name="Freeform: Shape 442">
                <a:extLst>
                  <a:ext uri="{FF2B5EF4-FFF2-40B4-BE49-F238E27FC236}">
                    <a16:creationId xmlns:a16="http://schemas.microsoft.com/office/drawing/2014/main" id="{F220255E-468B-4357-A860-E4BFFD2E7C0E}"/>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14" tIns="45706" rIns="91414" bIns="45706" numCol="1" anchor="t" anchorCtr="0" compatLnSpc="1">
                <a:prstTxWarp prst="textNoShape">
                  <a:avLst/>
                </a:prstTxWarp>
                <a:noAutofit/>
              </a:bodyPr>
              <a:lstStyle/>
              <a:p>
                <a:pPr defTabSz="914049"/>
                <a:endParaRPr lang="en-US" dirty="0">
                  <a:solidFill>
                    <a:srgbClr val="505050"/>
                  </a:solidFill>
                  <a:latin typeface="Segoe UI Semilight"/>
                </a:endParaRPr>
              </a:p>
            </p:txBody>
          </p:sp>
        </p:grpSp>
        <p:grpSp>
          <p:nvGrpSpPr>
            <p:cNvPr id="202" name="Group 201">
              <a:extLst>
                <a:ext uri="{FF2B5EF4-FFF2-40B4-BE49-F238E27FC236}">
                  <a16:creationId xmlns:a16="http://schemas.microsoft.com/office/drawing/2014/main" id="{28487684-1504-4124-91E0-5B72D49A9F13}"/>
                </a:ext>
              </a:extLst>
            </p:cNvPr>
            <p:cNvGrpSpPr/>
            <p:nvPr/>
          </p:nvGrpSpPr>
          <p:grpSpPr>
            <a:xfrm>
              <a:off x="790740" y="4289481"/>
              <a:ext cx="247689" cy="303205"/>
              <a:chOff x="965200" y="3436897"/>
              <a:chExt cx="528881" cy="647424"/>
            </a:xfrm>
          </p:grpSpPr>
          <p:grpSp>
            <p:nvGrpSpPr>
              <p:cNvPr id="203" name="Group 202">
                <a:extLst>
                  <a:ext uri="{FF2B5EF4-FFF2-40B4-BE49-F238E27FC236}">
                    <a16:creationId xmlns:a16="http://schemas.microsoft.com/office/drawing/2014/main" id="{CFA3E104-D9F0-40B1-8903-8329CEE91F4C}"/>
                  </a:ext>
                </a:extLst>
              </p:cNvPr>
              <p:cNvGrpSpPr/>
              <p:nvPr/>
            </p:nvGrpSpPr>
            <p:grpSpPr>
              <a:xfrm flipH="1">
                <a:off x="965200" y="3436897"/>
                <a:ext cx="528881" cy="647424"/>
                <a:chOff x="3003960" y="3685414"/>
                <a:chExt cx="403310" cy="493707"/>
              </a:xfrm>
            </p:grpSpPr>
            <p:sp>
              <p:nvSpPr>
                <p:cNvPr id="208" name="Snip Single Corner Rectangle 26">
                  <a:extLst>
                    <a:ext uri="{FF2B5EF4-FFF2-40B4-BE49-F238E27FC236}">
                      <a16:creationId xmlns:a16="http://schemas.microsoft.com/office/drawing/2014/main" id="{3DAFCC92-5C23-48E3-99FA-F2A274F5B371}"/>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9" name="Triangle 27">
                  <a:extLst>
                    <a:ext uri="{FF2B5EF4-FFF2-40B4-BE49-F238E27FC236}">
                      <a16:creationId xmlns:a16="http://schemas.microsoft.com/office/drawing/2014/main" id="{2D95F100-A92A-4C00-A462-3EBDC91AB4F2}"/>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04" name="Straight Connector 203">
                <a:extLst>
                  <a:ext uri="{FF2B5EF4-FFF2-40B4-BE49-F238E27FC236}">
                    <a16:creationId xmlns:a16="http://schemas.microsoft.com/office/drawing/2014/main" id="{C8F69DE1-4C0A-44C0-B449-8E66946DB823}"/>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AFF3E29-D06A-4987-915A-3DCAD489041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2E7BC054-A013-4407-B801-2F205D8F12E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130EC1A1-6B6C-4C4D-B400-5AA3727C864D}"/>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0" name="Group 209">
              <a:extLst>
                <a:ext uri="{FF2B5EF4-FFF2-40B4-BE49-F238E27FC236}">
                  <a16:creationId xmlns:a16="http://schemas.microsoft.com/office/drawing/2014/main" id="{D6D08075-EA58-40E2-962E-54AD41CA202A}"/>
                </a:ext>
              </a:extLst>
            </p:cNvPr>
            <p:cNvGrpSpPr/>
            <p:nvPr/>
          </p:nvGrpSpPr>
          <p:grpSpPr>
            <a:xfrm>
              <a:off x="728248" y="5041823"/>
              <a:ext cx="391751" cy="339326"/>
              <a:chOff x="5606650" y="4267932"/>
              <a:chExt cx="2764904" cy="2394908"/>
            </a:xfrm>
          </p:grpSpPr>
          <p:sp>
            <p:nvSpPr>
              <p:cNvPr id="211" name="Rounded Rectangle 19">
                <a:extLst>
                  <a:ext uri="{FF2B5EF4-FFF2-40B4-BE49-F238E27FC236}">
                    <a16:creationId xmlns:a16="http://schemas.microsoft.com/office/drawing/2014/main" id="{03579090-4879-48C4-B47F-0B7ED8832EF9}"/>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14049"/>
                <a:endParaRPr lang="en-US" dirty="0">
                  <a:solidFill>
                    <a:prstClr val="black"/>
                  </a:solidFill>
                  <a:latin typeface="Arial" charset="0"/>
                  <a:ea typeface="Arial" charset="0"/>
                  <a:cs typeface="Arial" charset="0"/>
                </a:endParaRPr>
              </a:p>
            </p:txBody>
          </p:sp>
          <p:sp>
            <p:nvSpPr>
              <p:cNvPr id="212" name="Rectangle 211">
                <a:extLst>
                  <a:ext uri="{FF2B5EF4-FFF2-40B4-BE49-F238E27FC236}">
                    <a16:creationId xmlns:a16="http://schemas.microsoft.com/office/drawing/2014/main" id="{DE877999-A768-4D6D-847E-0ED4EF0AAD2A}"/>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14049"/>
                <a:endParaRPr lang="en-US" dirty="0">
                  <a:solidFill>
                    <a:prstClr val="black"/>
                  </a:solidFill>
                  <a:latin typeface="Arial" charset="0"/>
                  <a:ea typeface="Arial" charset="0"/>
                  <a:cs typeface="Arial" charset="0"/>
                </a:endParaRPr>
              </a:p>
            </p:txBody>
          </p:sp>
          <p:sp>
            <p:nvSpPr>
              <p:cNvPr id="213" name="Rectangle 212">
                <a:extLst>
                  <a:ext uri="{FF2B5EF4-FFF2-40B4-BE49-F238E27FC236}">
                    <a16:creationId xmlns:a16="http://schemas.microsoft.com/office/drawing/2014/main" id="{52F31A15-F749-438E-8C07-8E72A649992C}"/>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14049"/>
                <a:endParaRPr lang="en-US" dirty="0">
                  <a:solidFill>
                    <a:prstClr val="black"/>
                  </a:solidFill>
                  <a:latin typeface="Arial" charset="0"/>
                  <a:ea typeface="Arial" charset="0"/>
                  <a:cs typeface="Arial" charset="0"/>
                </a:endParaRPr>
              </a:p>
            </p:txBody>
          </p:sp>
          <p:sp>
            <p:nvSpPr>
              <p:cNvPr id="214" name="Rectangle 213">
                <a:extLst>
                  <a:ext uri="{FF2B5EF4-FFF2-40B4-BE49-F238E27FC236}">
                    <a16:creationId xmlns:a16="http://schemas.microsoft.com/office/drawing/2014/main" id="{7519E10B-1476-43E2-9DC7-E8465B327B97}"/>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14049"/>
                <a:endParaRPr lang="en-US" dirty="0">
                  <a:solidFill>
                    <a:prstClr val="black"/>
                  </a:solidFill>
                  <a:latin typeface="Arial" charset="0"/>
                  <a:ea typeface="Arial" charset="0"/>
                  <a:cs typeface="Arial" charset="0"/>
                </a:endParaRPr>
              </a:p>
            </p:txBody>
          </p:sp>
          <p:sp>
            <p:nvSpPr>
              <p:cNvPr id="215" name="Rectangle 214">
                <a:extLst>
                  <a:ext uri="{FF2B5EF4-FFF2-40B4-BE49-F238E27FC236}">
                    <a16:creationId xmlns:a16="http://schemas.microsoft.com/office/drawing/2014/main" id="{3F014B6F-3CA0-4E38-AD33-9691DB6678DA}"/>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14049"/>
                <a:endParaRPr lang="en-US" dirty="0">
                  <a:solidFill>
                    <a:prstClr val="black"/>
                  </a:solidFill>
                  <a:latin typeface="Arial" charset="0"/>
                  <a:ea typeface="Arial" charset="0"/>
                  <a:cs typeface="Arial" charset="0"/>
                </a:endParaRPr>
              </a:p>
            </p:txBody>
          </p:sp>
          <p:sp>
            <p:nvSpPr>
              <p:cNvPr id="216" name="Rectangle 215">
                <a:extLst>
                  <a:ext uri="{FF2B5EF4-FFF2-40B4-BE49-F238E27FC236}">
                    <a16:creationId xmlns:a16="http://schemas.microsoft.com/office/drawing/2014/main" id="{414CFCC8-6816-4C9C-B93A-05B19770B559}"/>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14049"/>
                <a:endParaRPr lang="en-US" dirty="0">
                  <a:solidFill>
                    <a:prstClr val="black"/>
                  </a:solidFill>
                  <a:latin typeface="Arial" charset="0"/>
                  <a:ea typeface="Arial" charset="0"/>
                  <a:cs typeface="Arial" charset="0"/>
                </a:endParaRPr>
              </a:p>
            </p:txBody>
          </p:sp>
          <p:sp>
            <p:nvSpPr>
              <p:cNvPr id="217" name="Rectangle 216">
                <a:extLst>
                  <a:ext uri="{FF2B5EF4-FFF2-40B4-BE49-F238E27FC236}">
                    <a16:creationId xmlns:a16="http://schemas.microsoft.com/office/drawing/2014/main" id="{DBA8CE8C-8693-4D60-9382-D4C26989F61F}"/>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14049"/>
                <a:endParaRPr lang="en-US" dirty="0">
                  <a:solidFill>
                    <a:prstClr val="black"/>
                  </a:solidFill>
                  <a:latin typeface="Arial" charset="0"/>
                  <a:ea typeface="Arial" charset="0"/>
                  <a:cs typeface="Arial" charset="0"/>
                </a:endParaRPr>
              </a:p>
            </p:txBody>
          </p:sp>
          <p:sp>
            <p:nvSpPr>
              <p:cNvPr id="218" name="Rectangle 217">
                <a:extLst>
                  <a:ext uri="{FF2B5EF4-FFF2-40B4-BE49-F238E27FC236}">
                    <a16:creationId xmlns:a16="http://schemas.microsoft.com/office/drawing/2014/main" id="{1D126B97-C441-44C2-A3AC-FDE8909D3635}"/>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14049"/>
                <a:endParaRPr lang="en-US" dirty="0">
                  <a:solidFill>
                    <a:prstClr val="black"/>
                  </a:solidFill>
                  <a:latin typeface="Arial" charset="0"/>
                  <a:ea typeface="Arial" charset="0"/>
                  <a:cs typeface="Arial" charset="0"/>
                </a:endParaRPr>
              </a:p>
            </p:txBody>
          </p:sp>
          <p:sp>
            <p:nvSpPr>
              <p:cNvPr id="220" name="Rectangle 219">
                <a:extLst>
                  <a:ext uri="{FF2B5EF4-FFF2-40B4-BE49-F238E27FC236}">
                    <a16:creationId xmlns:a16="http://schemas.microsoft.com/office/drawing/2014/main" id="{87CCBDBB-0B32-4BE7-8D20-FE0C64906280}"/>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14049"/>
                <a:endParaRPr lang="en-US" dirty="0">
                  <a:solidFill>
                    <a:prstClr val="black"/>
                  </a:solidFill>
                  <a:latin typeface="Arial" charset="0"/>
                  <a:ea typeface="Arial" charset="0"/>
                  <a:cs typeface="Arial" charset="0"/>
                </a:endParaRPr>
              </a:p>
            </p:txBody>
          </p:sp>
          <p:sp>
            <p:nvSpPr>
              <p:cNvPr id="221" name="Rectangle 220">
                <a:extLst>
                  <a:ext uri="{FF2B5EF4-FFF2-40B4-BE49-F238E27FC236}">
                    <a16:creationId xmlns:a16="http://schemas.microsoft.com/office/drawing/2014/main" id="{3A6B671A-3DD2-4C8C-B104-B106ED812BC3}"/>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14049"/>
                <a:endParaRPr lang="en-US" dirty="0">
                  <a:solidFill>
                    <a:prstClr val="black"/>
                  </a:solidFill>
                  <a:latin typeface="Arial" charset="0"/>
                  <a:ea typeface="Arial" charset="0"/>
                  <a:cs typeface="Arial" charset="0"/>
                </a:endParaRPr>
              </a:p>
            </p:txBody>
          </p:sp>
          <p:cxnSp>
            <p:nvCxnSpPr>
              <p:cNvPr id="222" name="Straight Connector 221">
                <a:extLst>
                  <a:ext uri="{FF2B5EF4-FFF2-40B4-BE49-F238E27FC236}">
                    <a16:creationId xmlns:a16="http://schemas.microsoft.com/office/drawing/2014/main" id="{A4759A7E-FAFA-4995-B708-D12C29BA24D8}"/>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a:off x="1708760" y="5291904"/>
              <a:ext cx="457200" cy="0"/>
            </a:xfrm>
            <a:prstGeom prst="straightConnector1">
              <a:avLst/>
            </a:prstGeom>
            <a:ln w="12700">
              <a:solidFill>
                <a:schemeClr val="tx2"/>
              </a:solidFill>
              <a:prstDash val="dash"/>
              <a:headEnd type="triangle"/>
              <a:tailEnd type="triangle" w="med" len="sm"/>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8EC57DAC-4122-4A06-BFC0-8BB4577E8D1A}"/>
                </a:ext>
              </a:extLst>
            </p:cNvPr>
            <p:cNvCxnSpPr>
              <a:cxnSpLocks/>
            </p:cNvCxnSpPr>
            <p:nvPr/>
          </p:nvCxnSpPr>
          <p:spPr>
            <a:xfrm flipV="1">
              <a:off x="1718634" y="2945298"/>
              <a:ext cx="639967" cy="803461"/>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754FC53C-6A01-42B4-BC8E-47C70A3241A6}"/>
              </a:ext>
            </a:extLst>
          </p:cNvPr>
          <p:cNvGrpSpPr/>
          <p:nvPr/>
        </p:nvGrpSpPr>
        <p:grpSpPr>
          <a:xfrm>
            <a:off x="5271435" y="2895730"/>
            <a:ext cx="858689" cy="429629"/>
            <a:chOff x="5271317" y="2895654"/>
            <a:chExt cx="858811" cy="429690"/>
          </a:xfrm>
        </p:grpSpPr>
        <p:cxnSp>
          <p:nvCxnSpPr>
            <p:cNvPr id="324" name="Straight Arrow Connector 323">
              <a:extLst>
                <a:ext uri="{FF2B5EF4-FFF2-40B4-BE49-F238E27FC236}">
                  <a16:creationId xmlns:a16="http://schemas.microsoft.com/office/drawing/2014/main" id="{BFDB16F0-2ABA-463E-94DA-13909A607DD1}"/>
                </a:ext>
              </a:extLst>
            </p:cNvPr>
            <p:cNvCxnSpPr>
              <a:cxnSpLocks/>
              <a:stCxn id="322" idx="3"/>
              <a:endCxn id="125" idx="3"/>
            </p:cNvCxnSpPr>
            <p:nvPr/>
          </p:nvCxnSpPr>
          <p:spPr>
            <a:xfrm flipV="1">
              <a:off x="5271317" y="2895654"/>
              <a:ext cx="354334" cy="400927"/>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325" name="TextBox 324">
              <a:extLst>
                <a:ext uri="{FF2B5EF4-FFF2-40B4-BE49-F238E27FC236}">
                  <a16:creationId xmlns:a16="http://schemas.microsoft.com/office/drawing/2014/main" id="{33DB303A-97CB-44DE-8689-0E630E03CCA1}"/>
                </a:ext>
              </a:extLst>
            </p:cNvPr>
            <p:cNvSpPr txBox="1"/>
            <p:nvPr/>
          </p:nvSpPr>
          <p:spPr>
            <a:xfrm>
              <a:off x="5274807" y="2919079"/>
              <a:ext cx="855321"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Schema on Write</a:t>
              </a:r>
            </a:p>
          </p:txBody>
        </p:sp>
      </p:grpSp>
      <p:sp>
        <p:nvSpPr>
          <p:cNvPr id="326" name="Rectangle 325">
            <a:extLst>
              <a:ext uri="{FF2B5EF4-FFF2-40B4-BE49-F238E27FC236}">
                <a16:creationId xmlns:a16="http://schemas.microsoft.com/office/drawing/2014/main" id="{D45ABC4B-1CFB-492C-A391-D0E8FDF51884}"/>
              </a:ext>
            </a:extLst>
          </p:cNvPr>
          <p:cNvSpPr/>
          <p:nvPr/>
        </p:nvSpPr>
        <p:spPr>
          <a:xfrm>
            <a:off x="2333934" y="2317183"/>
            <a:ext cx="1094540" cy="261610"/>
          </a:xfrm>
          <a:prstGeom prst="rect">
            <a:avLst/>
          </a:prstGeom>
        </p:spPr>
        <p:txBody>
          <a:bodyPr wrap="square">
            <a:spAutoFit/>
          </a:bodyPr>
          <a:lstStyle/>
          <a:p>
            <a:pPr algn="ctr" defTabSz="932239">
              <a:defRPr/>
            </a:pPr>
            <a:r>
              <a:rPr lang="en-US" sz="1100" kern="0" dirty="0">
                <a:solidFill>
                  <a:schemeClr val="accent1"/>
                </a:solidFill>
                <a:latin typeface="Segoe UI Semibold" panose="020B0702040204020203" pitchFamily="34" charset="0"/>
                <a:cs typeface="Segoe UI Semibold" panose="020B0702040204020203" pitchFamily="34" charset="0"/>
              </a:rPr>
              <a:t>Data Factory</a:t>
            </a:r>
          </a:p>
        </p:txBody>
      </p:sp>
      <p:sp>
        <p:nvSpPr>
          <p:cNvPr id="327" name="Rectangle 326">
            <a:extLst>
              <a:ext uri="{FF2B5EF4-FFF2-40B4-BE49-F238E27FC236}">
                <a16:creationId xmlns:a16="http://schemas.microsoft.com/office/drawing/2014/main" id="{225550A7-8CE0-4921-93D6-B5BF54851E21}"/>
              </a:ext>
            </a:extLst>
          </p:cNvPr>
          <p:cNvSpPr/>
          <p:nvPr/>
        </p:nvSpPr>
        <p:spPr>
          <a:xfrm>
            <a:off x="5053759" y="2384857"/>
            <a:ext cx="1094540" cy="430887"/>
          </a:xfrm>
          <a:prstGeom prst="rect">
            <a:avLst/>
          </a:prstGeom>
        </p:spPr>
        <p:txBody>
          <a:bodyPr wrap="square">
            <a:spAutoFit/>
          </a:bodyPr>
          <a:lstStyle/>
          <a:p>
            <a:pPr algn="ctr" defTabSz="932239">
              <a:defRPr/>
            </a:pPr>
            <a:r>
              <a:rPr lang="en-US" sz="1100" kern="0" dirty="0">
                <a:solidFill>
                  <a:schemeClr val="accent1"/>
                </a:solidFill>
                <a:latin typeface="Segoe UI Semibold" panose="020B0702040204020203" pitchFamily="34" charset="0"/>
                <a:cs typeface="Segoe UI Semibold" panose="020B0702040204020203" pitchFamily="34" charset="0"/>
              </a:rPr>
              <a:t>Synapse Analytics</a:t>
            </a:r>
          </a:p>
        </p:txBody>
      </p:sp>
      <p:sp>
        <p:nvSpPr>
          <p:cNvPr id="328" name="Rectangle 327">
            <a:extLst>
              <a:ext uri="{FF2B5EF4-FFF2-40B4-BE49-F238E27FC236}">
                <a16:creationId xmlns:a16="http://schemas.microsoft.com/office/drawing/2014/main" id="{345DC0A7-E663-42DD-A8DF-7F86CC8A91B0}"/>
              </a:ext>
            </a:extLst>
          </p:cNvPr>
          <p:cNvSpPr/>
          <p:nvPr/>
        </p:nvSpPr>
        <p:spPr>
          <a:xfrm>
            <a:off x="6658387" y="3065273"/>
            <a:ext cx="1094540" cy="437622"/>
          </a:xfrm>
          <a:prstGeom prst="rect">
            <a:avLst/>
          </a:prstGeom>
        </p:spPr>
        <p:txBody>
          <a:bodyPr wrap="square">
            <a:spAutoFit/>
          </a:bodyPr>
          <a:lstStyle/>
          <a:p>
            <a:pPr algn="ctr" defTabSz="932239">
              <a:defRPr/>
            </a:pPr>
            <a:r>
              <a:rPr lang="en-US" sz="1100" kern="0" dirty="0">
                <a:solidFill>
                  <a:schemeClr val="accent1"/>
                </a:solidFill>
                <a:latin typeface="Segoe UI Semibold" panose="020B0702040204020203" pitchFamily="34" charset="0"/>
                <a:cs typeface="Segoe UI Semibold" panose="020B0702040204020203" pitchFamily="34" charset="0"/>
              </a:rPr>
              <a:t>Analysis Services</a:t>
            </a:r>
          </a:p>
        </p:txBody>
      </p:sp>
      <p:grpSp>
        <p:nvGrpSpPr>
          <p:cNvPr id="329" name="Group 328">
            <a:extLst>
              <a:ext uri="{FF2B5EF4-FFF2-40B4-BE49-F238E27FC236}">
                <a16:creationId xmlns:a16="http://schemas.microsoft.com/office/drawing/2014/main" id="{8F394A52-C431-4B62-8F0F-740C143D980A}"/>
              </a:ext>
            </a:extLst>
          </p:cNvPr>
          <p:cNvGrpSpPr/>
          <p:nvPr/>
        </p:nvGrpSpPr>
        <p:grpSpPr>
          <a:xfrm>
            <a:off x="6430195" y="3537669"/>
            <a:ext cx="1496821" cy="1133263"/>
            <a:chOff x="2094410" y="1571211"/>
            <a:chExt cx="1497033" cy="1133423"/>
          </a:xfrm>
        </p:grpSpPr>
        <p:grpSp>
          <p:nvGrpSpPr>
            <p:cNvPr id="330" name="Group 329">
              <a:extLst>
                <a:ext uri="{FF2B5EF4-FFF2-40B4-BE49-F238E27FC236}">
                  <a16:creationId xmlns:a16="http://schemas.microsoft.com/office/drawing/2014/main" id="{4CA90E8E-2D8D-4EEE-B11E-B5CE95C8FD8B}"/>
                </a:ext>
              </a:extLst>
            </p:cNvPr>
            <p:cNvGrpSpPr/>
            <p:nvPr/>
          </p:nvGrpSpPr>
          <p:grpSpPr>
            <a:xfrm>
              <a:off x="2094410" y="1571211"/>
              <a:ext cx="1497033" cy="1133423"/>
              <a:chOff x="2094410" y="1571211"/>
              <a:chExt cx="1497033" cy="1133423"/>
            </a:xfrm>
          </p:grpSpPr>
          <p:sp>
            <p:nvSpPr>
              <p:cNvPr id="332" name="Rectangle: Rounded Corners 331">
                <a:extLst>
                  <a:ext uri="{FF2B5EF4-FFF2-40B4-BE49-F238E27FC236}">
                    <a16:creationId xmlns:a16="http://schemas.microsoft.com/office/drawing/2014/main" id="{6135C236-A7B2-47CF-9F21-8367FBF24D47}"/>
                  </a:ext>
                </a:extLst>
              </p:cNvPr>
              <p:cNvSpPr/>
              <p:nvPr/>
            </p:nvSpPr>
            <p:spPr>
              <a:xfrm>
                <a:off x="2347867" y="1817432"/>
                <a:ext cx="994974" cy="8872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TextBox 332">
                <a:extLst>
                  <a:ext uri="{FF2B5EF4-FFF2-40B4-BE49-F238E27FC236}">
                    <a16:creationId xmlns:a16="http://schemas.microsoft.com/office/drawing/2014/main" id="{33C38820-4FA8-4FB4-B1F9-AB983163D6DA}"/>
                  </a:ext>
                </a:extLst>
              </p:cNvPr>
              <p:cNvSpPr txBox="1"/>
              <p:nvPr/>
            </p:nvSpPr>
            <p:spPr>
              <a:xfrm>
                <a:off x="2094410" y="1571211"/>
                <a:ext cx="1497033"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Hadoop</a:t>
                </a:r>
              </a:p>
            </p:txBody>
          </p:sp>
        </p:grpSp>
        <p:sp>
          <p:nvSpPr>
            <p:cNvPr id="331" name="TextBox 330">
              <a:extLst>
                <a:ext uri="{FF2B5EF4-FFF2-40B4-BE49-F238E27FC236}">
                  <a16:creationId xmlns:a16="http://schemas.microsoft.com/office/drawing/2014/main" id="{D31108EB-3E43-4411-9AD3-4C0C79947CF8}"/>
                </a:ext>
              </a:extLst>
            </p:cNvPr>
            <p:cNvSpPr txBox="1"/>
            <p:nvPr/>
          </p:nvSpPr>
          <p:spPr>
            <a:xfrm>
              <a:off x="2320326" y="1836221"/>
              <a:ext cx="1050056" cy="60024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100" b="1" dirty="0">
                  <a:solidFill>
                    <a:schemeClr val="accent1"/>
                  </a:solidFill>
                </a:rPr>
                <a:t>Databricks</a:t>
              </a:r>
            </a:p>
            <a:p>
              <a:pPr>
                <a:buSzPct val="90000"/>
                <a:defRPr/>
              </a:pPr>
              <a:r>
                <a:rPr lang="en-US" sz="1100" b="1" dirty="0">
                  <a:solidFill>
                    <a:schemeClr val="accent1"/>
                  </a:solidFill>
                </a:rPr>
                <a:t>HD Insight</a:t>
              </a:r>
            </a:p>
            <a:p>
              <a:pPr>
                <a:buSzPct val="90000"/>
                <a:defRPr/>
              </a:pPr>
              <a:r>
                <a:rPr lang="en-US" sz="1100" b="1" dirty="0">
                  <a:solidFill>
                    <a:schemeClr val="accent1"/>
                  </a:solidFill>
                </a:rPr>
                <a:t>Synapse</a:t>
              </a:r>
            </a:p>
          </p:txBody>
        </p:sp>
      </p:grpSp>
      <p:cxnSp>
        <p:nvCxnSpPr>
          <p:cNvPr id="334" name="Straight Arrow Connector 333">
            <a:extLst>
              <a:ext uri="{FF2B5EF4-FFF2-40B4-BE49-F238E27FC236}">
                <a16:creationId xmlns:a16="http://schemas.microsoft.com/office/drawing/2014/main" id="{97C4CED7-41A5-4DEB-90F1-7680B0FA3EBF}"/>
              </a:ext>
            </a:extLst>
          </p:cNvPr>
          <p:cNvCxnSpPr>
            <a:cxnSpLocks/>
          </p:cNvCxnSpPr>
          <p:nvPr/>
        </p:nvCxnSpPr>
        <p:spPr>
          <a:xfrm>
            <a:off x="3381501" y="2633090"/>
            <a:ext cx="743103" cy="420746"/>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335" name="Group 334">
            <a:extLst>
              <a:ext uri="{FF2B5EF4-FFF2-40B4-BE49-F238E27FC236}">
                <a16:creationId xmlns:a16="http://schemas.microsoft.com/office/drawing/2014/main" id="{5023F861-2AF5-45BE-B5F9-13DE5772C5F8}"/>
              </a:ext>
            </a:extLst>
          </p:cNvPr>
          <p:cNvGrpSpPr/>
          <p:nvPr/>
        </p:nvGrpSpPr>
        <p:grpSpPr>
          <a:xfrm>
            <a:off x="6430195" y="4824228"/>
            <a:ext cx="1496821" cy="1133263"/>
            <a:chOff x="2094410" y="1571211"/>
            <a:chExt cx="1497033" cy="1133423"/>
          </a:xfrm>
        </p:grpSpPr>
        <p:grpSp>
          <p:nvGrpSpPr>
            <p:cNvPr id="336" name="Group 335">
              <a:extLst>
                <a:ext uri="{FF2B5EF4-FFF2-40B4-BE49-F238E27FC236}">
                  <a16:creationId xmlns:a16="http://schemas.microsoft.com/office/drawing/2014/main" id="{5DCA695F-5A5A-41FE-B908-3299E18406B7}"/>
                </a:ext>
              </a:extLst>
            </p:cNvPr>
            <p:cNvGrpSpPr/>
            <p:nvPr/>
          </p:nvGrpSpPr>
          <p:grpSpPr>
            <a:xfrm>
              <a:off x="2094410" y="1571211"/>
              <a:ext cx="1497033" cy="1133423"/>
              <a:chOff x="2094410" y="1571211"/>
              <a:chExt cx="1497033" cy="1133423"/>
            </a:xfrm>
          </p:grpSpPr>
          <p:sp>
            <p:nvSpPr>
              <p:cNvPr id="338" name="Rectangle: Rounded Corners 337">
                <a:extLst>
                  <a:ext uri="{FF2B5EF4-FFF2-40B4-BE49-F238E27FC236}">
                    <a16:creationId xmlns:a16="http://schemas.microsoft.com/office/drawing/2014/main" id="{2ED34938-16C2-4EB2-A3CC-AD0751CDFC3F}"/>
                  </a:ext>
                </a:extLst>
              </p:cNvPr>
              <p:cNvSpPr/>
              <p:nvPr/>
            </p:nvSpPr>
            <p:spPr>
              <a:xfrm>
                <a:off x="2347867" y="1817432"/>
                <a:ext cx="994974" cy="8872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339" name="TextBox 338">
                <a:extLst>
                  <a:ext uri="{FF2B5EF4-FFF2-40B4-BE49-F238E27FC236}">
                    <a16:creationId xmlns:a16="http://schemas.microsoft.com/office/drawing/2014/main" id="{6DF7E443-AFD3-4BEE-A6C0-43A426CCF8E8}"/>
                  </a:ext>
                </a:extLst>
              </p:cNvPr>
              <p:cNvSpPr txBox="1"/>
              <p:nvPr/>
            </p:nvSpPr>
            <p:spPr>
              <a:xfrm>
                <a:off x="2094410" y="1571211"/>
                <a:ext cx="1497033"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chemeClr val="accent1"/>
                    </a:solidFill>
                  </a:rPr>
                  <a:t>ML/AI</a:t>
                </a:r>
              </a:p>
            </p:txBody>
          </p:sp>
        </p:grpSp>
        <p:sp>
          <p:nvSpPr>
            <p:cNvPr id="337" name="TextBox 336">
              <a:extLst>
                <a:ext uri="{FF2B5EF4-FFF2-40B4-BE49-F238E27FC236}">
                  <a16:creationId xmlns:a16="http://schemas.microsoft.com/office/drawing/2014/main" id="{08922DAA-6F16-4D6C-B877-F477A3F9A47A}"/>
                </a:ext>
              </a:extLst>
            </p:cNvPr>
            <p:cNvSpPr txBox="1"/>
            <p:nvPr/>
          </p:nvSpPr>
          <p:spPr>
            <a:xfrm>
              <a:off x="2320326" y="1836221"/>
              <a:ext cx="1050056" cy="64642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200" b="1" dirty="0">
                  <a:solidFill>
                    <a:schemeClr val="accent1"/>
                  </a:solidFill>
                </a:rPr>
                <a:t>ML Services </a:t>
              </a:r>
              <a:r>
                <a:rPr lang="en-US" sz="1200" b="1">
                  <a:solidFill>
                    <a:schemeClr val="accent1"/>
                  </a:solidFill>
                </a:rPr>
                <a:t>Cognitive Services</a:t>
              </a:r>
              <a:endParaRPr lang="en-US" sz="1200" b="1" dirty="0">
                <a:solidFill>
                  <a:schemeClr val="accent1"/>
                </a:solidFill>
              </a:endParaRPr>
            </a:p>
          </p:txBody>
        </p:sp>
      </p:grpSp>
      <p:grpSp>
        <p:nvGrpSpPr>
          <p:cNvPr id="51" name="Group 50">
            <a:extLst>
              <a:ext uri="{FF2B5EF4-FFF2-40B4-BE49-F238E27FC236}">
                <a16:creationId xmlns:a16="http://schemas.microsoft.com/office/drawing/2014/main" id="{B04C0728-3B50-4F0B-83A3-0CABB296F4C5}"/>
              </a:ext>
            </a:extLst>
          </p:cNvPr>
          <p:cNvGrpSpPr/>
          <p:nvPr/>
        </p:nvGrpSpPr>
        <p:grpSpPr>
          <a:xfrm>
            <a:off x="5333095" y="3517881"/>
            <a:ext cx="1221526" cy="659552"/>
            <a:chOff x="5332986" y="3517893"/>
            <a:chExt cx="1221699" cy="659645"/>
          </a:xfrm>
        </p:grpSpPr>
        <p:cxnSp>
          <p:nvCxnSpPr>
            <p:cNvPr id="340" name="Straight Arrow Connector 339">
              <a:extLst>
                <a:ext uri="{FF2B5EF4-FFF2-40B4-BE49-F238E27FC236}">
                  <a16:creationId xmlns:a16="http://schemas.microsoft.com/office/drawing/2014/main" id="{D84C89C3-DE87-475F-B09A-C8E8AE976429}"/>
                </a:ext>
              </a:extLst>
            </p:cNvPr>
            <p:cNvCxnSpPr>
              <a:cxnSpLocks/>
            </p:cNvCxnSpPr>
            <p:nvPr/>
          </p:nvCxnSpPr>
          <p:spPr>
            <a:xfrm>
              <a:off x="5332986" y="3747628"/>
              <a:ext cx="1221699" cy="42991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341" name="TextBox 340">
              <a:extLst>
                <a:ext uri="{FF2B5EF4-FFF2-40B4-BE49-F238E27FC236}">
                  <a16:creationId xmlns:a16="http://schemas.microsoft.com/office/drawing/2014/main" id="{DFE8EB7D-847D-4AE8-8BCA-78DC8C768F80}"/>
                </a:ext>
              </a:extLst>
            </p:cNvPr>
            <p:cNvSpPr txBox="1"/>
            <p:nvPr/>
          </p:nvSpPr>
          <p:spPr>
            <a:xfrm>
              <a:off x="5362301" y="3517893"/>
              <a:ext cx="855321"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Schema on Read</a:t>
              </a:r>
            </a:p>
          </p:txBody>
        </p:sp>
      </p:grpSp>
      <p:cxnSp>
        <p:nvCxnSpPr>
          <p:cNvPr id="342" name="Straight Arrow Connector 341">
            <a:extLst>
              <a:ext uri="{FF2B5EF4-FFF2-40B4-BE49-F238E27FC236}">
                <a16:creationId xmlns:a16="http://schemas.microsoft.com/office/drawing/2014/main" id="{3F71E87C-33C7-41D4-9CCB-861C548098DE}"/>
              </a:ext>
            </a:extLst>
          </p:cNvPr>
          <p:cNvCxnSpPr>
            <a:cxnSpLocks/>
          </p:cNvCxnSpPr>
          <p:nvPr/>
        </p:nvCxnSpPr>
        <p:spPr>
          <a:xfrm>
            <a:off x="5305341" y="3800032"/>
            <a:ext cx="1270666" cy="1268246"/>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343" name="Rectangle 342">
            <a:extLst>
              <a:ext uri="{FF2B5EF4-FFF2-40B4-BE49-F238E27FC236}">
                <a16:creationId xmlns:a16="http://schemas.microsoft.com/office/drawing/2014/main" id="{E7D2EF89-9142-4219-B990-545097C015E9}"/>
              </a:ext>
            </a:extLst>
          </p:cNvPr>
          <p:cNvSpPr/>
          <p:nvPr/>
        </p:nvSpPr>
        <p:spPr>
          <a:xfrm>
            <a:off x="8575388" y="3532170"/>
            <a:ext cx="1094540" cy="437622"/>
          </a:xfrm>
          <a:prstGeom prst="rect">
            <a:avLst/>
          </a:prstGeom>
        </p:spPr>
        <p:txBody>
          <a:bodyPr wrap="square">
            <a:spAutoFit/>
          </a:bodyPr>
          <a:lstStyle/>
          <a:p>
            <a:pPr algn="ctr" defTabSz="932239">
              <a:defRPr/>
            </a:pPr>
            <a:r>
              <a:rPr lang="en-US" sz="1100" kern="0" dirty="0">
                <a:solidFill>
                  <a:schemeClr val="accent1"/>
                </a:solidFill>
                <a:latin typeface="Segoe UI Semibold" panose="020B0702040204020203" pitchFamily="34" charset="0"/>
                <a:cs typeface="Segoe UI Semibold" panose="020B0702040204020203" pitchFamily="34" charset="0"/>
              </a:rPr>
              <a:t>Power BI Desktop</a:t>
            </a:r>
          </a:p>
        </p:txBody>
      </p:sp>
      <p:sp>
        <p:nvSpPr>
          <p:cNvPr id="344" name="Rectangle 343">
            <a:extLst>
              <a:ext uri="{FF2B5EF4-FFF2-40B4-BE49-F238E27FC236}">
                <a16:creationId xmlns:a16="http://schemas.microsoft.com/office/drawing/2014/main" id="{DDD30B6D-8BF3-42C1-984C-FC45B0804D7E}"/>
              </a:ext>
            </a:extLst>
          </p:cNvPr>
          <p:cNvSpPr/>
          <p:nvPr/>
        </p:nvSpPr>
        <p:spPr>
          <a:xfrm>
            <a:off x="10525011" y="2261554"/>
            <a:ext cx="1094540" cy="600164"/>
          </a:xfrm>
          <a:prstGeom prst="rect">
            <a:avLst/>
          </a:prstGeom>
        </p:spPr>
        <p:txBody>
          <a:bodyPr wrap="square">
            <a:spAutoFit/>
          </a:bodyPr>
          <a:lstStyle/>
          <a:p>
            <a:pPr algn="ctr" defTabSz="932239">
              <a:defRPr/>
            </a:pPr>
            <a:r>
              <a:rPr lang="en-US" sz="1100" kern="0" dirty="0">
                <a:solidFill>
                  <a:schemeClr val="accent1"/>
                </a:solidFill>
                <a:latin typeface="Segoe UI Semibold" panose="020B0702040204020203" pitchFamily="34" charset="0"/>
                <a:cs typeface="Segoe UI Semibold" panose="020B0702040204020203" pitchFamily="34" charset="0"/>
              </a:rPr>
              <a:t>Power BI Service / Premium</a:t>
            </a:r>
          </a:p>
        </p:txBody>
      </p:sp>
      <p:sp>
        <p:nvSpPr>
          <p:cNvPr id="345" name="Rectangle 344">
            <a:extLst>
              <a:ext uri="{FF2B5EF4-FFF2-40B4-BE49-F238E27FC236}">
                <a16:creationId xmlns:a16="http://schemas.microsoft.com/office/drawing/2014/main" id="{C0A7484C-7FC6-4FE3-AFCA-9EBA40D4DDDF}"/>
              </a:ext>
            </a:extLst>
          </p:cNvPr>
          <p:cNvSpPr/>
          <p:nvPr/>
        </p:nvSpPr>
        <p:spPr>
          <a:xfrm>
            <a:off x="10558259" y="3455876"/>
            <a:ext cx="1094540" cy="437622"/>
          </a:xfrm>
          <a:prstGeom prst="rect">
            <a:avLst/>
          </a:prstGeom>
        </p:spPr>
        <p:txBody>
          <a:bodyPr wrap="square">
            <a:spAutoFit/>
          </a:bodyPr>
          <a:lstStyle/>
          <a:p>
            <a:pPr algn="ctr" defTabSz="932239">
              <a:defRPr/>
            </a:pPr>
            <a:r>
              <a:rPr lang="en-US" sz="1100" kern="0" dirty="0">
                <a:solidFill>
                  <a:schemeClr val="accent1"/>
                </a:solidFill>
                <a:latin typeface="Segoe UI Semibold" panose="020B0702040204020203" pitchFamily="34" charset="0"/>
                <a:cs typeface="Segoe UI Semibold" panose="020B0702040204020203" pitchFamily="34" charset="0"/>
              </a:rPr>
              <a:t>Power BI Embedded</a:t>
            </a:r>
          </a:p>
        </p:txBody>
      </p:sp>
      <p:sp>
        <p:nvSpPr>
          <p:cNvPr id="346" name="Rectangle 345">
            <a:extLst>
              <a:ext uri="{FF2B5EF4-FFF2-40B4-BE49-F238E27FC236}">
                <a16:creationId xmlns:a16="http://schemas.microsoft.com/office/drawing/2014/main" id="{F43A96C7-0707-4820-8E86-199957FDA2CA}"/>
              </a:ext>
            </a:extLst>
          </p:cNvPr>
          <p:cNvSpPr/>
          <p:nvPr/>
        </p:nvSpPr>
        <p:spPr>
          <a:xfrm>
            <a:off x="8554571" y="2214083"/>
            <a:ext cx="1094540" cy="430887"/>
          </a:xfrm>
          <a:prstGeom prst="rect">
            <a:avLst/>
          </a:prstGeom>
        </p:spPr>
        <p:txBody>
          <a:bodyPr wrap="square">
            <a:spAutoFit/>
          </a:bodyPr>
          <a:lstStyle/>
          <a:p>
            <a:pPr algn="ctr" defTabSz="932239">
              <a:defRPr/>
            </a:pPr>
            <a:r>
              <a:rPr lang="en-US" sz="1100" i="1" kern="0" dirty="0">
                <a:solidFill>
                  <a:schemeClr val="accent1"/>
                </a:solidFill>
                <a:latin typeface="Segoe UI Semibold" panose="020B0702040204020203" pitchFamily="34" charset="0"/>
                <a:cs typeface="Segoe UI Semibold" panose="020B0702040204020203" pitchFamily="34" charset="0"/>
              </a:rPr>
              <a:t>Power BI Report Builder</a:t>
            </a:r>
          </a:p>
        </p:txBody>
      </p:sp>
      <p:grpSp>
        <p:nvGrpSpPr>
          <p:cNvPr id="5" name="Group 4">
            <a:extLst>
              <a:ext uri="{FF2B5EF4-FFF2-40B4-BE49-F238E27FC236}">
                <a16:creationId xmlns:a16="http://schemas.microsoft.com/office/drawing/2014/main" id="{E7C8488A-C739-46A5-AFEC-7B0B45EEF758}"/>
              </a:ext>
            </a:extLst>
          </p:cNvPr>
          <p:cNvGrpSpPr/>
          <p:nvPr/>
        </p:nvGrpSpPr>
        <p:grpSpPr>
          <a:xfrm>
            <a:off x="1089768" y="5083987"/>
            <a:ext cx="565444" cy="497394"/>
            <a:chOff x="107791" y="6117440"/>
            <a:chExt cx="828091" cy="329535"/>
          </a:xfrm>
        </p:grpSpPr>
        <p:sp>
          <p:nvSpPr>
            <p:cNvPr id="156" name="Rectangle: Rounded Corners 155">
              <a:extLst>
                <a:ext uri="{FF2B5EF4-FFF2-40B4-BE49-F238E27FC236}">
                  <a16:creationId xmlns:a16="http://schemas.microsoft.com/office/drawing/2014/main" id="{431115A2-6D81-4AA5-8D3A-4C49C5AB2E91}"/>
                </a:ext>
              </a:extLst>
            </p:cNvPr>
            <p:cNvSpPr/>
            <p:nvPr/>
          </p:nvSpPr>
          <p:spPr>
            <a:xfrm>
              <a:off x="135332" y="6117440"/>
              <a:ext cx="736065" cy="29578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TextBox 154">
              <a:extLst>
                <a:ext uri="{FF2B5EF4-FFF2-40B4-BE49-F238E27FC236}">
                  <a16:creationId xmlns:a16="http://schemas.microsoft.com/office/drawing/2014/main" id="{2D563939-DB24-404E-925E-D887A281DEEE}"/>
                </a:ext>
              </a:extLst>
            </p:cNvPr>
            <p:cNvSpPr txBox="1"/>
            <p:nvPr/>
          </p:nvSpPr>
          <p:spPr>
            <a:xfrm>
              <a:off x="107791" y="6136228"/>
              <a:ext cx="828091" cy="310747"/>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200" b="1" dirty="0">
                  <a:solidFill>
                    <a:schemeClr val="accent1"/>
                  </a:solidFill>
                </a:rPr>
                <a:t>IoT Edge</a:t>
              </a:r>
            </a:p>
          </p:txBody>
        </p:sp>
      </p:grpSp>
      <p:grpSp>
        <p:nvGrpSpPr>
          <p:cNvPr id="6" name="Group 5">
            <a:extLst>
              <a:ext uri="{FF2B5EF4-FFF2-40B4-BE49-F238E27FC236}">
                <a16:creationId xmlns:a16="http://schemas.microsoft.com/office/drawing/2014/main" id="{5EA5D519-D9E2-4B7E-B566-D3EF0A2192A5}"/>
              </a:ext>
            </a:extLst>
          </p:cNvPr>
          <p:cNvGrpSpPr/>
          <p:nvPr/>
        </p:nvGrpSpPr>
        <p:grpSpPr>
          <a:xfrm>
            <a:off x="1936703" y="6206052"/>
            <a:ext cx="10077132" cy="586857"/>
            <a:chOff x="1975537" y="6329999"/>
            <a:chExt cx="10279199" cy="598625"/>
          </a:xfrm>
        </p:grpSpPr>
        <p:sp>
          <p:nvSpPr>
            <p:cNvPr id="171" name="Rectangle: Rounded Corners 170">
              <a:extLst>
                <a:ext uri="{FF2B5EF4-FFF2-40B4-BE49-F238E27FC236}">
                  <a16:creationId xmlns:a16="http://schemas.microsoft.com/office/drawing/2014/main" id="{209C559F-5C5E-40CC-895B-FAA3B2CAB218}"/>
                </a:ext>
              </a:extLst>
            </p:cNvPr>
            <p:cNvSpPr/>
            <p:nvPr/>
          </p:nvSpPr>
          <p:spPr>
            <a:xfrm>
              <a:off x="1975537" y="6363447"/>
              <a:ext cx="10279199" cy="39434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F244957E-5E96-4D4F-9646-0406B64081EB}"/>
                </a:ext>
              </a:extLst>
            </p:cNvPr>
            <p:cNvSpPr txBox="1"/>
            <p:nvPr/>
          </p:nvSpPr>
          <p:spPr>
            <a:xfrm>
              <a:off x="2094471" y="6329999"/>
              <a:ext cx="10017452" cy="59862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lgn="l">
                <a:buSzPct val="90000"/>
                <a:defRPr/>
              </a:pPr>
              <a:r>
                <a:rPr lang="en-US" sz="1000" dirty="0">
                  <a:solidFill>
                    <a:schemeClr val="tx1"/>
                  </a:solidFill>
                </a:rPr>
                <a:t>                                          </a:t>
              </a:r>
              <a:r>
                <a:rPr lang="en-US" sz="1029" dirty="0">
                  <a:solidFill>
                    <a:srgbClr val="0078D7"/>
                  </a:solidFill>
                </a:rPr>
                <a:t>Inventory                                                                       Assess &amp; Govern                                                     Discover &amp; Enrich</a:t>
              </a:r>
            </a:p>
            <a:p>
              <a:pPr>
                <a:buSzPct val="90000"/>
                <a:defRPr/>
              </a:pPr>
              <a:r>
                <a:rPr lang="en-US" sz="1196" b="1" dirty="0">
                  <a:solidFill>
                    <a:schemeClr val="accent2"/>
                  </a:solidFill>
                </a:rPr>
                <a:t>         </a:t>
              </a:r>
              <a:r>
                <a:rPr lang="en-US" sz="1196" b="1" dirty="0">
                  <a:solidFill>
                    <a:schemeClr val="accent1"/>
                  </a:solidFill>
                </a:rPr>
                <a:t>Azure Data Catalog Gen 2 (Babylon)</a:t>
              </a:r>
            </a:p>
            <a:p>
              <a:pPr>
                <a:buSzPct val="90000"/>
                <a:defRPr/>
              </a:pPr>
              <a:endParaRPr lang="en-US" sz="1000" i="1" dirty="0">
                <a:solidFill>
                  <a:schemeClr val="tx1"/>
                </a:solidFill>
              </a:endParaRPr>
            </a:p>
          </p:txBody>
        </p:sp>
      </p:grpSp>
      <p:sp>
        <p:nvSpPr>
          <p:cNvPr id="173" name="Title 1">
            <a:extLst>
              <a:ext uri="{FF2B5EF4-FFF2-40B4-BE49-F238E27FC236}">
                <a16:creationId xmlns:a16="http://schemas.microsoft.com/office/drawing/2014/main" id="{A0DD0855-B60B-4B4E-9141-77ACD0894031}"/>
              </a:ext>
            </a:extLst>
          </p:cNvPr>
          <p:cNvSpPr>
            <a:spLocks noGrp="1"/>
          </p:cNvSpPr>
          <p:nvPr>
            <p:ph type="title"/>
          </p:nvPr>
        </p:nvSpPr>
        <p:spPr>
          <a:xfrm>
            <a:off x="270067" y="247871"/>
            <a:ext cx="11654187" cy="735641"/>
          </a:xfrm>
        </p:spPr>
        <p:txBody>
          <a:bodyPr>
            <a:noAutofit/>
          </a:bodyPr>
          <a:lstStyle/>
          <a:p>
            <a:r>
              <a:rPr lang="en-US" dirty="0">
                <a:ln>
                  <a:solidFill>
                    <a:srgbClr val="FFFFFF">
                      <a:alpha val="0"/>
                    </a:srgbClr>
                  </a:solidFill>
                </a:ln>
                <a:solidFill>
                  <a:schemeClr val="tx2"/>
                </a:solidFill>
                <a:ea typeface="Segoe UI" pitchFamily="34" charset="0"/>
              </a:rPr>
              <a:t>Azure Data Services</a:t>
            </a:r>
            <a:br>
              <a:rPr lang="en-US" dirty="0">
                <a:ln>
                  <a:solidFill>
                    <a:srgbClr val="FFFFFF">
                      <a:alpha val="0"/>
                    </a:srgbClr>
                  </a:solidFill>
                </a:ln>
                <a:solidFill>
                  <a:schemeClr val="tx1"/>
                </a:solidFill>
                <a:ea typeface="Segoe UI" pitchFamily="34" charset="0"/>
              </a:rPr>
            </a:br>
            <a:r>
              <a:rPr lang="en-US" sz="2800" dirty="0">
                <a:gradFill>
                  <a:gsLst>
                    <a:gs pos="4386">
                      <a:schemeClr val="accent5"/>
                    </a:gs>
                    <a:gs pos="36000">
                      <a:schemeClr val="accent5"/>
                    </a:gs>
                  </a:gsLst>
                  <a:lin ang="5400000" scaled="0"/>
                </a:gradFill>
              </a:rPr>
              <a:t>Overview</a:t>
            </a:r>
            <a:endParaRPr lang="en-US" sz="3528" dirty="0">
              <a:gradFill>
                <a:gsLst>
                  <a:gs pos="4386">
                    <a:schemeClr val="accent5"/>
                  </a:gs>
                  <a:gs pos="36000">
                    <a:schemeClr val="accent5"/>
                  </a:gs>
                </a:gsLst>
                <a:lin ang="5400000" scaled="0"/>
              </a:gradFill>
            </a:endParaRPr>
          </a:p>
        </p:txBody>
      </p:sp>
      <p:grpSp>
        <p:nvGrpSpPr>
          <p:cNvPr id="152" name="Group 151">
            <a:extLst>
              <a:ext uri="{FF2B5EF4-FFF2-40B4-BE49-F238E27FC236}">
                <a16:creationId xmlns:a16="http://schemas.microsoft.com/office/drawing/2014/main" id="{1A1C9F06-0EEC-4F4F-A593-04ADDF5D5420}"/>
              </a:ext>
            </a:extLst>
          </p:cNvPr>
          <p:cNvGrpSpPr/>
          <p:nvPr/>
        </p:nvGrpSpPr>
        <p:grpSpPr>
          <a:xfrm>
            <a:off x="5024902" y="4688457"/>
            <a:ext cx="994974" cy="832520"/>
            <a:chOff x="5107248" y="4396255"/>
            <a:chExt cx="994974" cy="832520"/>
          </a:xfrm>
        </p:grpSpPr>
        <p:grpSp>
          <p:nvGrpSpPr>
            <p:cNvPr id="153" name="Group 152">
              <a:extLst>
                <a:ext uri="{FF2B5EF4-FFF2-40B4-BE49-F238E27FC236}">
                  <a16:creationId xmlns:a16="http://schemas.microsoft.com/office/drawing/2014/main" id="{A9D57C5F-67BD-40FE-A738-FCF0BA2C1274}"/>
                </a:ext>
              </a:extLst>
            </p:cNvPr>
            <p:cNvGrpSpPr/>
            <p:nvPr/>
          </p:nvGrpSpPr>
          <p:grpSpPr>
            <a:xfrm>
              <a:off x="5361727" y="4396255"/>
              <a:ext cx="486017" cy="418911"/>
              <a:chOff x="8376458" y="5925518"/>
              <a:chExt cx="1045926" cy="901512"/>
            </a:xfrm>
          </p:grpSpPr>
          <p:sp>
            <p:nvSpPr>
              <p:cNvPr id="157" name="Star: 4 Points 8">
                <a:extLst>
                  <a:ext uri="{FF2B5EF4-FFF2-40B4-BE49-F238E27FC236}">
                    <a16:creationId xmlns:a16="http://schemas.microsoft.com/office/drawing/2014/main" id="{BDDB4C6A-33BD-4A21-86BB-A7BA8445F4F2}"/>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8" name="Star: 4 Points 8">
                <a:extLst>
                  <a:ext uri="{FF2B5EF4-FFF2-40B4-BE49-F238E27FC236}">
                    <a16:creationId xmlns:a16="http://schemas.microsoft.com/office/drawing/2014/main" id="{A759E579-C403-48EF-9873-2F7047BF2DDB}"/>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4" name="Oval 173">
                <a:extLst>
                  <a:ext uri="{FF2B5EF4-FFF2-40B4-BE49-F238E27FC236}">
                    <a16:creationId xmlns:a16="http://schemas.microsoft.com/office/drawing/2014/main" id="{6FF9563E-3994-4703-98BE-196776E6D03A}"/>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5" name="Oval 9">
                <a:extLst>
                  <a:ext uri="{FF2B5EF4-FFF2-40B4-BE49-F238E27FC236}">
                    <a16:creationId xmlns:a16="http://schemas.microsoft.com/office/drawing/2014/main" id="{EFA35FD9-F692-4097-B059-20DEB08F64C0}"/>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54" name="Rectangle 153">
              <a:extLst>
                <a:ext uri="{FF2B5EF4-FFF2-40B4-BE49-F238E27FC236}">
                  <a16:creationId xmlns:a16="http://schemas.microsoft.com/office/drawing/2014/main" id="{B1AF4872-CB8E-4077-9113-1A98176EFFD6}"/>
                </a:ext>
              </a:extLst>
            </p:cNvPr>
            <p:cNvSpPr/>
            <p:nvPr/>
          </p:nvSpPr>
          <p:spPr>
            <a:xfrm>
              <a:off x="5107248" y="4797888"/>
              <a:ext cx="994974" cy="430887"/>
            </a:xfrm>
            <a:prstGeom prst="rect">
              <a:avLst/>
            </a:prstGeom>
          </p:spPr>
          <p:txBody>
            <a:bodyPr wrap="square">
              <a:spAutoFit/>
            </a:bodyPr>
            <a:lstStyle/>
            <a:p>
              <a:pPr defTabSz="932418">
                <a:defRPr/>
              </a:pPr>
              <a:r>
                <a:rPr lang="en-US" sz="1100" kern="0" dirty="0">
                  <a:solidFill>
                    <a:schemeClr val="tx2"/>
                  </a:solidFill>
                  <a:latin typeface="Segoe UI Semibold" panose="020B0702040204020203" pitchFamily="34" charset="0"/>
                  <a:cs typeface="Segoe UI Semibold" panose="020B0702040204020203" pitchFamily="34" charset="0"/>
                </a:rPr>
                <a:t>Cosmos DB</a:t>
              </a:r>
            </a:p>
            <a:p>
              <a:pPr defTabSz="932418">
                <a:defRPr/>
              </a:pPr>
              <a:r>
                <a:rPr lang="en-US" sz="1100" kern="0" dirty="0">
                  <a:solidFill>
                    <a:schemeClr val="tx2"/>
                  </a:solidFill>
                  <a:latin typeface="Segoe UI Semibold" panose="020B0702040204020203" pitchFamily="34" charset="0"/>
                  <a:cs typeface="Segoe UI Semibold" panose="020B0702040204020203" pitchFamily="34" charset="0"/>
                </a:rPr>
                <a:t>ADX / TSI</a:t>
              </a:r>
            </a:p>
          </p:txBody>
        </p:sp>
      </p:grpSp>
    </p:spTree>
    <p:extLst>
      <p:ext uri="{BB962C8B-B14F-4D97-AF65-F5344CB8AC3E}">
        <p14:creationId xmlns:p14="http://schemas.microsoft.com/office/powerpoint/2010/main" val="6563604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400"/>
                                  </p:stCondLst>
                                  <p:childTnLst>
                                    <p:set>
                                      <p:cBhvr>
                                        <p:cTn id="9" dur="1" fill="hold">
                                          <p:stCondLst>
                                            <p:cond delay="0"/>
                                          </p:stCondLst>
                                        </p:cTn>
                                        <p:tgtEl>
                                          <p:spTgt spid="189"/>
                                        </p:tgtEl>
                                        <p:attrNameLst>
                                          <p:attrName>style.visibility</p:attrName>
                                        </p:attrNameLst>
                                      </p:cBhvr>
                                      <p:to>
                                        <p:strVal val="visible"/>
                                      </p:to>
                                    </p:set>
                                  </p:childTnLst>
                                </p:cTn>
                              </p:par>
                            </p:childTnLst>
                          </p:cTn>
                        </p:par>
                        <p:par>
                          <p:cTn id="10" fill="hold">
                            <p:stCondLst>
                              <p:cond delay="400"/>
                            </p:stCondLst>
                            <p:childTnLst>
                              <p:par>
                                <p:cTn id="11" presetID="1" presetClass="entr" presetSubtype="0" fill="hold" grpId="0" nodeType="afterEffect">
                                  <p:stCondLst>
                                    <p:cond delay="400"/>
                                  </p:stCondLst>
                                  <p:childTnLst>
                                    <p:set>
                                      <p:cBhvr>
                                        <p:cTn id="12" dur="1" fill="hold">
                                          <p:stCondLst>
                                            <p:cond delay="0"/>
                                          </p:stCondLst>
                                        </p:cTn>
                                        <p:tgtEl>
                                          <p:spTgt spid="190"/>
                                        </p:tgtEl>
                                        <p:attrNameLst>
                                          <p:attrName>style.visibility</p:attrName>
                                        </p:attrNameLst>
                                      </p:cBhvr>
                                      <p:to>
                                        <p:strVal val="visible"/>
                                      </p:to>
                                    </p:set>
                                  </p:childTnLst>
                                </p:cTn>
                              </p:par>
                            </p:childTnLst>
                          </p:cTn>
                        </p:par>
                        <p:par>
                          <p:cTn id="13" fill="hold">
                            <p:stCondLst>
                              <p:cond delay="800"/>
                            </p:stCondLst>
                            <p:childTnLst>
                              <p:par>
                                <p:cTn id="14" presetID="1" presetClass="entr" presetSubtype="0" fill="hold" grpId="0" nodeType="afterEffect">
                                  <p:stCondLst>
                                    <p:cond delay="400"/>
                                  </p:stCondLst>
                                  <p:childTnLst>
                                    <p:set>
                                      <p:cBhvr>
                                        <p:cTn id="15" dur="1" fill="hold">
                                          <p:stCondLst>
                                            <p:cond delay="0"/>
                                          </p:stCondLst>
                                        </p:cTn>
                                        <p:tgtEl>
                                          <p:spTgt spid="119"/>
                                        </p:tgtEl>
                                        <p:attrNameLst>
                                          <p:attrName>style.visibility</p:attrName>
                                        </p:attrNameLst>
                                      </p:cBhvr>
                                      <p:to>
                                        <p:strVal val="visible"/>
                                      </p:to>
                                    </p:set>
                                  </p:childTnLst>
                                </p:cTn>
                              </p:par>
                            </p:childTnLst>
                          </p:cTn>
                        </p:par>
                        <p:par>
                          <p:cTn id="16" fill="hold">
                            <p:stCondLst>
                              <p:cond delay="1200"/>
                            </p:stCondLst>
                            <p:childTnLst>
                              <p:par>
                                <p:cTn id="17" presetID="1" presetClass="entr" presetSubtype="0" fill="hold" grpId="0" nodeType="afterEffect">
                                  <p:stCondLst>
                                    <p:cond delay="400"/>
                                  </p:stCondLst>
                                  <p:childTnLst>
                                    <p:set>
                                      <p:cBhvr>
                                        <p:cTn id="18" dur="1" fill="hold">
                                          <p:stCondLst>
                                            <p:cond delay="0"/>
                                          </p:stCondLst>
                                        </p:cTn>
                                        <p:tgtEl>
                                          <p:spTgt spid="1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6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6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8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8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0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0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0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1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1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2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09"/>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10"/>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52"/>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41"/>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48"/>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334"/>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326"/>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327"/>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328"/>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329"/>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51"/>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335"/>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342"/>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343"/>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346"/>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344"/>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345"/>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animBg="1"/>
      <p:bldP spid="119" grpId="0" animBg="1"/>
      <p:bldP spid="188" grpId="0" animBg="1"/>
      <p:bldP spid="189" grpId="0" animBg="1"/>
      <p:bldP spid="190" grpId="0" animBg="1"/>
      <p:bldP spid="264" grpId="0" animBg="1"/>
      <p:bldP spid="309" grpId="0"/>
      <p:bldP spid="317" grpId="0"/>
      <p:bldP spid="320" grpId="0"/>
      <p:bldP spid="326" grpId="0"/>
      <p:bldP spid="327" grpId="0"/>
      <p:bldP spid="328" grpId="0"/>
      <p:bldP spid="343" grpId="0"/>
      <p:bldP spid="344" grpId="0"/>
      <p:bldP spid="345" grpId="0"/>
      <p:bldP spid="34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Lifecycle Management</a:t>
            </a:r>
            <a:br>
              <a:rPr lang="en-US" dirty="0"/>
            </a:br>
            <a:r>
              <a:rPr lang="en-US" sz="3200" dirty="0">
                <a:solidFill>
                  <a:schemeClr val="tx1"/>
                </a:solidFill>
              </a:rPr>
              <a:t>Moving from Dev to Test to Production</a:t>
            </a:r>
          </a:p>
        </p:txBody>
      </p:sp>
      <p:sp>
        <p:nvSpPr>
          <p:cNvPr id="3" name="Text Placeholder 2"/>
          <p:cNvSpPr txBox="1">
            <a:spLocks/>
          </p:cNvSpPr>
          <p:nvPr/>
        </p:nvSpPr>
        <p:spPr>
          <a:xfrm>
            <a:off x="269240" y="1365832"/>
            <a:ext cx="11440159"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Assumption – You are using an App for “deployment to the masses”</a:t>
            </a:r>
          </a:p>
          <a:p>
            <a:pPr lvl="1"/>
            <a:r>
              <a:rPr lang="en-US" sz="1400" dirty="0"/>
              <a:t>App is deployed within a workspace with a small set of Admins/Members; Admins are responsible for member management and app publishing.</a:t>
            </a:r>
          </a:p>
          <a:p>
            <a:pPr lvl="1"/>
            <a:r>
              <a:rPr lang="en-US" sz="1400" dirty="0"/>
              <a:t>Members are the developers and/or power users who participate in creating/maintaining/validating content</a:t>
            </a:r>
          </a:p>
          <a:p>
            <a:r>
              <a:rPr lang="en-US" sz="2000" dirty="0"/>
              <a:t>Option 1 – One Workspace</a:t>
            </a:r>
          </a:p>
          <a:p>
            <a:pPr lvl="1"/>
            <a:r>
              <a:rPr lang="en-US" sz="1400" dirty="0"/>
              <a:t>Use the “Included in App” capability to include/exclude items from App (dashboards/reports)</a:t>
            </a:r>
          </a:p>
          <a:p>
            <a:pPr lvl="1"/>
            <a:r>
              <a:rPr lang="en-US" sz="1400" dirty="0"/>
              <a:t>Changes to “included” dashboards/reports are not visible to the App until the App is updated (re-published)</a:t>
            </a:r>
          </a:p>
          <a:p>
            <a:pPr lvl="1"/>
            <a:r>
              <a:rPr lang="en-US" sz="1400" dirty="0"/>
              <a:t>Note that “breaking changes” – e.g., removing/renaming a dataset table field, are reflected immediately (i.e. no dataset versioning)</a:t>
            </a:r>
          </a:p>
          <a:p>
            <a:r>
              <a:rPr lang="en-US" sz="2000" dirty="0"/>
              <a:t>Option 2 – Multiple Workspaces</a:t>
            </a:r>
          </a:p>
          <a:p>
            <a:pPr lvl="1"/>
            <a:r>
              <a:rPr lang="en-US" sz="1400" dirty="0"/>
              <a:t>Note that you can still use the “Included in App” capability to include/exclude items from App (dashboards/reports)</a:t>
            </a:r>
          </a:p>
          <a:p>
            <a:pPr lvl="1"/>
            <a:r>
              <a:rPr lang="en-US" sz="1400" dirty="0"/>
              <a:t>But now, initial creation of content and changes to existing content (including datasets, reports, and dashboards) is done in a workspace that is independent of the “Production” workspace</a:t>
            </a:r>
          </a:p>
          <a:p>
            <a:pPr lvl="1"/>
            <a:r>
              <a:rPr lang="en-US" sz="1400" dirty="0"/>
              <a:t>Migration of content from workspaces can be done manually or via scripts (Power BI Rest APIs) e.g., </a:t>
            </a:r>
            <a:r>
              <a:rPr lang="en-US" sz="1400" dirty="0">
                <a:hlinkClick r:id="rId3"/>
              </a:rPr>
              <a:t>https://powerbi.microsoft.com/en-us/blog/duplicate-workspaces-using-the-power-bi-rest-apis-a-step-by-step-tutorial/</a:t>
            </a:r>
            <a:r>
              <a:rPr lang="en-US" sz="1400" dirty="0"/>
              <a:t> </a:t>
            </a:r>
          </a:p>
          <a:p>
            <a:pPr lvl="1"/>
            <a:r>
              <a:rPr lang="en-US" sz="1400" dirty="0"/>
              <a:t>Datasets can also be updated to point to a different data source via script</a:t>
            </a:r>
          </a:p>
          <a:p>
            <a:r>
              <a:rPr lang="en-US" sz="2200" dirty="0"/>
              <a:t>Option 3 (Coming Soon) – Deployment Pipelines</a:t>
            </a:r>
          </a:p>
          <a:p>
            <a:pPr lvl="1"/>
            <a:r>
              <a:rPr lang="en-US" sz="1400" dirty="0">
                <a:hlinkClick r:id="rId4"/>
              </a:rPr>
              <a:t>https://docs.microsoft.com/en-us/power-platform-release-plan/2020wave1/business-intelligence/deployment-pipeline--develop-test-deploy-workspace-content</a:t>
            </a:r>
            <a:r>
              <a:rPr lang="en-US" sz="1400" dirty="0"/>
              <a:t> </a:t>
            </a:r>
          </a:p>
          <a:p>
            <a:pPr marL="182880" lvl="1" indent="0">
              <a:buNone/>
            </a:pPr>
            <a:endParaRPr lang="en-US" sz="1400" dirty="0"/>
          </a:p>
          <a:p>
            <a:pPr lvl="1"/>
            <a:endParaRPr lang="en-US" sz="1400" dirty="0"/>
          </a:p>
          <a:p>
            <a:pPr lvl="1"/>
            <a:endParaRPr lang="en-US" sz="1400" dirty="0"/>
          </a:p>
          <a:p>
            <a:pPr lvl="1"/>
            <a:endParaRPr lang="en-US" sz="1200" dirty="0"/>
          </a:p>
          <a:p>
            <a:endParaRPr lang="en-US" sz="1700" dirty="0"/>
          </a:p>
        </p:txBody>
      </p:sp>
      <p:sp>
        <p:nvSpPr>
          <p:cNvPr id="7" name="Text Placeholder 2"/>
          <p:cNvSpPr txBox="1">
            <a:spLocks/>
          </p:cNvSpPr>
          <p:nvPr/>
        </p:nvSpPr>
        <p:spPr>
          <a:xfrm>
            <a:off x="9155565" y="39136"/>
            <a:ext cx="2999015" cy="1105225"/>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Power BI Champion</a:t>
            </a:r>
          </a:p>
          <a:p>
            <a:r>
              <a:rPr lang="en-US" sz="2000" dirty="0"/>
              <a:t>Power User</a:t>
            </a:r>
          </a:p>
          <a:p>
            <a:r>
              <a:rPr lang="en-US" sz="2000" dirty="0"/>
              <a:t>BI Practitioner</a:t>
            </a:r>
          </a:p>
        </p:txBody>
      </p:sp>
      <p:sp>
        <p:nvSpPr>
          <p:cNvPr id="4" name="Rectangle 3">
            <a:extLst>
              <a:ext uri="{FF2B5EF4-FFF2-40B4-BE49-F238E27FC236}">
                <a16:creationId xmlns:a16="http://schemas.microsoft.com/office/drawing/2014/main" id="{D71CF9BA-5231-449B-A73C-FC4C54EC73D7}"/>
              </a:ext>
            </a:extLst>
          </p:cNvPr>
          <p:cNvSpPr/>
          <p:nvPr/>
        </p:nvSpPr>
        <p:spPr>
          <a:xfrm>
            <a:off x="432184" y="6569345"/>
            <a:ext cx="4358053" cy="307777"/>
          </a:xfrm>
          <a:prstGeom prst="rect">
            <a:avLst/>
          </a:prstGeom>
        </p:spPr>
        <p:txBody>
          <a:bodyPr wrap="none">
            <a:spAutoFit/>
          </a:bodyPr>
          <a:lstStyle/>
          <a:p>
            <a:r>
              <a:rPr lang="en-US" sz="1400" dirty="0"/>
              <a:t>https://docs.microsoft.com/en-us/rest/api/power-bi/</a:t>
            </a:r>
          </a:p>
        </p:txBody>
      </p:sp>
    </p:spTree>
    <p:extLst>
      <p:ext uri="{BB962C8B-B14F-4D97-AF65-F5344CB8AC3E}">
        <p14:creationId xmlns:p14="http://schemas.microsoft.com/office/powerpoint/2010/main" val="2161680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C03C13-AE4D-4D2B-A5FC-D04AB9A4FDBF}"/>
              </a:ext>
            </a:extLst>
          </p:cNvPr>
          <p:cNvPicPr>
            <a:picLocks noChangeAspect="1"/>
          </p:cNvPicPr>
          <p:nvPr/>
        </p:nvPicPr>
        <p:blipFill>
          <a:blip r:embed="rId2"/>
          <a:stretch>
            <a:fillRect/>
          </a:stretch>
        </p:blipFill>
        <p:spPr>
          <a:xfrm>
            <a:off x="-35450" y="69113"/>
            <a:ext cx="12227450" cy="6679146"/>
          </a:xfrm>
          <a:prstGeom prst="rect">
            <a:avLst/>
          </a:prstGeom>
        </p:spPr>
      </p:pic>
    </p:spTree>
    <p:extLst>
      <p:ext uri="{BB962C8B-B14F-4D97-AF65-F5344CB8AC3E}">
        <p14:creationId xmlns:p14="http://schemas.microsoft.com/office/powerpoint/2010/main" val="230330996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Security</a:t>
            </a:r>
            <a:br>
              <a:rPr lang="en-US" sz="3200" dirty="0">
                <a:solidFill>
                  <a:schemeClr val="tx1"/>
                </a:solidFill>
              </a:rPr>
            </a:br>
            <a:r>
              <a:rPr lang="en-US" sz="3200" dirty="0">
                <a:solidFill>
                  <a:schemeClr val="tx1"/>
                </a:solidFill>
              </a:rPr>
              <a:t>Agenda</a:t>
            </a:r>
          </a:p>
        </p:txBody>
      </p:sp>
      <p:sp>
        <p:nvSpPr>
          <p:cNvPr id="3" name="Text Placeholder 2"/>
          <p:cNvSpPr txBox="1">
            <a:spLocks/>
          </p:cNvSpPr>
          <p:nvPr/>
        </p:nvSpPr>
        <p:spPr>
          <a:xfrm>
            <a:off x="269241" y="1365832"/>
            <a:ext cx="6098026"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14350" indent="-514350">
              <a:buFont typeface="+mj-lt"/>
              <a:buAutoNum type="arabicPeriod"/>
            </a:pPr>
            <a:r>
              <a:rPr lang="en-US" sz="2400" dirty="0"/>
              <a:t>User Identity (Authentication)</a:t>
            </a:r>
          </a:p>
          <a:p>
            <a:pPr marL="514350" indent="-514350">
              <a:buFont typeface="+mj-lt"/>
              <a:buAutoNum type="arabicPeriod"/>
            </a:pPr>
            <a:r>
              <a:rPr lang="en-US" sz="2400" dirty="0"/>
              <a:t>Data Security</a:t>
            </a:r>
          </a:p>
          <a:p>
            <a:pPr marL="514350" indent="-514350">
              <a:buFont typeface="+mj-lt"/>
              <a:buAutoNum type="arabicPeriod"/>
            </a:pPr>
            <a:r>
              <a:rPr lang="en-US" sz="2400" dirty="0"/>
              <a:t>Collaboration within your organization</a:t>
            </a:r>
          </a:p>
          <a:p>
            <a:pPr marL="514350" indent="-514350">
              <a:buFont typeface="+mj-lt"/>
              <a:buAutoNum type="arabicPeriod"/>
            </a:pPr>
            <a:r>
              <a:rPr lang="en-US" sz="2400" dirty="0"/>
              <a:t>Collaboration outside of your organization</a:t>
            </a:r>
          </a:p>
        </p:txBody>
      </p:sp>
      <p:sp>
        <p:nvSpPr>
          <p:cNvPr id="7" name="Rectangle 6"/>
          <p:cNvSpPr/>
          <p:nvPr/>
        </p:nvSpPr>
        <p:spPr>
          <a:xfrm>
            <a:off x="6096000" y="6340165"/>
            <a:ext cx="5965447" cy="307777"/>
          </a:xfrm>
          <a:prstGeom prst="rect">
            <a:avLst/>
          </a:prstGeom>
        </p:spPr>
        <p:txBody>
          <a:bodyPr wrap="square">
            <a:spAutoFit/>
          </a:bodyPr>
          <a:lstStyle/>
          <a:p>
            <a:pPr algn="r"/>
            <a:r>
              <a:rPr lang="en-US" sz="1400" dirty="0"/>
              <a:t>https://www.microsoft.com/en-us/trustcenter/Compliance/default.aspx</a:t>
            </a:r>
          </a:p>
        </p:txBody>
      </p:sp>
      <p:grpSp>
        <p:nvGrpSpPr>
          <p:cNvPr id="9" name="Group 8"/>
          <p:cNvGrpSpPr/>
          <p:nvPr/>
        </p:nvGrpSpPr>
        <p:grpSpPr>
          <a:xfrm>
            <a:off x="1453627" y="4632419"/>
            <a:ext cx="3429000" cy="2385761"/>
            <a:chOff x="8656637" y="2887662"/>
            <a:chExt cx="3429000" cy="2385761"/>
          </a:xfrm>
        </p:grpSpPr>
        <p:sp>
          <p:nvSpPr>
            <p:cNvPr id="10" name="Rectangle 9"/>
            <p:cNvSpPr/>
            <p:nvPr/>
          </p:nvSpPr>
          <p:spPr bwMode="auto">
            <a:xfrm>
              <a:off x="8656637" y="2887662"/>
              <a:ext cx="3429000" cy="2385761"/>
            </a:xfrm>
            <a:prstGeom prst="rect">
              <a:avLst/>
            </a:prstGeom>
            <a:solidFill>
              <a:schemeClr val="bg1">
                <a:lumMod val="20000"/>
                <a:lumOff val="80000"/>
              </a:schemeClr>
            </a:solidFill>
            <a:ln w="571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11" name="Group 10"/>
            <p:cNvGrpSpPr/>
            <p:nvPr/>
          </p:nvGrpSpPr>
          <p:grpSpPr>
            <a:xfrm>
              <a:off x="9943996" y="4151267"/>
              <a:ext cx="682294" cy="800077"/>
              <a:chOff x="439651" y="4837907"/>
              <a:chExt cx="682294" cy="800077"/>
            </a:xfrm>
          </p:grpSpPr>
          <p:sp>
            <p:nvSpPr>
              <p:cNvPr id="21" name="Flowchart: Document 20"/>
              <p:cNvSpPr/>
              <p:nvPr/>
            </p:nvSpPr>
            <p:spPr bwMode="auto">
              <a:xfrm>
                <a:off x="439651" y="4837907"/>
                <a:ext cx="682294" cy="800077"/>
              </a:xfrm>
              <a:prstGeom prst="flowChartDocument">
                <a:avLst/>
              </a:prstGeom>
              <a:solidFill>
                <a:schemeClr val="bg1">
                  <a:lumMod val="85000"/>
                </a:schemeClr>
              </a:solidFill>
              <a:ln w="28575">
                <a:solidFill>
                  <a:srgbClr val="28282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w="0"/>
                  <a:solidFill>
                    <a:schemeClr val="tx1"/>
                  </a:solidFill>
                  <a:effectLst>
                    <a:outerShdw blurRad="38100" dist="19050" dir="2700000" algn="tl" rotWithShape="0">
                      <a:schemeClr val="dk1">
                        <a:alpha val="40000"/>
                      </a:schemeClr>
                    </a:outerShdw>
                  </a:effectLst>
                  <a:uLnTx/>
                  <a:uFillTx/>
                  <a:ea typeface="Segoe UI" pitchFamily="34" charset="0"/>
                  <a:cs typeface="Segoe UI" pitchFamily="34" charset="0"/>
                </a:endParaRPr>
              </a:p>
            </p:txBody>
          </p:sp>
          <p:sp>
            <p:nvSpPr>
              <p:cNvPr id="22" name="TextBox 21"/>
              <p:cNvSpPr txBox="1"/>
              <p:nvPr/>
            </p:nvSpPr>
            <p:spPr>
              <a:xfrm>
                <a:off x="489503" y="4882390"/>
                <a:ext cx="593300" cy="64633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Segoe UI Black" panose="020B0A02040204020203" pitchFamily="34" charset="0"/>
                    <a:ea typeface="Segoe UI Black" panose="020B0A02040204020203" pitchFamily="34" charset="0"/>
                    <a:cs typeface="Segoe UI Black" panose="020B0A02040204020203" pitchFamily="34" charset="0"/>
                  </a:rPr>
                  <a:t>10101101011010110101101011010110101101011010110101101011010110101101011010110101101011010110</a:t>
                </a:r>
              </a:p>
            </p:txBody>
          </p:sp>
        </p:grpSp>
        <p:grpSp>
          <p:nvGrpSpPr>
            <p:cNvPr id="12" name="Group 11"/>
            <p:cNvGrpSpPr/>
            <p:nvPr/>
          </p:nvGrpSpPr>
          <p:grpSpPr>
            <a:xfrm>
              <a:off x="10542940" y="3108092"/>
              <a:ext cx="1110619" cy="832819"/>
              <a:chOff x="4914769" y="3405989"/>
              <a:chExt cx="1110619" cy="832819"/>
            </a:xfrm>
          </p:grpSpPr>
          <p:sp>
            <p:nvSpPr>
              <p:cNvPr id="16" name="Rectangle 15"/>
              <p:cNvSpPr/>
              <p:nvPr/>
            </p:nvSpPr>
            <p:spPr>
              <a:xfrm>
                <a:off x="4948518" y="3431249"/>
                <a:ext cx="674798" cy="78069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w="0"/>
                  <a:solidFill>
                    <a:schemeClr val="tx1"/>
                  </a:solidFill>
                  <a:effectLst>
                    <a:outerShdw blurRad="38100" dist="19050" dir="2700000" algn="tl" rotWithShape="0">
                      <a:schemeClr val="dk1">
                        <a:alpha val="40000"/>
                      </a:schemeClr>
                    </a:outerShdw>
                  </a:effectLst>
                  <a:uLnTx/>
                  <a:uFillTx/>
                </a:endParaRPr>
              </a:p>
            </p:txBody>
          </p:sp>
          <p:sp>
            <p:nvSpPr>
              <p:cNvPr id="17" name="Rectangle 16"/>
              <p:cNvSpPr/>
              <p:nvPr/>
            </p:nvSpPr>
            <p:spPr>
              <a:xfrm>
                <a:off x="5613536" y="3441224"/>
                <a:ext cx="402072" cy="780697"/>
              </a:xfrm>
              <a:prstGeom prst="rect">
                <a:avLst/>
              </a:prstGeom>
              <a:solidFill>
                <a:srgbClr val="EDC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w="0"/>
                  <a:solidFill>
                    <a:schemeClr val="tx1"/>
                  </a:solidFill>
                  <a:effectLst>
                    <a:outerShdw blurRad="38100" dist="19050" dir="2700000" algn="tl" rotWithShape="0">
                      <a:schemeClr val="dk1">
                        <a:alpha val="40000"/>
                      </a:schemeClr>
                    </a:outerShdw>
                  </a:effectLst>
                  <a:uLnTx/>
                  <a:uFillTx/>
                </a:endParaRPr>
              </a:p>
            </p:txBody>
          </p:sp>
          <p:grpSp>
            <p:nvGrpSpPr>
              <p:cNvPr id="18" name="Group 17"/>
              <p:cNvGrpSpPr/>
              <p:nvPr/>
            </p:nvGrpSpPr>
            <p:grpSpPr>
              <a:xfrm>
                <a:off x="4914769" y="3405989"/>
                <a:ext cx="1110619" cy="832819"/>
                <a:chOff x="3406096" y="5375871"/>
                <a:chExt cx="646192" cy="484559"/>
              </a:xfrm>
              <a:solidFill>
                <a:srgbClr val="282828"/>
              </a:solidFill>
            </p:grpSpPr>
            <p:sp>
              <p:nvSpPr>
                <p:cNvPr id="19" name="Freeform 6"/>
                <p:cNvSpPr>
                  <a:spLocks noChangeAspect="1" noEditPoints="1"/>
                </p:cNvSpPr>
                <p:nvPr/>
              </p:nvSpPr>
              <p:spPr bwMode="gray">
                <a:xfrm>
                  <a:off x="3406096" y="5375871"/>
                  <a:ext cx="646192" cy="484559"/>
                </a:xfrm>
                <a:custGeom>
                  <a:avLst/>
                  <a:gdLst>
                    <a:gd name="T0" fmla="*/ 0 w 824"/>
                    <a:gd name="T1" fmla="*/ 16 h 620"/>
                    <a:gd name="T2" fmla="*/ 808 w 824"/>
                    <a:gd name="T3" fmla="*/ 620 h 620"/>
                    <a:gd name="T4" fmla="*/ 808 w 824"/>
                    <a:gd name="T5" fmla="*/ 0 h 620"/>
                    <a:gd name="T6" fmla="*/ 71 w 824"/>
                    <a:gd name="T7" fmla="*/ 546 h 620"/>
                    <a:gd name="T8" fmla="*/ 267 w 824"/>
                    <a:gd name="T9" fmla="*/ 546 h 620"/>
                    <a:gd name="T10" fmla="*/ 76 w 824"/>
                    <a:gd name="T11" fmla="*/ 504 h 620"/>
                    <a:gd name="T12" fmla="*/ 262 w 824"/>
                    <a:gd name="T13" fmla="*/ 492 h 620"/>
                    <a:gd name="T14" fmla="*/ 262 w 824"/>
                    <a:gd name="T15" fmla="*/ 460 h 620"/>
                    <a:gd name="T16" fmla="*/ 76 w 824"/>
                    <a:gd name="T17" fmla="*/ 448 h 620"/>
                    <a:gd name="T18" fmla="*/ 262 w 824"/>
                    <a:gd name="T19" fmla="*/ 460 h 620"/>
                    <a:gd name="T20" fmla="*/ 71 w 824"/>
                    <a:gd name="T21" fmla="*/ 410 h 620"/>
                    <a:gd name="T22" fmla="*/ 267 w 824"/>
                    <a:gd name="T23" fmla="*/ 410 h 620"/>
                    <a:gd name="T24" fmla="*/ 76 w 824"/>
                    <a:gd name="T25" fmla="*/ 368 h 620"/>
                    <a:gd name="T26" fmla="*/ 262 w 824"/>
                    <a:gd name="T27" fmla="*/ 356 h 620"/>
                    <a:gd name="T28" fmla="*/ 262 w 824"/>
                    <a:gd name="T29" fmla="*/ 324 h 620"/>
                    <a:gd name="T30" fmla="*/ 76 w 824"/>
                    <a:gd name="T31" fmla="*/ 312 h 620"/>
                    <a:gd name="T32" fmla="*/ 262 w 824"/>
                    <a:gd name="T33" fmla="*/ 324 h 620"/>
                    <a:gd name="T34" fmla="*/ 303 w 824"/>
                    <a:gd name="T35" fmla="*/ 546 h 620"/>
                    <a:gd name="T36" fmla="*/ 499 w 824"/>
                    <a:gd name="T37" fmla="*/ 546 h 620"/>
                    <a:gd name="T38" fmla="*/ 308 w 824"/>
                    <a:gd name="T39" fmla="*/ 504 h 620"/>
                    <a:gd name="T40" fmla="*/ 494 w 824"/>
                    <a:gd name="T41" fmla="*/ 492 h 620"/>
                    <a:gd name="T42" fmla="*/ 494 w 824"/>
                    <a:gd name="T43" fmla="*/ 460 h 620"/>
                    <a:gd name="T44" fmla="*/ 308 w 824"/>
                    <a:gd name="T45" fmla="*/ 448 h 620"/>
                    <a:gd name="T46" fmla="*/ 494 w 824"/>
                    <a:gd name="T47" fmla="*/ 460 h 620"/>
                    <a:gd name="T48" fmla="*/ 303 w 824"/>
                    <a:gd name="T49" fmla="*/ 410 h 620"/>
                    <a:gd name="T50" fmla="*/ 499 w 824"/>
                    <a:gd name="T51" fmla="*/ 410 h 620"/>
                    <a:gd name="T52" fmla="*/ 308 w 824"/>
                    <a:gd name="T53" fmla="*/ 368 h 620"/>
                    <a:gd name="T54" fmla="*/ 494 w 824"/>
                    <a:gd name="T55" fmla="*/ 356 h 620"/>
                    <a:gd name="T56" fmla="*/ 494 w 824"/>
                    <a:gd name="T57" fmla="*/ 324 h 620"/>
                    <a:gd name="T58" fmla="*/ 308 w 824"/>
                    <a:gd name="T59" fmla="*/ 312 h 620"/>
                    <a:gd name="T60" fmla="*/ 494 w 824"/>
                    <a:gd name="T61" fmla="*/ 324 h 620"/>
                    <a:gd name="T62" fmla="*/ 71 w 824"/>
                    <a:gd name="T63" fmla="*/ 274 h 620"/>
                    <a:gd name="T64" fmla="*/ 499 w 824"/>
                    <a:gd name="T65" fmla="*/ 274 h 620"/>
                    <a:gd name="T66" fmla="*/ 76 w 824"/>
                    <a:gd name="T67" fmla="*/ 232 h 620"/>
                    <a:gd name="T68" fmla="*/ 494 w 824"/>
                    <a:gd name="T69" fmla="*/ 220 h 620"/>
                    <a:gd name="T70" fmla="*/ 500 w 824"/>
                    <a:gd name="T71" fmla="*/ 114 h 620"/>
                    <a:gd name="T72" fmla="*/ 64 w 824"/>
                    <a:gd name="T73" fmla="*/ 114 h 620"/>
                    <a:gd name="T74" fmla="*/ 478 w 824"/>
                    <a:gd name="T75" fmla="*/ 76 h 620"/>
                    <a:gd name="T76" fmla="*/ 672 w 824"/>
                    <a:gd name="T77" fmla="*/ 540 h 620"/>
                    <a:gd name="T78" fmla="*/ 779 w 824"/>
                    <a:gd name="T79" fmla="*/ 433 h 620"/>
                    <a:gd name="T80" fmla="*/ 553 w 824"/>
                    <a:gd name="T81" fmla="*/ 268 h 620"/>
                    <a:gd name="T82" fmla="*/ 568 w 824"/>
                    <a:gd name="T83" fmla="*/ 256 h 620"/>
                    <a:gd name="T84" fmla="*/ 582 w 824"/>
                    <a:gd name="T85" fmla="*/ 184 h 620"/>
                    <a:gd name="T86" fmla="*/ 624 w 824"/>
                    <a:gd name="T87" fmla="*/ 256 h 620"/>
                    <a:gd name="T88" fmla="*/ 640 w 824"/>
                    <a:gd name="T89" fmla="*/ 64 h 620"/>
                    <a:gd name="T90" fmla="*/ 680 w 824"/>
                    <a:gd name="T91" fmla="*/ 256 h 620"/>
                    <a:gd name="T92" fmla="*/ 697 w 824"/>
                    <a:gd name="T93" fmla="*/ 152 h 620"/>
                    <a:gd name="T94" fmla="*/ 740 w 824"/>
                    <a:gd name="T95" fmla="*/ 256 h 620"/>
                    <a:gd name="T96" fmla="*/ 755 w 824"/>
                    <a:gd name="T97" fmla="*/ 108 h 620"/>
                    <a:gd name="T98" fmla="*/ 780 w 824"/>
                    <a:gd name="T99" fmla="*/ 256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24" h="620">
                      <a:moveTo>
                        <a:pt x="808" y="0"/>
                      </a:moveTo>
                      <a:cubicBezTo>
                        <a:pt x="16" y="0"/>
                        <a:pt x="16" y="0"/>
                        <a:pt x="16" y="0"/>
                      </a:cubicBezTo>
                      <a:cubicBezTo>
                        <a:pt x="7" y="0"/>
                        <a:pt x="0" y="7"/>
                        <a:pt x="0" y="16"/>
                      </a:cubicBezTo>
                      <a:cubicBezTo>
                        <a:pt x="0" y="604"/>
                        <a:pt x="0" y="604"/>
                        <a:pt x="0" y="604"/>
                      </a:cubicBezTo>
                      <a:cubicBezTo>
                        <a:pt x="0" y="613"/>
                        <a:pt x="7" y="620"/>
                        <a:pt x="16" y="620"/>
                      </a:cubicBezTo>
                      <a:cubicBezTo>
                        <a:pt x="808" y="620"/>
                        <a:pt x="808" y="620"/>
                        <a:pt x="808" y="620"/>
                      </a:cubicBezTo>
                      <a:cubicBezTo>
                        <a:pt x="817" y="620"/>
                        <a:pt x="824" y="613"/>
                        <a:pt x="824" y="604"/>
                      </a:cubicBezTo>
                      <a:cubicBezTo>
                        <a:pt x="824" y="16"/>
                        <a:pt x="824" y="16"/>
                        <a:pt x="824" y="16"/>
                      </a:cubicBezTo>
                      <a:cubicBezTo>
                        <a:pt x="824" y="7"/>
                        <a:pt x="817" y="0"/>
                        <a:pt x="808" y="0"/>
                      </a:cubicBezTo>
                      <a:close/>
                      <a:moveTo>
                        <a:pt x="262" y="552"/>
                      </a:moveTo>
                      <a:cubicBezTo>
                        <a:pt x="76" y="552"/>
                        <a:pt x="76" y="552"/>
                        <a:pt x="76" y="552"/>
                      </a:cubicBezTo>
                      <a:cubicBezTo>
                        <a:pt x="73" y="552"/>
                        <a:pt x="71" y="549"/>
                        <a:pt x="71" y="546"/>
                      </a:cubicBezTo>
                      <a:cubicBezTo>
                        <a:pt x="71" y="543"/>
                        <a:pt x="73" y="540"/>
                        <a:pt x="76" y="540"/>
                      </a:cubicBezTo>
                      <a:cubicBezTo>
                        <a:pt x="262" y="540"/>
                        <a:pt x="262" y="540"/>
                        <a:pt x="262" y="540"/>
                      </a:cubicBezTo>
                      <a:cubicBezTo>
                        <a:pt x="265" y="540"/>
                        <a:pt x="267" y="543"/>
                        <a:pt x="267" y="546"/>
                      </a:cubicBezTo>
                      <a:cubicBezTo>
                        <a:pt x="267" y="549"/>
                        <a:pt x="265" y="552"/>
                        <a:pt x="262" y="552"/>
                      </a:cubicBezTo>
                      <a:close/>
                      <a:moveTo>
                        <a:pt x="262" y="504"/>
                      </a:moveTo>
                      <a:cubicBezTo>
                        <a:pt x="76" y="504"/>
                        <a:pt x="76" y="504"/>
                        <a:pt x="76" y="504"/>
                      </a:cubicBezTo>
                      <a:cubicBezTo>
                        <a:pt x="73" y="504"/>
                        <a:pt x="71" y="501"/>
                        <a:pt x="71" y="498"/>
                      </a:cubicBezTo>
                      <a:cubicBezTo>
                        <a:pt x="71" y="495"/>
                        <a:pt x="73" y="492"/>
                        <a:pt x="76" y="492"/>
                      </a:cubicBezTo>
                      <a:cubicBezTo>
                        <a:pt x="262" y="492"/>
                        <a:pt x="262" y="492"/>
                        <a:pt x="262" y="492"/>
                      </a:cubicBezTo>
                      <a:cubicBezTo>
                        <a:pt x="265" y="492"/>
                        <a:pt x="267" y="495"/>
                        <a:pt x="267" y="498"/>
                      </a:cubicBezTo>
                      <a:cubicBezTo>
                        <a:pt x="267" y="501"/>
                        <a:pt x="265" y="504"/>
                        <a:pt x="262" y="504"/>
                      </a:cubicBezTo>
                      <a:close/>
                      <a:moveTo>
                        <a:pt x="262" y="460"/>
                      </a:moveTo>
                      <a:cubicBezTo>
                        <a:pt x="76" y="460"/>
                        <a:pt x="76" y="460"/>
                        <a:pt x="76" y="460"/>
                      </a:cubicBezTo>
                      <a:cubicBezTo>
                        <a:pt x="73" y="460"/>
                        <a:pt x="71" y="457"/>
                        <a:pt x="71" y="454"/>
                      </a:cubicBezTo>
                      <a:cubicBezTo>
                        <a:pt x="71" y="451"/>
                        <a:pt x="73" y="448"/>
                        <a:pt x="76" y="448"/>
                      </a:cubicBezTo>
                      <a:cubicBezTo>
                        <a:pt x="262" y="448"/>
                        <a:pt x="262" y="448"/>
                        <a:pt x="262" y="448"/>
                      </a:cubicBezTo>
                      <a:cubicBezTo>
                        <a:pt x="265" y="448"/>
                        <a:pt x="267" y="451"/>
                        <a:pt x="267" y="454"/>
                      </a:cubicBezTo>
                      <a:cubicBezTo>
                        <a:pt x="267" y="457"/>
                        <a:pt x="265" y="460"/>
                        <a:pt x="262" y="460"/>
                      </a:cubicBezTo>
                      <a:close/>
                      <a:moveTo>
                        <a:pt x="262" y="416"/>
                      </a:moveTo>
                      <a:cubicBezTo>
                        <a:pt x="76" y="416"/>
                        <a:pt x="76" y="416"/>
                        <a:pt x="76" y="416"/>
                      </a:cubicBezTo>
                      <a:cubicBezTo>
                        <a:pt x="73" y="416"/>
                        <a:pt x="71" y="413"/>
                        <a:pt x="71" y="410"/>
                      </a:cubicBezTo>
                      <a:cubicBezTo>
                        <a:pt x="71" y="407"/>
                        <a:pt x="73" y="404"/>
                        <a:pt x="76" y="404"/>
                      </a:cubicBezTo>
                      <a:cubicBezTo>
                        <a:pt x="262" y="404"/>
                        <a:pt x="262" y="404"/>
                        <a:pt x="262" y="404"/>
                      </a:cubicBezTo>
                      <a:cubicBezTo>
                        <a:pt x="265" y="404"/>
                        <a:pt x="267" y="407"/>
                        <a:pt x="267" y="410"/>
                      </a:cubicBezTo>
                      <a:cubicBezTo>
                        <a:pt x="267" y="413"/>
                        <a:pt x="265" y="416"/>
                        <a:pt x="262" y="416"/>
                      </a:cubicBezTo>
                      <a:close/>
                      <a:moveTo>
                        <a:pt x="262" y="368"/>
                      </a:moveTo>
                      <a:cubicBezTo>
                        <a:pt x="76" y="368"/>
                        <a:pt x="76" y="368"/>
                        <a:pt x="76" y="368"/>
                      </a:cubicBezTo>
                      <a:cubicBezTo>
                        <a:pt x="73" y="368"/>
                        <a:pt x="71" y="365"/>
                        <a:pt x="71" y="362"/>
                      </a:cubicBezTo>
                      <a:cubicBezTo>
                        <a:pt x="71" y="359"/>
                        <a:pt x="73" y="356"/>
                        <a:pt x="76" y="356"/>
                      </a:cubicBezTo>
                      <a:cubicBezTo>
                        <a:pt x="262" y="356"/>
                        <a:pt x="262" y="356"/>
                        <a:pt x="262" y="356"/>
                      </a:cubicBezTo>
                      <a:cubicBezTo>
                        <a:pt x="265" y="356"/>
                        <a:pt x="267" y="359"/>
                        <a:pt x="267" y="362"/>
                      </a:cubicBezTo>
                      <a:cubicBezTo>
                        <a:pt x="267" y="365"/>
                        <a:pt x="265" y="368"/>
                        <a:pt x="262" y="368"/>
                      </a:cubicBezTo>
                      <a:close/>
                      <a:moveTo>
                        <a:pt x="262" y="324"/>
                      </a:moveTo>
                      <a:cubicBezTo>
                        <a:pt x="76" y="324"/>
                        <a:pt x="76" y="324"/>
                        <a:pt x="76" y="324"/>
                      </a:cubicBezTo>
                      <a:cubicBezTo>
                        <a:pt x="73" y="324"/>
                        <a:pt x="71" y="321"/>
                        <a:pt x="71" y="318"/>
                      </a:cubicBezTo>
                      <a:cubicBezTo>
                        <a:pt x="71" y="315"/>
                        <a:pt x="73" y="312"/>
                        <a:pt x="76" y="312"/>
                      </a:cubicBezTo>
                      <a:cubicBezTo>
                        <a:pt x="262" y="312"/>
                        <a:pt x="262" y="312"/>
                        <a:pt x="262" y="312"/>
                      </a:cubicBezTo>
                      <a:cubicBezTo>
                        <a:pt x="265" y="312"/>
                        <a:pt x="267" y="315"/>
                        <a:pt x="267" y="318"/>
                      </a:cubicBezTo>
                      <a:cubicBezTo>
                        <a:pt x="267" y="321"/>
                        <a:pt x="265" y="324"/>
                        <a:pt x="262" y="324"/>
                      </a:cubicBezTo>
                      <a:close/>
                      <a:moveTo>
                        <a:pt x="494" y="552"/>
                      </a:moveTo>
                      <a:cubicBezTo>
                        <a:pt x="308" y="552"/>
                        <a:pt x="308" y="552"/>
                        <a:pt x="308" y="552"/>
                      </a:cubicBezTo>
                      <a:cubicBezTo>
                        <a:pt x="305" y="552"/>
                        <a:pt x="303" y="549"/>
                        <a:pt x="303" y="546"/>
                      </a:cubicBezTo>
                      <a:cubicBezTo>
                        <a:pt x="303" y="543"/>
                        <a:pt x="305" y="540"/>
                        <a:pt x="308" y="540"/>
                      </a:cubicBezTo>
                      <a:cubicBezTo>
                        <a:pt x="494" y="540"/>
                        <a:pt x="494" y="540"/>
                        <a:pt x="494" y="540"/>
                      </a:cubicBezTo>
                      <a:cubicBezTo>
                        <a:pt x="497" y="540"/>
                        <a:pt x="499" y="543"/>
                        <a:pt x="499" y="546"/>
                      </a:cubicBezTo>
                      <a:cubicBezTo>
                        <a:pt x="499" y="549"/>
                        <a:pt x="497" y="552"/>
                        <a:pt x="494" y="552"/>
                      </a:cubicBezTo>
                      <a:close/>
                      <a:moveTo>
                        <a:pt x="494" y="504"/>
                      </a:moveTo>
                      <a:cubicBezTo>
                        <a:pt x="308" y="504"/>
                        <a:pt x="308" y="504"/>
                        <a:pt x="308" y="504"/>
                      </a:cubicBezTo>
                      <a:cubicBezTo>
                        <a:pt x="305" y="504"/>
                        <a:pt x="303" y="501"/>
                        <a:pt x="303" y="498"/>
                      </a:cubicBezTo>
                      <a:cubicBezTo>
                        <a:pt x="303" y="495"/>
                        <a:pt x="305" y="492"/>
                        <a:pt x="308" y="492"/>
                      </a:cubicBezTo>
                      <a:cubicBezTo>
                        <a:pt x="494" y="492"/>
                        <a:pt x="494" y="492"/>
                        <a:pt x="494" y="492"/>
                      </a:cubicBezTo>
                      <a:cubicBezTo>
                        <a:pt x="497" y="492"/>
                        <a:pt x="499" y="495"/>
                        <a:pt x="499" y="498"/>
                      </a:cubicBezTo>
                      <a:cubicBezTo>
                        <a:pt x="499" y="501"/>
                        <a:pt x="497" y="504"/>
                        <a:pt x="494" y="504"/>
                      </a:cubicBezTo>
                      <a:close/>
                      <a:moveTo>
                        <a:pt x="494" y="460"/>
                      </a:moveTo>
                      <a:cubicBezTo>
                        <a:pt x="308" y="460"/>
                        <a:pt x="308" y="460"/>
                        <a:pt x="308" y="460"/>
                      </a:cubicBezTo>
                      <a:cubicBezTo>
                        <a:pt x="305" y="460"/>
                        <a:pt x="303" y="457"/>
                        <a:pt x="303" y="454"/>
                      </a:cubicBezTo>
                      <a:cubicBezTo>
                        <a:pt x="303" y="451"/>
                        <a:pt x="305" y="448"/>
                        <a:pt x="308" y="448"/>
                      </a:cubicBezTo>
                      <a:cubicBezTo>
                        <a:pt x="494" y="448"/>
                        <a:pt x="494" y="448"/>
                        <a:pt x="494" y="448"/>
                      </a:cubicBezTo>
                      <a:cubicBezTo>
                        <a:pt x="497" y="448"/>
                        <a:pt x="499" y="451"/>
                        <a:pt x="499" y="454"/>
                      </a:cubicBezTo>
                      <a:cubicBezTo>
                        <a:pt x="499" y="457"/>
                        <a:pt x="497" y="460"/>
                        <a:pt x="494" y="460"/>
                      </a:cubicBezTo>
                      <a:close/>
                      <a:moveTo>
                        <a:pt x="494" y="416"/>
                      </a:moveTo>
                      <a:cubicBezTo>
                        <a:pt x="308" y="416"/>
                        <a:pt x="308" y="416"/>
                        <a:pt x="308" y="416"/>
                      </a:cubicBezTo>
                      <a:cubicBezTo>
                        <a:pt x="305" y="416"/>
                        <a:pt x="303" y="413"/>
                        <a:pt x="303" y="410"/>
                      </a:cubicBezTo>
                      <a:cubicBezTo>
                        <a:pt x="303" y="407"/>
                        <a:pt x="305" y="404"/>
                        <a:pt x="308" y="404"/>
                      </a:cubicBezTo>
                      <a:cubicBezTo>
                        <a:pt x="494" y="404"/>
                        <a:pt x="494" y="404"/>
                        <a:pt x="494" y="404"/>
                      </a:cubicBezTo>
                      <a:cubicBezTo>
                        <a:pt x="497" y="404"/>
                        <a:pt x="499" y="407"/>
                        <a:pt x="499" y="410"/>
                      </a:cubicBezTo>
                      <a:cubicBezTo>
                        <a:pt x="499" y="413"/>
                        <a:pt x="497" y="416"/>
                        <a:pt x="494" y="416"/>
                      </a:cubicBezTo>
                      <a:close/>
                      <a:moveTo>
                        <a:pt x="494" y="368"/>
                      </a:moveTo>
                      <a:cubicBezTo>
                        <a:pt x="308" y="368"/>
                        <a:pt x="308" y="368"/>
                        <a:pt x="308" y="368"/>
                      </a:cubicBezTo>
                      <a:cubicBezTo>
                        <a:pt x="305" y="368"/>
                        <a:pt x="303" y="365"/>
                        <a:pt x="303" y="362"/>
                      </a:cubicBezTo>
                      <a:cubicBezTo>
                        <a:pt x="303" y="359"/>
                        <a:pt x="305" y="356"/>
                        <a:pt x="308" y="356"/>
                      </a:cubicBezTo>
                      <a:cubicBezTo>
                        <a:pt x="494" y="356"/>
                        <a:pt x="494" y="356"/>
                        <a:pt x="494" y="356"/>
                      </a:cubicBezTo>
                      <a:cubicBezTo>
                        <a:pt x="497" y="356"/>
                        <a:pt x="499" y="359"/>
                        <a:pt x="499" y="362"/>
                      </a:cubicBezTo>
                      <a:cubicBezTo>
                        <a:pt x="499" y="365"/>
                        <a:pt x="497" y="368"/>
                        <a:pt x="494" y="368"/>
                      </a:cubicBezTo>
                      <a:close/>
                      <a:moveTo>
                        <a:pt x="494" y="324"/>
                      </a:moveTo>
                      <a:cubicBezTo>
                        <a:pt x="308" y="324"/>
                        <a:pt x="308" y="324"/>
                        <a:pt x="308" y="324"/>
                      </a:cubicBezTo>
                      <a:cubicBezTo>
                        <a:pt x="305" y="324"/>
                        <a:pt x="303" y="321"/>
                        <a:pt x="303" y="318"/>
                      </a:cubicBezTo>
                      <a:cubicBezTo>
                        <a:pt x="303" y="315"/>
                        <a:pt x="305" y="312"/>
                        <a:pt x="308" y="312"/>
                      </a:cubicBezTo>
                      <a:cubicBezTo>
                        <a:pt x="494" y="312"/>
                        <a:pt x="494" y="312"/>
                        <a:pt x="494" y="312"/>
                      </a:cubicBezTo>
                      <a:cubicBezTo>
                        <a:pt x="497" y="312"/>
                        <a:pt x="499" y="315"/>
                        <a:pt x="499" y="318"/>
                      </a:cubicBezTo>
                      <a:cubicBezTo>
                        <a:pt x="499" y="321"/>
                        <a:pt x="497" y="324"/>
                        <a:pt x="494" y="324"/>
                      </a:cubicBezTo>
                      <a:close/>
                      <a:moveTo>
                        <a:pt x="494" y="280"/>
                      </a:moveTo>
                      <a:cubicBezTo>
                        <a:pt x="76" y="280"/>
                        <a:pt x="76" y="280"/>
                        <a:pt x="76" y="280"/>
                      </a:cubicBezTo>
                      <a:cubicBezTo>
                        <a:pt x="73" y="280"/>
                        <a:pt x="71" y="277"/>
                        <a:pt x="71" y="274"/>
                      </a:cubicBezTo>
                      <a:cubicBezTo>
                        <a:pt x="71" y="271"/>
                        <a:pt x="73" y="268"/>
                        <a:pt x="76" y="268"/>
                      </a:cubicBezTo>
                      <a:cubicBezTo>
                        <a:pt x="494" y="268"/>
                        <a:pt x="494" y="268"/>
                        <a:pt x="494" y="268"/>
                      </a:cubicBezTo>
                      <a:cubicBezTo>
                        <a:pt x="497" y="268"/>
                        <a:pt x="499" y="271"/>
                        <a:pt x="499" y="274"/>
                      </a:cubicBezTo>
                      <a:cubicBezTo>
                        <a:pt x="499" y="277"/>
                        <a:pt x="497" y="280"/>
                        <a:pt x="494" y="280"/>
                      </a:cubicBezTo>
                      <a:close/>
                      <a:moveTo>
                        <a:pt x="494" y="232"/>
                      </a:moveTo>
                      <a:cubicBezTo>
                        <a:pt x="76" y="232"/>
                        <a:pt x="76" y="232"/>
                        <a:pt x="76" y="232"/>
                      </a:cubicBezTo>
                      <a:cubicBezTo>
                        <a:pt x="73" y="232"/>
                        <a:pt x="71" y="229"/>
                        <a:pt x="71" y="226"/>
                      </a:cubicBezTo>
                      <a:cubicBezTo>
                        <a:pt x="71" y="223"/>
                        <a:pt x="73" y="220"/>
                        <a:pt x="76" y="220"/>
                      </a:cubicBezTo>
                      <a:cubicBezTo>
                        <a:pt x="494" y="220"/>
                        <a:pt x="494" y="220"/>
                        <a:pt x="494" y="220"/>
                      </a:cubicBezTo>
                      <a:cubicBezTo>
                        <a:pt x="497" y="220"/>
                        <a:pt x="499" y="223"/>
                        <a:pt x="499" y="226"/>
                      </a:cubicBezTo>
                      <a:cubicBezTo>
                        <a:pt x="499" y="229"/>
                        <a:pt x="497" y="232"/>
                        <a:pt x="494" y="232"/>
                      </a:cubicBezTo>
                      <a:close/>
                      <a:moveTo>
                        <a:pt x="500" y="114"/>
                      </a:moveTo>
                      <a:cubicBezTo>
                        <a:pt x="500" y="130"/>
                        <a:pt x="490" y="144"/>
                        <a:pt x="478" y="144"/>
                      </a:cubicBezTo>
                      <a:cubicBezTo>
                        <a:pt x="85" y="144"/>
                        <a:pt x="85" y="144"/>
                        <a:pt x="85" y="144"/>
                      </a:cubicBezTo>
                      <a:cubicBezTo>
                        <a:pt x="73" y="144"/>
                        <a:pt x="64" y="130"/>
                        <a:pt x="64" y="114"/>
                      </a:cubicBezTo>
                      <a:cubicBezTo>
                        <a:pt x="64" y="106"/>
                        <a:pt x="64" y="106"/>
                        <a:pt x="64" y="106"/>
                      </a:cubicBezTo>
                      <a:cubicBezTo>
                        <a:pt x="64" y="90"/>
                        <a:pt x="73" y="76"/>
                        <a:pt x="85" y="76"/>
                      </a:cubicBezTo>
                      <a:cubicBezTo>
                        <a:pt x="478" y="76"/>
                        <a:pt x="478" y="76"/>
                        <a:pt x="478" y="76"/>
                      </a:cubicBezTo>
                      <a:cubicBezTo>
                        <a:pt x="490" y="76"/>
                        <a:pt x="500" y="90"/>
                        <a:pt x="500" y="106"/>
                      </a:cubicBezTo>
                      <a:lnTo>
                        <a:pt x="500" y="114"/>
                      </a:lnTo>
                      <a:close/>
                      <a:moveTo>
                        <a:pt x="672" y="540"/>
                      </a:moveTo>
                      <a:cubicBezTo>
                        <a:pt x="613" y="540"/>
                        <a:pt x="565" y="492"/>
                        <a:pt x="565" y="433"/>
                      </a:cubicBezTo>
                      <a:cubicBezTo>
                        <a:pt x="565" y="374"/>
                        <a:pt x="613" y="326"/>
                        <a:pt x="672" y="326"/>
                      </a:cubicBezTo>
                      <a:cubicBezTo>
                        <a:pt x="731" y="326"/>
                        <a:pt x="779" y="374"/>
                        <a:pt x="779" y="433"/>
                      </a:cubicBezTo>
                      <a:cubicBezTo>
                        <a:pt x="779" y="492"/>
                        <a:pt x="731" y="540"/>
                        <a:pt x="672" y="540"/>
                      </a:cubicBezTo>
                      <a:close/>
                      <a:moveTo>
                        <a:pt x="780" y="268"/>
                      </a:moveTo>
                      <a:cubicBezTo>
                        <a:pt x="553" y="268"/>
                        <a:pt x="553" y="268"/>
                        <a:pt x="553" y="268"/>
                      </a:cubicBezTo>
                      <a:cubicBezTo>
                        <a:pt x="551" y="268"/>
                        <a:pt x="548" y="265"/>
                        <a:pt x="548" y="262"/>
                      </a:cubicBezTo>
                      <a:cubicBezTo>
                        <a:pt x="548" y="259"/>
                        <a:pt x="551" y="256"/>
                        <a:pt x="553" y="256"/>
                      </a:cubicBezTo>
                      <a:cubicBezTo>
                        <a:pt x="568" y="256"/>
                        <a:pt x="568" y="256"/>
                        <a:pt x="568" y="256"/>
                      </a:cubicBezTo>
                      <a:cubicBezTo>
                        <a:pt x="568" y="192"/>
                        <a:pt x="568" y="192"/>
                        <a:pt x="568" y="192"/>
                      </a:cubicBezTo>
                      <a:cubicBezTo>
                        <a:pt x="568" y="187"/>
                        <a:pt x="572" y="184"/>
                        <a:pt x="579" y="184"/>
                      </a:cubicBezTo>
                      <a:cubicBezTo>
                        <a:pt x="582" y="184"/>
                        <a:pt x="582" y="184"/>
                        <a:pt x="582" y="184"/>
                      </a:cubicBezTo>
                      <a:cubicBezTo>
                        <a:pt x="589" y="184"/>
                        <a:pt x="596" y="187"/>
                        <a:pt x="596" y="192"/>
                      </a:cubicBezTo>
                      <a:cubicBezTo>
                        <a:pt x="596" y="256"/>
                        <a:pt x="596" y="256"/>
                        <a:pt x="596" y="256"/>
                      </a:cubicBezTo>
                      <a:cubicBezTo>
                        <a:pt x="624" y="256"/>
                        <a:pt x="624" y="256"/>
                        <a:pt x="624" y="256"/>
                      </a:cubicBezTo>
                      <a:cubicBezTo>
                        <a:pt x="624" y="74"/>
                        <a:pt x="624" y="74"/>
                        <a:pt x="624" y="74"/>
                      </a:cubicBezTo>
                      <a:cubicBezTo>
                        <a:pt x="624" y="69"/>
                        <a:pt x="630" y="64"/>
                        <a:pt x="637" y="64"/>
                      </a:cubicBezTo>
                      <a:cubicBezTo>
                        <a:pt x="640" y="64"/>
                        <a:pt x="640" y="64"/>
                        <a:pt x="640" y="64"/>
                      </a:cubicBezTo>
                      <a:cubicBezTo>
                        <a:pt x="647" y="64"/>
                        <a:pt x="652" y="69"/>
                        <a:pt x="652" y="74"/>
                      </a:cubicBezTo>
                      <a:cubicBezTo>
                        <a:pt x="652" y="256"/>
                        <a:pt x="652" y="256"/>
                        <a:pt x="652" y="256"/>
                      </a:cubicBezTo>
                      <a:cubicBezTo>
                        <a:pt x="680" y="256"/>
                        <a:pt x="680" y="256"/>
                        <a:pt x="680" y="256"/>
                      </a:cubicBezTo>
                      <a:cubicBezTo>
                        <a:pt x="680" y="160"/>
                        <a:pt x="680" y="160"/>
                        <a:pt x="680" y="160"/>
                      </a:cubicBezTo>
                      <a:cubicBezTo>
                        <a:pt x="680" y="155"/>
                        <a:pt x="687" y="152"/>
                        <a:pt x="694" y="152"/>
                      </a:cubicBezTo>
                      <a:cubicBezTo>
                        <a:pt x="697" y="152"/>
                        <a:pt x="697" y="152"/>
                        <a:pt x="697" y="152"/>
                      </a:cubicBezTo>
                      <a:cubicBezTo>
                        <a:pt x="704" y="152"/>
                        <a:pt x="712" y="155"/>
                        <a:pt x="712" y="160"/>
                      </a:cubicBezTo>
                      <a:cubicBezTo>
                        <a:pt x="712" y="256"/>
                        <a:pt x="712" y="256"/>
                        <a:pt x="712" y="256"/>
                      </a:cubicBezTo>
                      <a:cubicBezTo>
                        <a:pt x="740" y="256"/>
                        <a:pt x="740" y="256"/>
                        <a:pt x="740" y="256"/>
                      </a:cubicBezTo>
                      <a:cubicBezTo>
                        <a:pt x="740" y="118"/>
                        <a:pt x="740" y="118"/>
                        <a:pt x="740" y="118"/>
                      </a:cubicBezTo>
                      <a:cubicBezTo>
                        <a:pt x="740" y="113"/>
                        <a:pt x="744" y="108"/>
                        <a:pt x="751" y="108"/>
                      </a:cubicBezTo>
                      <a:cubicBezTo>
                        <a:pt x="755" y="108"/>
                        <a:pt x="755" y="108"/>
                        <a:pt x="755" y="108"/>
                      </a:cubicBezTo>
                      <a:cubicBezTo>
                        <a:pt x="762" y="108"/>
                        <a:pt x="768" y="113"/>
                        <a:pt x="768" y="118"/>
                      </a:cubicBezTo>
                      <a:cubicBezTo>
                        <a:pt x="768" y="256"/>
                        <a:pt x="768" y="256"/>
                        <a:pt x="768" y="256"/>
                      </a:cubicBezTo>
                      <a:cubicBezTo>
                        <a:pt x="780" y="256"/>
                        <a:pt x="780" y="256"/>
                        <a:pt x="780" y="256"/>
                      </a:cubicBezTo>
                      <a:cubicBezTo>
                        <a:pt x="782" y="256"/>
                        <a:pt x="785" y="259"/>
                        <a:pt x="785" y="262"/>
                      </a:cubicBezTo>
                      <a:cubicBezTo>
                        <a:pt x="785" y="265"/>
                        <a:pt x="782" y="268"/>
                        <a:pt x="780" y="26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w="0"/>
                    <a:solidFill>
                      <a:sysClr val="windowText" lastClr="000000"/>
                    </a:solidFill>
                    <a:effectLst>
                      <a:outerShdw blurRad="38100" dist="19050" dir="2700000" algn="tl" rotWithShape="0">
                        <a:schemeClr val="dk1">
                          <a:alpha val="40000"/>
                        </a:schemeClr>
                      </a:outerShdw>
                    </a:effectLst>
                    <a:uLnTx/>
                    <a:uFillTx/>
                  </a:endParaRPr>
                </a:p>
              </p:txBody>
            </p:sp>
            <p:sp>
              <p:nvSpPr>
                <p:cNvPr id="20" name="Pie 13"/>
                <p:cNvSpPr/>
                <p:nvPr/>
              </p:nvSpPr>
              <p:spPr bwMode="auto">
                <a:xfrm>
                  <a:off x="3864833" y="5639003"/>
                  <a:ext cx="135667" cy="135667"/>
                </a:xfrm>
                <a:prstGeom prst="pie">
                  <a:avLst>
                    <a:gd name="adj1" fmla="val 0"/>
                    <a:gd name="adj2" fmla="val 16236044"/>
                  </a:avLst>
                </a:prstGeom>
                <a:grpFill/>
                <a:ln w="9525" cap="flat" cmpd="sng" algn="ctr">
                  <a:no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Segoe UI"/>
                    <a:ea typeface="Segoe UI" pitchFamily="34" charset="0"/>
                    <a:cs typeface="Segoe UI" pitchFamily="34" charset="0"/>
                  </a:endParaRPr>
                </a:p>
              </p:txBody>
            </p:sp>
          </p:grpSp>
        </p:grpSp>
        <p:grpSp>
          <p:nvGrpSpPr>
            <p:cNvPr id="13" name="Group 12"/>
            <p:cNvGrpSpPr/>
            <p:nvPr/>
          </p:nvGrpSpPr>
          <p:grpSpPr>
            <a:xfrm>
              <a:off x="9010890" y="3222656"/>
              <a:ext cx="1144238" cy="637234"/>
              <a:chOff x="959318" y="4632202"/>
              <a:chExt cx="989444" cy="551028"/>
            </a:xfrm>
          </p:grpSpPr>
          <p:sp>
            <p:nvSpPr>
              <p:cNvPr id="14" name="Rectangle 13"/>
              <p:cNvSpPr/>
              <p:nvPr/>
            </p:nvSpPr>
            <p:spPr>
              <a:xfrm>
                <a:off x="992638" y="4670681"/>
                <a:ext cx="924179" cy="4685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Freeform 17"/>
              <p:cNvSpPr/>
              <p:nvPr/>
            </p:nvSpPr>
            <p:spPr bwMode="auto">
              <a:xfrm>
                <a:off x="959318" y="4632202"/>
                <a:ext cx="989444" cy="551028"/>
              </a:xfrm>
              <a:custGeom>
                <a:avLst/>
                <a:gdLst>
                  <a:gd name="connsiteX0" fmla="*/ 2096079 w 7733887"/>
                  <a:gd name="connsiteY0" fmla="*/ 2187091 h 4307055"/>
                  <a:gd name="connsiteX1" fmla="*/ 1264612 w 7733887"/>
                  <a:gd name="connsiteY1" fmla="*/ 2683653 h 4307055"/>
                  <a:gd name="connsiteX2" fmla="*/ 2186504 w 7733887"/>
                  <a:gd name="connsiteY2" fmla="*/ 3202380 h 4307055"/>
                  <a:gd name="connsiteX3" fmla="*/ 3022642 w 7733887"/>
                  <a:gd name="connsiteY3" fmla="*/ 2786729 h 4307055"/>
                  <a:gd name="connsiteX4" fmla="*/ 3053850 w 7733887"/>
                  <a:gd name="connsiteY4" fmla="*/ 2740060 h 4307055"/>
                  <a:gd name="connsiteX5" fmla="*/ 5873932 w 7733887"/>
                  <a:gd name="connsiteY5" fmla="*/ 1915322 h 4307055"/>
                  <a:gd name="connsiteX6" fmla="*/ 6409508 w 7733887"/>
                  <a:gd name="connsiteY6" fmla="*/ 2163071 h 4307055"/>
                  <a:gd name="connsiteX7" fmla="*/ 6409508 w 7733887"/>
                  <a:gd name="connsiteY7" fmla="*/ 2642487 h 4307055"/>
                  <a:gd name="connsiteX8" fmla="*/ 4646425 w 7733887"/>
                  <a:gd name="connsiteY8" fmla="*/ 2642487 h 4307055"/>
                  <a:gd name="connsiteX9" fmla="*/ 5055326 w 7733887"/>
                  <a:gd name="connsiteY9" fmla="*/ 2268019 h 4307055"/>
                  <a:gd name="connsiteX10" fmla="*/ 5425440 w 7733887"/>
                  <a:gd name="connsiteY10" fmla="*/ 2411710 h 4307055"/>
                  <a:gd name="connsiteX11" fmla="*/ 6409507 w 7733887"/>
                  <a:gd name="connsiteY11" fmla="*/ 1109173 h 4307055"/>
                  <a:gd name="connsiteX12" fmla="*/ 6409507 w 7733887"/>
                  <a:gd name="connsiteY12" fmla="*/ 1930743 h 4307055"/>
                  <a:gd name="connsiteX13" fmla="*/ 5839097 w 7733887"/>
                  <a:gd name="connsiteY13" fmla="*/ 1658419 h 4307055"/>
                  <a:gd name="connsiteX14" fmla="*/ 5399314 w 7733887"/>
                  <a:gd name="connsiteY14" fmla="*/ 2167870 h 4307055"/>
                  <a:gd name="connsiteX15" fmla="*/ 5020491 w 7733887"/>
                  <a:gd name="connsiteY15" fmla="*/ 2045950 h 4307055"/>
                  <a:gd name="connsiteX16" fmla="*/ 4615541 w 7733887"/>
                  <a:gd name="connsiteY16" fmla="*/ 2302660 h 4307055"/>
                  <a:gd name="connsiteX17" fmla="*/ 4615541 w 7733887"/>
                  <a:gd name="connsiteY17" fmla="*/ 1692763 h 4307055"/>
                  <a:gd name="connsiteX18" fmla="*/ 5142411 w 7733887"/>
                  <a:gd name="connsiteY18" fmla="*/ 1715025 h 4307055"/>
                  <a:gd name="connsiteX19" fmla="*/ 5412377 w 7733887"/>
                  <a:gd name="connsiteY19" fmla="*/ 1375390 h 4307055"/>
                  <a:gd name="connsiteX20" fmla="*/ 5904411 w 7733887"/>
                  <a:gd name="connsiteY20" fmla="*/ 1384099 h 4307055"/>
                  <a:gd name="connsiteX21" fmla="*/ 2177843 w 7733887"/>
                  <a:gd name="connsiteY21" fmla="*/ 1066233 h 4307055"/>
                  <a:gd name="connsiteX22" fmla="*/ 2177843 w 7733887"/>
                  <a:gd name="connsiteY22" fmla="*/ 2038210 h 4307055"/>
                  <a:gd name="connsiteX23" fmla="*/ 3135340 w 7733887"/>
                  <a:gd name="connsiteY23" fmla="*/ 2591021 h 4307055"/>
                  <a:gd name="connsiteX24" fmla="*/ 3167740 w 7733887"/>
                  <a:gd name="connsiteY24" fmla="*/ 2522735 h 4307055"/>
                  <a:gd name="connsiteX25" fmla="*/ 3095879 w 7733887"/>
                  <a:gd name="connsiteY25" fmla="*/ 1591752 h 4307055"/>
                  <a:gd name="connsiteX26" fmla="*/ 2177843 w 7733887"/>
                  <a:gd name="connsiteY26" fmla="*/ 1066233 h 4307055"/>
                  <a:gd name="connsiteX27" fmla="*/ 4114799 w 7733887"/>
                  <a:gd name="connsiteY27" fmla="*/ 992212 h 4307055"/>
                  <a:gd name="connsiteX28" fmla="*/ 4404363 w 7733887"/>
                  <a:gd name="connsiteY28" fmla="*/ 992212 h 4307055"/>
                  <a:gd name="connsiteX29" fmla="*/ 4404363 w 7733887"/>
                  <a:gd name="connsiteY29" fmla="*/ 2905926 h 4307055"/>
                  <a:gd name="connsiteX30" fmla="*/ 6396445 w 7733887"/>
                  <a:gd name="connsiteY30" fmla="*/ 2905926 h 4307055"/>
                  <a:gd name="connsiteX31" fmla="*/ 6396445 w 7733887"/>
                  <a:gd name="connsiteY31" fmla="*/ 3208544 h 4307055"/>
                  <a:gd name="connsiteX32" fmla="*/ 4114799 w 7733887"/>
                  <a:gd name="connsiteY32" fmla="*/ 3208544 h 4307055"/>
                  <a:gd name="connsiteX33" fmla="*/ 2179319 w 7733887"/>
                  <a:gd name="connsiteY33" fmla="*/ 935606 h 4307055"/>
                  <a:gd name="connsiteX34" fmla="*/ 3374571 w 7733887"/>
                  <a:gd name="connsiteY34" fmla="*/ 2130858 h 4307055"/>
                  <a:gd name="connsiteX35" fmla="*/ 2179319 w 7733887"/>
                  <a:gd name="connsiteY35" fmla="*/ 3326110 h 4307055"/>
                  <a:gd name="connsiteX36" fmla="*/ 984067 w 7733887"/>
                  <a:gd name="connsiteY36" fmla="*/ 2130858 h 4307055"/>
                  <a:gd name="connsiteX37" fmla="*/ 2179319 w 7733887"/>
                  <a:gd name="connsiteY37" fmla="*/ 935606 h 4307055"/>
                  <a:gd name="connsiteX38" fmla="*/ 593626 w 7733887"/>
                  <a:gd name="connsiteY38" fmla="*/ 413490 h 4307055"/>
                  <a:gd name="connsiteX39" fmla="*/ 361224 w 7733887"/>
                  <a:gd name="connsiteY39" fmla="*/ 645892 h 4307055"/>
                  <a:gd name="connsiteX40" fmla="*/ 361224 w 7733887"/>
                  <a:gd name="connsiteY40" fmla="*/ 3681640 h 4307055"/>
                  <a:gd name="connsiteX41" fmla="*/ 593626 w 7733887"/>
                  <a:gd name="connsiteY41" fmla="*/ 3914042 h 4307055"/>
                  <a:gd name="connsiteX42" fmla="*/ 7126407 w 7733887"/>
                  <a:gd name="connsiteY42" fmla="*/ 3914042 h 4307055"/>
                  <a:gd name="connsiteX43" fmla="*/ 7358809 w 7733887"/>
                  <a:gd name="connsiteY43" fmla="*/ 3681640 h 4307055"/>
                  <a:gd name="connsiteX44" fmla="*/ 7358809 w 7733887"/>
                  <a:gd name="connsiteY44" fmla="*/ 645892 h 4307055"/>
                  <a:gd name="connsiteX45" fmla="*/ 7126407 w 7733887"/>
                  <a:gd name="connsiteY45" fmla="*/ 413490 h 4307055"/>
                  <a:gd name="connsiteX46" fmla="*/ 285945 w 7733887"/>
                  <a:gd name="connsiteY46" fmla="*/ 0 h 4307055"/>
                  <a:gd name="connsiteX47" fmla="*/ 7447942 w 7733887"/>
                  <a:gd name="connsiteY47" fmla="*/ 0 h 4307055"/>
                  <a:gd name="connsiteX48" fmla="*/ 7733887 w 7733887"/>
                  <a:gd name="connsiteY48" fmla="*/ 285945 h 4307055"/>
                  <a:gd name="connsiteX49" fmla="*/ 7733887 w 7733887"/>
                  <a:gd name="connsiteY49" fmla="*/ 4021110 h 4307055"/>
                  <a:gd name="connsiteX50" fmla="*/ 7447942 w 7733887"/>
                  <a:gd name="connsiteY50" fmla="*/ 4307055 h 4307055"/>
                  <a:gd name="connsiteX51" fmla="*/ 285945 w 7733887"/>
                  <a:gd name="connsiteY51" fmla="*/ 4307055 h 4307055"/>
                  <a:gd name="connsiteX52" fmla="*/ 0 w 7733887"/>
                  <a:gd name="connsiteY52" fmla="*/ 4021110 h 4307055"/>
                  <a:gd name="connsiteX53" fmla="*/ 0 w 7733887"/>
                  <a:gd name="connsiteY53" fmla="*/ 285945 h 4307055"/>
                  <a:gd name="connsiteX54" fmla="*/ 285945 w 7733887"/>
                  <a:gd name="connsiteY54" fmla="*/ 0 h 4307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733887" h="4307055">
                    <a:moveTo>
                      <a:pt x="2096079" y="2187091"/>
                    </a:moveTo>
                    <a:lnTo>
                      <a:pt x="1264612" y="2683653"/>
                    </a:lnTo>
                    <a:cubicBezTo>
                      <a:pt x="1458192" y="3007796"/>
                      <a:pt x="1808967" y="3205168"/>
                      <a:pt x="2186504" y="3202380"/>
                    </a:cubicBezTo>
                    <a:cubicBezTo>
                      <a:pt x="2516848" y="3199940"/>
                      <a:pt x="2824442" y="3044573"/>
                      <a:pt x="3022642" y="2786729"/>
                    </a:cubicBezTo>
                    <a:lnTo>
                      <a:pt x="3053850" y="2740060"/>
                    </a:lnTo>
                    <a:close/>
                    <a:moveTo>
                      <a:pt x="5873932" y="1915322"/>
                    </a:moveTo>
                    <a:lnTo>
                      <a:pt x="6409508" y="2163071"/>
                    </a:lnTo>
                    <a:lnTo>
                      <a:pt x="6409508" y="2642487"/>
                    </a:lnTo>
                    <a:lnTo>
                      <a:pt x="4646425" y="2642487"/>
                    </a:lnTo>
                    <a:lnTo>
                      <a:pt x="5055326" y="2268019"/>
                    </a:lnTo>
                    <a:lnTo>
                      <a:pt x="5425440" y="2411710"/>
                    </a:lnTo>
                    <a:close/>
                    <a:moveTo>
                      <a:pt x="6409507" y="1109173"/>
                    </a:moveTo>
                    <a:lnTo>
                      <a:pt x="6409507" y="1930743"/>
                    </a:lnTo>
                    <a:lnTo>
                      <a:pt x="5839097" y="1658419"/>
                    </a:lnTo>
                    <a:lnTo>
                      <a:pt x="5399314" y="2167870"/>
                    </a:lnTo>
                    <a:lnTo>
                      <a:pt x="5020491" y="2045950"/>
                    </a:lnTo>
                    <a:lnTo>
                      <a:pt x="4615541" y="2302660"/>
                    </a:lnTo>
                    <a:lnTo>
                      <a:pt x="4615541" y="1692763"/>
                    </a:lnTo>
                    <a:lnTo>
                      <a:pt x="5142411" y="1715025"/>
                    </a:lnTo>
                    <a:lnTo>
                      <a:pt x="5412377" y="1375390"/>
                    </a:lnTo>
                    <a:lnTo>
                      <a:pt x="5904411" y="1384099"/>
                    </a:lnTo>
                    <a:close/>
                    <a:moveTo>
                      <a:pt x="2177843" y="1066233"/>
                    </a:moveTo>
                    <a:lnTo>
                      <a:pt x="2177843" y="2038210"/>
                    </a:lnTo>
                    <a:lnTo>
                      <a:pt x="3135340" y="2591021"/>
                    </a:lnTo>
                    <a:lnTo>
                      <a:pt x="3167740" y="2522735"/>
                    </a:lnTo>
                    <a:cubicBezTo>
                      <a:pt x="3287488" y="2220365"/>
                      <a:pt x="3263164" y="1876619"/>
                      <a:pt x="3095879" y="1591752"/>
                    </a:cubicBezTo>
                    <a:cubicBezTo>
                      <a:pt x="2904697" y="1266190"/>
                      <a:pt x="2555390" y="1066233"/>
                      <a:pt x="2177843" y="1066233"/>
                    </a:cubicBezTo>
                    <a:close/>
                    <a:moveTo>
                      <a:pt x="4114799" y="992212"/>
                    </a:moveTo>
                    <a:lnTo>
                      <a:pt x="4404363" y="992212"/>
                    </a:lnTo>
                    <a:lnTo>
                      <a:pt x="4404363" y="2905926"/>
                    </a:lnTo>
                    <a:lnTo>
                      <a:pt x="6396445" y="2905926"/>
                    </a:lnTo>
                    <a:lnTo>
                      <a:pt x="6396445" y="3208544"/>
                    </a:lnTo>
                    <a:lnTo>
                      <a:pt x="4114799" y="3208544"/>
                    </a:lnTo>
                    <a:close/>
                    <a:moveTo>
                      <a:pt x="2179319" y="935606"/>
                    </a:moveTo>
                    <a:cubicBezTo>
                      <a:pt x="2839438" y="935606"/>
                      <a:pt x="3374571" y="1470739"/>
                      <a:pt x="3374571" y="2130858"/>
                    </a:cubicBezTo>
                    <a:cubicBezTo>
                      <a:pt x="3374571" y="2790977"/>
                      <a:pt x="2839438" y="3326110"/>
                      <a:pt x="2179319" y="3326110"/>
                    </a:cubicBezTo>
                    <a:cubicBezTo>
                      <a:pt x="1519200" y="3326110"/>
                      <a:pt x="984067" y="2790977"/>
                      <a:pt x="984067" y="2130858"/>
                    </a:cubicBezTo>
                    <a:cubicBezTo>
                      <a:pt x="984067" y="1470739"/>
                      <a:pt x="1519200" y="935606"/>
                      <a:pt x="2179319" y="935606"/>
                    </a:cubicBezTo>
                    <a:close/>
                    <a:moveTo>
                      <a:pt x="593626" y="413490"/>
                    </a:moveTo>
                    <a:cubicBezTo>
                      <a:pt x="465274" y="413490"/>
                      <a:pt x="361224" y="517540"/>
                      <a:pt x="361224" y="645892"/>
                    </a:cubicBezTo>
                    <a:lnTo>
                      <a:pt x="361224" y="3681640"/>
                    </a:lnTo>
                    <a:cubicBezTo>
                      <a:pt x="361224" y="3809992"/>
                      <a:pt x="465274" y="3914042"/>
                      <a:pt x="593626" y="3914042"/>
                    </a:cubicBezTo>
                    <a:lnTo>
                      <a:pt x="7126407" y="3914042"/>
                    </a:lnTo>
                    <a:cubicBezTo>
                      <a:pt x="7254759" y="3914042"/>
                      <a:pt x="7358809" y="3809992"/>
                      <a:pt x="7358809" y="3681640"/>
                    </a:cubicBezTo>
                    <a:lnTo>
                      <a:pt x="7358809" y="645892"/>
                    </a:lnTo>
                    <a:cubicBezTo>
                      <a:pt x="7358809" y="517540"/>
                      <a:pt x="7254759" y="413490"/>
                      <a:pt x="7126407" y="413490"/>
                    </a:cubicBezTo>
                    <a:close/>
                    <a:moveTo>
                      <a:pt x="285945" y="0"/>
                    </a:moveTo>
                    <a:lnTo>
                      <a:pt x="7447942" y="0"/>
                    </a:lnTo>
                    <a:cubicBezTo>
                      <a:pt x="7605865" y="0"/>
                      <a:pt x="7733887" y="128022"/>
                      <a:pt x="7733887" y="285945"/>
                    </a:cubicBezTo>
                    <a:lnTo>
                      <a:pt x="7733887" y="4021110"/>
                    </a:lnTo>
                    <a:cubicBezTo>
                      <a:pt x="7733887" y="4179033"/>
                      <a:pt x="7605865" y="4307055"/>
                      <a:pt x="7447942" y="4307055"/>
                    </a:cubicBezTo>
                    <a:lnTo>
                      <a:pt x="285945" y="4307055"/>
                    </a:lnTo>
                    <a:cubicBezTo>
                      <a:pt x="128022" y="4307055"/>
                      <a:pt x="0" y="4179033"/>
                      <a:pt x="0" y="4021110"/>
                    </a:cubicBezTo>
                    <a:lnTo>
                      <a:pt x="0" y="285945"/>
                    </a:lnTo>
                    <a:cubicBezTo>
                      <a:pt x="0" y="128022"/>
                      <a:pt x="128022" y="0"/>
                      <a:pt x="28594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tx1"/>
                  </a:solidFill>
                  <a:effectLst/>
                  <a:uLnTx/>
                  <a:uFillTx/>
                  <a:latin typeface="+mj-lt"/>
                  <a:ea typeface="Segoe UI" pitchFamily="34" charset="0"/>
                  <a:cs typeface="Segoe UI" pitchFamily="34" charset="0"/>
                </a:endParaRPr>
              </a:p>
            </p:txBody>
          </p:sp>
        </p:grpSp>
      </p:grpSp>
      <p:grpSp>
        <p:nvGrpSpPr>
          <p:cNvPr id="23" name="Group 22"/>
          <p:cNvGrpSpPr/>
          <p:nvPr/>
        </p:nvGrpSpPr>
        <p:grpSpPr>
          <a:xfrm>
            <a:off x="2761432" y="3437572"/>
            <a:ext cx="704791" cy="1277293"/>
            <a:chOff x="9964442" y="1404059"/>
            <a:chExt cx="704791" cy="1277293"/>
          </a:xfrm>
        </p:grpSpPr>
        <p:pic>
          <p:nvPicPr>
            <p:cNvPr id="24" name="Picture 23" descr="female user icon - vector Clip Art"/>
            <p:cNvPicPr>
              <a:picLocks noChangeAspect="1"/>
            </p:cNvPicPr>
            <p:nvPr/>
          </p:nvPicPr>
          <p:blipFill>
            <a:blip r:embed="rId3"/>
            <a:stretch>
              <a:fillRect/>
            </a:stretch>
          </p:blipFill>
          <p:spPr>
            <a:xfrm>
              <a:off x="9964442" y="1404059"/>
              <a:ext cx="704791" cy="703616"/>
            </a:xfrm>
            <a:prstGeom prst="rect">
              <a:avLst/>
            </a:prstGeom>
          </p:spPr>
        </p:pic>
        <p:sp>
          <p:nvSpPr>
            <p:cNvPr id="25" name="Down Arrow 19"/>
            <p:cNvSpPr/>
            <p:nvPr/>
          </p:nvSpPr>
          <p:spPr bwMode="auto">
            <a:xfrm>
              <a:off x="10072984" y="2283016"/>
              <a:ext cx="509449" cy="398336"/>
            </a:xfrm>
            <a:prstGeom prst="downArrow">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sp>
        <p:nvSpPr>
          <p:cNvPr id="26" name="Can 20"/>
          <p:cNvSpPr/>
          <p:nvPr/>
        </p:nvSpPr>
        <p:spPr bwMode="auto">
          <a:xfrm>
            <a:off x="4640510" y="6339941"/>
            <a:ext cx="484233" cy="356160"/>
          </a:xfrm>
          <a:prstGeom prst="can">
            <a:avLst/>
          </a:prstGeom>
          <a:solidFill>
            <a:schemeClr val="tx2">
              <a:lumMod val="50000"/>
            </a:schemeClr>
          </a:solidFill>
          <a:ln w="38100">
            <a:solidFill>
              <a:schemeClr val="tx2">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7" name="Right Arrow 22"/>
          <p:cNvSpPr/>
          <p:nvPr/>
        </p:nvSpPr>
        <p:spPr bwMode="auto">
          <a:xfrm rot="10800000">
            <a:off x="3979467" y="5864433"/>
            <a:ext cx="493290" cy="806068"/>
          </a:xfrm>
          <a:prstGeom prst="rightArrow">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28" name="Picture 27" descr="Remove Male User Icon 64x64 Png | HD Walls | Find Wallpapers"/>
          <p:cNvPicPr>
            <a:picLocks noChangeAspect="1"/>
          </p:cNvPicPr>
          <p:nvPr/>
        </p:nvPicPr>
        <p:blipFill>
          <a:blip r:embed="rId4"/>
          <a:stretch>
            <a:fillRect/>
          </a:stretch>
        </p:blipFill>
        <p:spPr>
          <a:xfrm>
            <a:off x="666144" y="3426388"/>
            <a:ext cx="902890" cy="902890"/>
          </a:xfrm>
          <a:prstGeom prst="rect">
            <a:avLst/>
          </a:prstGeom>
        </p:spPr>
      </p:pic>
      <p:sp>
        <p:nvSpPr>
          <p:cNvPr id="29" name="Down Arrow 23"/>
          <p:cNvSpPr/>
          <p:nvPr/>
        </p:nvSpPr>
        <p:spPr bwMode="auto">
          <a:xfrm rot="5400000">
            <a:off x="1755451" y="3521587"/>
            <a:ext cx="509449" cy="882283"/>
          </a:xfrm>
          <a:prstGeom prst="downArrow">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1" name="Oval 30"/>
          <p:cNvSpPr/>
          <p:nvPr/>
        </p:nvSpPr>
        <p:spPr bwMode="auto">
          <a:xfrm>
            <a:off x="3549417" y="3593691"/>
            <a:ext cx="342610" cy="346371"/>
          </a:xfrm>
          <a:prstGeom prst="ellipse">
            <a:avLst/>
          </a:prstGeom>
          <a:solidFill>
            <a:schemeClr val="tx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bg1"/>
                </a:solidFill>
                <a:effectLst/>
                <a:uLnTx/>
                <a:uFillTx/>
              </a:rPr>
              <a:t>1</a:t>
            </a:r>
          </a:p>
        </p:txBody>
      </p:sp>
      <p:sp>
        <p:nvSpPr>
          <p:cNvPr id="32" name="Oval 31"/>
          <p:cNvSpPr/>
          <p:nvPr/>
        </p:nvSpPr>
        <p:spPr bwMode="auto">
          <a:xfrm>
            <a:off x="3539773" y="6086061"/>
            <a:ext cx="342610" cy="346371"/>
          </a:xfrm>
          <a:prstGeom prst="ellipse">
            <a:avLst/>
          </a:prstGeom>
          <a:solidFill>
            <a:schemeClr val="tx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bg1"/>
                </a:solidFill>
                <a:effectLst/>
                <a:uLnTx/>
                <a:uFillTx/>
              </a:rPr>
              <a:t>2</a:t>
            </a:r>
          </a:p>
        </p:txBody>
      </p:sp>
      <p:sp>
        <p:nvSpPr>
          <p:cNvPr id="33" name="Oval 32"/>
          <p:cNvSpPr/>
          <p:nvPr/>
        </p:nvSpPr>
        <p:spPr bwMode="auto">
          <a:xfrm>
            <a:off x="1643101" y="4720535"/>
            <a:ext cx="342610" cy="346371"/>
          </a:xfrm>
          <a:prstGeom prst="ellipse">
            <a:avLst/>
          </a:prstGeom>
          <a:solidFill>
            <a:schemeClr val="tx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bg1"/>
                </a:solidFill>
                <a:effectLst/>
                <a:uLnTx/>
                <a:uFillTx/>
              </a:rPr>
              <a:t>3</a:t>
            </a:r>
          </a:p>
        </p:txBody>
      </p:sp>
      <p:sp>
        <p:nvSpPr>
          <p:cNvPr id="34" name="Oval 33"/>
          <p:cNvSpPr/>
          <p:nvPr/>
        </p:nvSpPr>
        <p:spPr bwMode="auto">
          <a:xfrm>
            <a:off x="1814406" y="3335547"/>
            <a:ext cx="342610" cy="346371"/>
          </a:xfrm>
          <a:prstGeom prst="ellipse">
            <a:avLst/>
          </a:prstGeom>
          <a:solidFill>
            <a:schemeClr val="tx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bg1"/>
                </a:solidFill>
                <a:effectLst/>
                <a:uLnTx/>
                <a:uFillTx/>
              </a:rPr>
              <a:t>4</a:t>
            </a:r>
          </a:p>
        </p:txBody>
      </p:sp>
      <p:sp>
        <p:nvSpPr>
          <p:cNvPr id="36" name="Cloud 35"/>
          <p:cNvSpPr/>
          <p:nvPr/>
        </p:nvSpPr>
        <p:spPr bwMode="auto">
          <a:xfrm>
            <a:off x="4593430" y="5722977"/>
            <a:ext cx="694887" cy="435060"/>
          </a:xfrm>
          <a:prstGeom prst="clou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7D787B19-C0F5-4F14-9B73-6BD9A1A0AA91}"/>
              </a:ext>
            </a:extLst>
          </p:cNvPr>
          <p:cNvPicPr>
            <a:picLocks noChangeAspect="1"/>
          </p:cNvPicPr>
          <p:nvPr/>
        </p:nvPicPr>
        <p:blipFill>
          <a:blip r:embed="rId5"/>
          <a:stretch>
            <a:fillRect/>
          </a:stretch>
        </p:blipFill>
        <p:spPr>
          <a:xfrm>
            <a:off x="6866068" y="898257"/>
            <a:ext cx="5138903" cy="5390867"/>
          </a:xfrm>
          <a:prstGeom prst="rect">
            <a:avLst/>
          </a:prstGeom>
        </p:spPr>
      </p:pic>
    </p:spTree>
    <p:extLst>
      <p:ext uri="{BB962C8B-B14F-4D97-AF65-F5344CB8AC3E}">
        <p14:creationId xmlns:p14="http://schemas.microsoft.com/office/powerpoint/2010/main" val="272692252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Security</a:t>
            </a:r>
            <a:br>
              <a:rPr lang="en-US" sz="3200" dirty="0">
                <a:solidFill>
                  <a:schemeClr val="tx1"/>
                </a:solidFill>
              </a:rPr>
            </a:br>
            <a:r>
              <a:rPr lang="en-US" sz="3200" dirty="0">
                <a:solidFill>
                  <a:schemeClr val="tx1"/>
                </a:solidFill>
              </a:rPr>
              <a:t>User Identity (Authentication)</a:t>
            </a:r>
          </a:p>
        </p:txBody>
      </p:sp>
      <p:sp>
        <p:nvSpPr>
          <p:cNvPr id="3" name="Text Placeholder 2"/>
          <p:cNvSpPr txBox="1">
            <a:spLocks/>
          </p:cNvSpPr>
          <p:nvPr/>
        </p:nvSpPr>
        <p:spPr>
          <a:xfrm>
            <a:off x="269241" y="1365832"/>
            <a:ext cx="11789408"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dirty="0"/>
              <a:t>Power BI is part of the larger Microsoft cloud</a:t>
            </a:r>
          </a:p>
          <a:p>
            <a:r>
              <a:rPr lang="en-US" sz="2800" dirty="0"/>
              <a:t>Like other cloud services, PBI leverages Azure Active Directory (AAD)</a:t>
            </a:r>
          </a:p>
          <a:p>
            <a:pPr lvl="1"/>
            <a:r>
              <a:rPr lang="en-US" sz="2000" dirty="0"/>
              <a:t>AAD is the default authentication mechanism for PBI</a:t>
            </a:r>
          </a:p>
          <a:p>
            <a:pPr lvl="1"/>
            <a:r>
              <a:rPr lang="en-US" sz="2000" dirty="0"/>
              <a:t>Other authentication approaches can be used for Embedded scenarios</a:t>
            </a:r>
          </a:p>
          <a:p>
            <a:r>
              <a:rPr lang="en-US" sz="2800" dirty="0"/>
              <a:t>AAD setup and configuration is a key building block for PBI</a:t>
            </a:r>
          </a:p>
          <a:p>
            <a:pPr lvl="1"/>
            <a:r>
              <a:rPr lang="en-US" dirty="0"/>
              <a:t>Most large organizations will synchronize their on-premise Active Directory with AAD</a:t>
            </a:r>
          </a:p>
          <a:p>
            <a:pPr lvl="1"/>
            <a:r>
              <a:rPr lang="en-US" dirty="0"/>
              <a:t>Advanced authentication requirements (e.g., multi-factor) are supported in AAD</a:t>
            </a:r>
          </a:p>
          <a:p>
            <a:r>
              <a:rPr lang="en-US" sz="2800" dirty="0"/>
              <a:t>AAD is also used, and can be supplemented, for the PBI mobile devices (next slide)</a:t>
            </a:r>
          </a:p>
          <a:p>
            <a:endParaRPr lang="en-US" sz="2800" dirty="0"/>
          </a:p>
          <a:p>
            <a:endParaRPr lang="en-US" sz="2800" dirty="0"/>
          </a:p>
        </p:txBody>
      </p:sp>
    </p:spTree>
    <p:extLst>
      <p:ext uri="{BB962C8B-B14F-4D97-AF65-F5344CB8AC3E}">
        <p14:creationId xmlns:p14="http://schemas.microsoft.com/office/powerpoint/2010/main" val="12149910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Security</a:t>
            </a:r>
            <a:br>
              <a:rPr lang="en-US" sz="3200" dirty="0">
                <a:solidFill>
                  <a:schemeClr val="tx1"/>
                </a:solidFill>
              </a:rPr>
            </a:br>
            <a:r>
              <a:rPr lang="en-US" sz="3200" dirty="0">
                <a:solidFill>
                  <a:schemeClr val="tx1"/>
                </a:solidFill>
              </a:rPr>
              <a:t>User Identity (Authentication)</a:t>
            </a:r>
          </a:p>
        </p:txBody>
      </p:sp>
      <p:sp>
        <p:nvSpPr>
          <p:cNvPr id="3" name="Text Placeholder 2"/>
          <p:cNvSpPr txBox="1">
            <a:spLocks/>
          </p:cNvSpPr>
          <p:nvPr/>
        </p:nvSpPr>
        <p:spPr>
          <a:xfrm>
            <a:off x="269241" y="1365832"/>
            <a:ext cx="11789408"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800" dirty="0"/>
              <a:t>Mobile Device/App Management:</a:t>
            </a:r>
          </a:p>
          <a:p>
            <a:r>
              <a:rPr lang="en-US" sz="2800" dirty="0"/>
              <a:t>Controlled via Intune for Power BI Mobile apps on iOS (7+) /Android (4+)</a:t>
            </a:r>
          </a:p>
          <a:p>
            <a:r>
              <a:rPr lang="en-US" sz="2800" dirty="0"/>
              <a:t>Policies such as:</a:t>
            </a:r>
          </a:p>
          <a:p>
            <a:pPr lvl="1"/>
            <a:r>
              <a:rPr lang="en-US" sz="2000" dirty="0"/>
              <a:t>Require PIN</a:t>
            </a:r>
          </a:p>
          <a:p>
            <a:pPr lvl="1"/>
            <a:r>
              <a:rPr lang="en-US" sz="2000" dirty="0"/>
              <a:t>Max failed PIN attempts</a:t>
            </a:r>
            <a:endParaRPr lang="en-US" sz="2800" dirty="0"/>
          </a:p>
          <a:p>
            <a:pPr marL="0" indent="0">
              <a:buNone/>
            </a:pPr>
            <a:r>
              <a:rPr lang="en-US" sz="2800" dirty="0"/>
              <a:t>Configuring </a:t>
            </a:r>
            <a:r>
              <a:rPr lang="en-US" sz="2800" dirty="0" err="1"/>
              <a:t>InTune</a:t>
            </a:r>
            <a:r>
              <a:rPr lang="en-US" sz="2800" dirty="0"/>
              <a:t>:</a:t>
            </a:r>
          </a:p>
          <a:p>
            <a:r>
              <a:rPr lang="en-US" sz="2800" dirty="0"/>
              <a:t>Specify the app</a:t>
            </a:r>
          </a:p>
          <a:p>
            <a:r>
              <a:rPr lang="en-US" sz="2800" dirty="0"/>
              <a:t>Configure policies (i.e. require PIN)</a:t>
            </a:r>
          </a:p>
          <a:p>
            <a:r>
              <a:rPr lang="en-US" sz="2800" dirty="0"/>
              <a:t>Enable for deployment</a:t>
            </a:r>
          </a:p>
          <a:p>
            <a:r>
              <a:rPr lang="en-US" sz="2800" dirty="0"/>
              <a:t>End-users install from Company Portal app</a:t>
            </a:r>
          </a:p>
        </p:txBody>
      </p:sp>
      <p:pic>
        <p:nvPicPr>
          <p:cNvPr id="4" name="Picture 3"/>
          <p:cNvPicPr>
            <a:picLocks noChangeAspect="1"/>
          </p:cNvPicPr>
          <p:nvPr/>
        </p:nvPicPr>
        <p:blipFill>
          <a:blip r:embed="rId3"/>
          <a:stretch>
            <a:fillRect/>
          </a:stretch>
        </p:blipFill>
        <p:spPr>
          <a:xfrm>
            <a:off x="9571037" y="2363365"/>
            <a:ext cx="2230983" cy="3952238"/>
          </a:xfrm>
          <a:prstGeom prst="rect">
            <a:avLst/>
          </a:prstGeom>
        </p:spPr>
      </p:pic>
      <p:sp>
        <p:nvSpPr>
          <p:cNvPr id="5" name="Rectangle 4"/>
          <p:cNvSpPr/>
          <p:nvPr/>
        </p:nvSpPr>
        <p:spPr>
          <a:xfrm>
            <a:off x="269239" y="6452299"/>
            <a:ext cx="9301798" cy="369332"/>
          </a:xfrm>
          <a:prstGeom prst="rect">
            <a:avLst/>
          </a:prstGeom>
        </p:spPr>
        <p:txBody>
          <a:bodyPr wrap="square">
            <a:spAutoFit/>
          </a:bodyPr>
          <a:lstStyle/>
          <a:p>
            <a:r>
              <a:rPr lang="en-US" dirty="0"/>
              <a:t>https://powerbi.microsoft.com/en-us/documentation/powerbi-admin-mobile-intune/</a:t>
            </a:r>
          </a:p>
        </p:txBody>
      </p:sp>
    </p:spTree>
    <p:extLst>
      <p:ext uri="{BB962C8B-B14F-4D97-AF65-F5344CB8AC3E}">
        <p14:creationId xmlns:p14="http://schemas.microsoft.com/office/powerpoint/2010/main" val="56534856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Security</a:t>
            </a:r>
            <a:br>
              <a:rPr lang="en-US" sz="3200" dirty="0">
                <a:solidFill>
                  <a:schemeClr val="tx1"/>
                </a:solidFill>
              </a:rPr>
            </a:br>
            <a:r>
              <a:rPr lang="en-US" sz="3200" dirty="0">
                <a:solidFill>
                  <a:schemeClr val="tx1"/>
                </a:solidFill>
              </a:rPr>
              <a:t>Data Security - How Power BI handles data</a:t>
            </a:r>
          </a:p>
        </p:txBody>
      </p:sp>
      <p:sp>
        <p:nvSpPr>
          <p:cNvPr id="3" name="Text Placeholder 2"/>
          <p:cNvSpPr txBox="1">
            <a:spLocks/>
          </p:cNvSpPr>
          <p:nvPr/>
        </p:nvSpPr>
        <p:spPr>
          <a:xfrm>
            <a:off x="269241" y="1365832"/>
            <a:ext cx="11789408"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sz="2000" dirty="0"/>
              <a:t>Generally data is either In Process or At Rest</a:t>
            </a:r>
          </a:p>
          <a:p>
            <a:pPr lvl="1"/>
            <a:r>
              <a:rPr lang="en-US" sz="2000" dirty="0"/>
              <a:t>Data in transit between Power BI and data source is always encrypted via HTTPS</a:t>
            </a:r>
          </a:p>
          <a:p>
            <a:pPr lvl="1"/>
            <a:r>
              <a:rPr lang="en-US" sz="2000" dirty="0"/>
              <a:t>Depending on the data source, data may be stored in the service, or retrieved “just in time”…</a:t>
            </a:r>
          </a:p>
          <a:p>
            <a:endParaRPr lang="en-US" dirty="0"/>
          </a:p>
          <a:p>
            <a:endParaRPr lang="en-US" sz="2800" dirty="0"/>
          </a:p>
          <a:p>
            <a:endParaRPr lang="en-US" sz="2800" dirty="0"/>
          </a:p>
        </p:txBody>
      </p:sp>
      <p:graphicFrame>
        <p:nvGraphicFramePr>
          <p:cNvPr id="4" name="Content Placeholder 3"/>
          <p:cNvGraphicFramePr>
            <a:graphicFrameLocks/>
          </p:cNvGraphicFramePr>
          <p:nvPr>
            <p:extLst>
              <p:ext uri="{D42A27DB-BD31-4B8C-83A1-F6EECF244321}">
                <p14:modId xmlns:p14="http://schemas.microsoft.com/office/powerpoint/2010/main" val="1937594845"/>
              </p:ext>
            </p:extLst>
          </p:nvPr>
        </p:nvGraphicFramePr>
        <p:xfrm>
          <a:off x="429658" y="2592539"/>
          <a:ext cx="11161308" cy="4144276"/>
        </p:xfrm>
        <a:graphic>
          <a:graphicData uri="http://schemas.openxmlformats.org/drawingml/2006/table">
            <a:tbl>
              <a:tblPr firstRow="1" bandRow="1">
                <a:tableStyleId>{5C22544A-7EE6-4342-B048-85BDC9FD1C3A}</a:tableStyleId>
              </a:tblPr>
              <a:tblGrid>
                <a:gridCol w="2148289">
                  <a:extLst>
                    <a:ext uri="{9D8B030D-6E8A-4147-A177-3AD203B41FA5}">
                      <a16:colId xmlns:a16="http://schemas.microsoft.com/office/drawing/2014/main" val="2016019519"/>
                    </a:ext>
                  </a:extLst>
                </a:gridCol>
                <a:gridCol w="2335576">
                  <a:extLst>
                    <a:ext uri="{9D8B030D-6E8A-4147-A177-3AD203B41FA5}">
                      <a16:colId xmlns:a16="http://schemas.microsoft.com/office/drawing/2014/main" val="1030278501"/>
                    </a:ext>
                  </a:extLst>
                </a:gridCol>
                <a:gridCol w="3887116">
                  <a:extLst>
                    <a:ext uri="{9D8B030D-6E8A-4147-A177-3AD203B41FA5}">
                      <a16:colId xmlns:a16="http://schemas.microsoft.com/office/drawing/2014/main" val="2929699677"/>
                    </a:ext>
                  </a:extLst>
                </a:gridCol>
                <a:gridCol w="2790327">
                  <a:extLst>
                    <a:ext uri="{9D8B030D-6E8A-4147-A177-3AD203B41FA5}">
                      <a16:colId xmlns:a16="http://schemas.microsoft.com/office/drawing/2014/main" val="599541125"/>
                    </a:ext>
                  </a:extLst>
                </a:gridCol>
              </a:tblGrid>
              <a:tr h="255781">
                <a:tc>
                  <a:txBody>
                    <a:bodyPr/>
                    <a:lstStyle/>
                    <a:p>
                      <a:r>
                        <a:rPr lang="en-US" sz="1200" dirty="0"/>
                        <a:t>Data</a:t>
                      </a:r>
                      <a:r>
                        <a:rPr lang="en-US" sz="1200" baseline="0" dirty="0"/>
                        <a:t> Source</a:t>
                      </a:r>
                      <a:endParaRPr lang="en-US" sz="1200" dirty="0"/>
                    </a:p>
                  </a:txBody>
                  <a:tcPr marL="93247" marR="93247" marT="46623" marB="46623"/>
                </a:tc>
                <a:tc>
                  <a:txBody>
                    <a:bodyPr/>
                    <a:lstStyle/>
                    <a:p>
                      <a:r>
                        <a:rPr lang="en-US" sz="1200" dirty="0"/>
                        <a:t>Metadata/Visual</a:t>
                      </a:r>
                      <a:r>
                        <a:rPr lang="en-US" sz="1200" baseline="0" dirty="0"/>
                        <a:t> cache</a:t>
                      </a:r>
                      <a:endParaRPr lang="en-US" sz="1200" dirty="0"/>
                    </a:p>
                  </a:txBody>
                  <a:tcPr marL="93247" marR="93247" marT="46623" marB="46623"/>
                </a:tc>
                <a:tc>
                  <a:txBody>
                    <a:bodyPr/>
                    <a:lstStyle/>
                    <a:p>
                      <a:r>
                        <a:rPr lang="en-US" sz="1200" dirty="0"/>
                        <a:t>Credentials</a:t>
                      </a:r>
                    </a:p>
                  </a:txBody>
                  <a:tcPr marL="93247" marR="93247" marT="46623" marB="46623"/>
                </a:tc>
                <a:tc>
                  <a:txBody>
                    <a:bodyPr/>
                    <a:lstStyle/>
                    <a:p>
                      <a:r>
                        <a:rPr lang="en-US" sz="1200" dirty="0"/>
                        <a:t>Data</a:t>
                      </a:r>
                    </a:p>
                  </a:txBody>
                  <a:tcPr marL="93247" marR="93247" marT="46623" marB="46623"/>
                </a:tc>
                <a:extLst>
                  <a:ext uri="{0D108BD9-81ED-4DB2-BD59-A6C34878D82A}">
                    <a16:rowId xmlns:a16="http://schemas.microsoft.com/office/drawing/2014/main" val="655965158"/>
                  </a:ext>
                </a:extLst>
              </a:tr>
              <a:tr h="399439">
                <a:tc>
                  <a:txBody>
                    <a:bodyPr/>
                    <a:lstStyle/>
                    <a:p>
                      <a:r>
                        <a:rPr lang="en-US" sz="1200" dirty="0"/>
                        <a:t>Analysis Services (on-</a:t>
                      </a:r>
                      <a:r>
                        <a:rPr lang="en-US" sz="1200" dirty="0" err="1"/>
                        <a:t>prem</a:t>
                      </a:r>
                      <a:r>
                        <a:rPr lang="en-US" sz="1200" dirty="0"/>
                        <a:t>)</a:t>
                      </a:r>
                    </a:p>
                  </a:txBody>
                  <a:tcPr marL="93247" marR="93247" marT="46623" marB="46623" anchor="ctr"/>
                </a:tc>
                <a:tc>
                  <a:txBody>
                    <a:bodyPr/>
                    <a:lstStyle/>
                    <a:p>
                      <a:r>
                        <a:rPr lang="en-US" sz="1100" dirty="0"/>
                        <a:t>Nothing stored except reference to DB in Azure</a:t>
                      </a:r>
                      <a:r>
                        <a:rPr lang="en-US" sz="1100" baseline="0" dirty="0"/>
                        <a:t> SQL, </a:t>
                      </a:r>
                      <a:r>
                        <a:rPr lang="en-US" sz="1100" b="1" i="1" baseline="0" dirty="0"/>
                        <a:t>Encrypted</a:t>
                      </a:r>
                      <a:endParaRPr lang="en-US" sz="1100" b="1" i="1" dirty="0"/>
                    </a:p>
                  </a:txBody>
                  <a:tcPr marL="93247" marR="93247" marT="46623" marB="46623" anchor="ctr"/>
                </a:tc>
                <a:tc>
                  <a:txBody>
                    <a:bodyPr/>
                    <a:lstStyle/>
                    <a:p>
                      <a:r>
                        <a:rPr lang="en-US" sz="1100" dirty="0"/>
                        <a:t>Stored</a:t>
                      </a:r>
                      <a:r>
                        <a:rPr lang="en-US" sz="1100" baseline="0" dirty="0"/>
                        <a:t> in Azure SQL, </a:t>
                      </a:r>
                      <a:r>
                        <a:rPr lang="en-US" sz="1100" b="1" i="1" baseline="0" dirty="0"/>
                        <a:t>Encrypted</a:t>
                      </a:r>
                      <a:endParaRPr lang="en-US" sz="1100" dirty="0"/>
                    </a:p>
                  </a:txBody>
                  <a:tcPr marL="93247" marR="93247" marT="46623" marB="46623" anchor="ctr"/>
                </a:tc>
                <a:tc>
                  <a:txBody>
                    <a:bodyPr/>
                    <a:lstStyle/>
                    <a:p>
                      <a:r>
                        <a:rPr lang="en-US" sz="1100" dirty="0"/>
                        <a:t>Nothing</a:t>
                      </a:r>
                      <a:r>
                        <a:rPr lang="en-US" sz="1100" baseline="0" dirty="0"/>
                        <a:t> stored at rest in Power BI service.</a:t>
                      </a:r>
                      <a:endParaRPr lang="en-US" sz="1100" dirty="0"/>
                    </a:p>
                  </a:txBody>
                  <a:tcPr marL="93247" marR="93247" marT="46623" marB="46623" anchor="ctr"/>
                </a:tc>
                <a:extLst>
                  <a:ext uri="{0D108BD9-81ED-4DB2-BD59-A6C34878D82A}">
                    <a16:rowId xmlns:a16="http://schemas.microsoft.com/office/drawing/2014/main" val="2230985193"/>
                  </a:ext>
                </a:extLst>
              </a:tr>
              <a:tr h="693851">
                <a:tc>
                  <a:txBody>
                    <a:bodyPr/>
                    <a:lstStyle/>
                    <a:p>
                      <a:r>
                        <a:rPr lang="en-US" sz="1200" dirty="0"/>
                        <a:t>Direct Query</a:t>
                      </a:r>
                    </a:p>
                  </a:txBody>
                  <a:tcPr marL="93247" marR="93247" marT="46623" marB="46623" anchor="ctr"/>
                </a:tc>
                <a:tc>
                  <a:txBody>
                    <a:bodyPr/>
                    <a:lstStyle/>
                    <a:p>
                      <a:r>
                        <a:rPr lang="en-US" sz="1100" dirty="0"/>
                        <a:t>Stored in Azure BLOB storage, </a:t>
                      </a:r>
                      <a:r>
                        <a:rPr lang="en-US" sz="1100" b="1" i="1" baseline="0" dirty="0"/>
                        <a:t>Encrypted</a:t>
                      </a:r>
                      <a:endParaRPr lang="en-US" sz="1100" dirty="0"/>
                    </a:p>
                  </a:txBody>
                  <a:tcPr marL="93247" marR="93247" marT="46623" marB="46623" anchor="ctr"/>
                </a:tc>
                <a:tc>
                  <a:txBody>
                    <a:bodyPr/>
                    <a:lstStyle/>
                    <a:p>
                      <a:r>
                        <a:rPr lang="en-US" sz="1100" b="1" dirty="0"/>
                        <a:t>Model created in service:</a:t>
                      </a:r>
                      <a:r>
                        <a:rPr lang="en-US" sz="1100" dirty="0"/>
                        <a:t> </a:t>
                      </a:r>
                    </a:p>
                    <a:p>
                      <a:r>
                        <a:rPr lang="en-US" sz="1100" dirty="0"/>
                        <a:t>stored as part of connection string</a:t>
                      </a:r>
                    </a:p>
                    <a:p>
                      <a:endParaRPr lang="en-US" sz="1100" dirty="0"/>
                    </a:p>
                    <a:p>
                      <a:r>
                        <a:rPr lang="en-US" sz="1100" b="1" dirty="0"/>
                        <a:t>Imported</a:t>
                      </a:r>
                      <a:r>
                        <a:rPr lang="en-US" sz="1100" b="1" baseline="0" dirty="0"/>
                        <a:t> from desktop:</a:t>
                      </a:r>
                      <a:r>
                        <a:rPr lang="en-US" sz="1100" baseline="0" dirty="0"/>
                        <a:t> </a:t>
                      </a:r>
                    </a:p>
                    <a:p>
                      <a:r>
                        <a:rPr lang="en-US" sz="1100" baseline="0" dirty="0"/>
                        <a:t>Stored in Azure SQL, </a:t>
                      </a:r>
                      <a:r>
                        <a:rPr lang="en-US" sz="1100" b="1" i="1" baseline="0" dirty="0"/>
                        <a:t>Encrypted</a:t>
                      </a:r>
                      <a:endParaRPr lang="en-US" sz="1100" baseline="0" dirty="0"/>
                    </a:p>
                  </a:txBody>
                  <a:tcPr marL="93247" marR="93247" marT="46623" marB="46623" anchor="ctr"/>
                </a:tc>
                <a:tc>
                  <a:txBody>
                    <a:bodyPr/>
                    <a:lstStyle/>
                    <a:p>
                      <a:r>
                        <a:rPr lang="en-US" sz="1100" dirty="0"/>
                        <a:t>Nothing</a:t>
                      </a:r>
                      <a:r>
                        <a:rPr lang="en-US" sz="1100" baseline="0" dirty="0"/>
                        <a:t> stored at rest in Power BI service.</a:t>
                      </a:r>
                      <a:endParaRPr lang="en-US" sz="1100" dirty="0"/>
                    </a:p>
                  </a:txBody>
                  <a:tcPr marL="93247" marR="93247" marT="46623" marB="46623" anchor="ctr"/>
                </a:tc>
                <a:extLst>
                  <a:ext uri="{0D108BD9-81ED-4DB2-BD59-A6C34878D82A}">
                    <a16:rowId xmlns:a16="http://schemas.microsoft.com/office/drawing/2014/main" val="3436807483"/>
                  </a:ext>
                </a:extLst>
              </a:tr>
              <a:tr h="820008">
                <a:tc>
                  <a:txBody>
                    <a:bodyPr/>
                    <a:lstStyle/>
                    <a:p>
                      <a:r>
                        <a:rPr lang="en-US" sz="1200" dirty="0"/>
                        <a:t>Pushed data (i.e. non-Direct Query, non-AS</a:t>
                      </a:r>
                      <a:r>
                        <a:rPr lang="en-US" sz="1200" baseline="0" dirty="0"/>
                        <a:t> on-</a:t>
                      </a:r>
                      <a:r>
                        <a:rPr lang="en-US" sz="1200" baseline="0" dirty="0" err="1"/>
                        <a:t>prem</a:t>
                      </a:r>
                      <a:r>
                        <a:rPr lang="en-US" sz="1200" baseline="0" dirty="0"/>
                        <a:t>)</a:t>
                      </a:r>
                      <a:endParaRPr lang="en-US" sz="1200" dirty="0"/>
                    </a:p>
                  </a:txBody>
                  <a:tcPr marL="93247" marR="93247" marT="46623" marB="46623" anchor="ctr"/>
                </a:tc>
                <a:tc>
                  <a:txBody>
                    <a:bodyPr/>
                    <a:lstStyle/>
                    <a:p>
                      <a:r>
                        <a:rPr lang="en-US" sz="1100" dirty="0"/>
                        <a:t>Stored </a:t>
                      </a:r>
                      <a:r>
                        <a:rPr lang="en-US" sz="1100" baseline="0" dirty="0"/>
                        <a:t>in Azure BLOB storage, </a:t>
                      </a:r>
                      <a:r>
                        <a:rPr lang="en-US" sz="1100" b="1" i="1" baseline="0" dirty="0"/>
                        <a:t>Encrypted</a:t>
                      </a:r>
                      <a:endParaRPr lang="en-US" sz="1100" dirty="0"/>
                    </a:p>
                  </a:txBody>
                  <a:tcPr marL="93247" marR="93247" marT="46623" marB="46623" anchor="ctr"/>
                </a:tc>
                <a:tc>
                  <a:txBody>
                    <a:bodyPr/>
                    <a:lstStyle/>
                    <a:p>
                      <a:r>
                        <a:rPr lang="en-US" sz="1100" dirty="0"/>
                        <a:t>(Not applicable)</a:t>
                      </a:r>
                    </a:p>
                  </a:txBody>
                  <a:tcPr marL="93247" marR="93247" marT="46623" marB="46623" anchor="ctr"/>
                </a:tc>
                <a:tc>
                  <a:txBody>
                    <a:bodyPr/>
                    <a:lstStyle/>
                    <a:p>
                      <a:r>
                        <a:rPr lang="en-US" sz="1100" b="1" dirty="0"/>
                        <a:t>Push Data v1: </a:t>
                      </a:r>
                    </a:p>
                    <a:p>
                      <a:r>
                        <a:rPr lang="en-US" sz="1100" dirty="0"/>
                        <a:t>Stored in Azure BLOB storage, </a:t>
                      </a:r>
                      <a:r>
                        <a:rPr lang="en-US" sz="1100" b="1" i="1" baseline="0" dirty="0"/>
                        <a:t>Encrypted</a:t>
                      </a:r>
                      <a:endParaRPr lang="en-US" sz="1100" dirty="0"/>
                    </a:p>
                    <a:p>
                      <a:endParaRPr lang="en-US" sz="1100" b="1" dirty="0"/>
                    </a:p>
                    <a:p>
                      <a:r>
                        <a:rPr lang="en-US" sz="1100" b="1" dirty="0"/>
                        <a:t>Push Data v2:</a:t>
                      </a:r>
                    </a:p>
                    <a:p>
                      <a:pPr marL="0" marR="0" indent="0" algn="l" defTabSz="914367" rtl="0" eaLnBrk="1" fontAlgn="auto" latinLnBrk="0" hangingPunct="1">
                        <a:lnSpc>
                          <a:spcPct val="100000"/>
                        </a:lnSpc>
                        <a:spcBef>
                          <a:spcPts val="0"/>
                        </a:spcBef>
                        <a:spcAft>
                          <a:spcPts val="0"/>
                        </a:spcAft>
                        <a:buClrTx/>
                        <a:buSzTx/>
                        <a:buFontTx/>
                        <a:buNone/>
                        <a:tabLst/>
                        <a:defRPr/>
                      </a:pPr>
                      <a:r>
                        <a:rPr lang="en-US" sz="1100" dirty="0"/>
                        <a:t>Stored in Azure SQL, </a:t>
                      </a:r>
                      <a:r>
                        <a:rPr lang="en-US" sz="1100" b="1" i="1" baseline="0" dirty="0"/>
                        <a:t>Encrypted</a:t>
                      </a:r>
                      <a:endParaRPr lang="en-US" sz="1100" dirty="0"/>
                    </a:p>
                  </a:txBody>
                  <a:tcPr marL="93247" marR="93247" marT="46623" marB="46623" anchor="ctr"/>
                </a:tc>
                <a:extLst>
                  <a:ext uri="{0D108BD9-81ED-4DB2-BD59-A6C34878D82A}">
                    <a16:rowId xmlns:a16="http://schemas.microsoft.com/office/drawing/2014/main" val="3294128528"/>
                  </a:ext>
                </a:extLst>
              </a:tr>
              <a:tr h="1576732">
                <a:tc>
                  <a:txBody>
                    <a:bodyPr/>
                    <a:lstStyle/>
                    <a:p>
                      <a:r>
                        <a:rPr lang="en-US" sz="1200" dirty="0"/>
                        <a:t>ETL/Cached data</a:t>
                      </a:r>
                    </a:p>
                  </a:txBody>
                  <a:tcPr marL="93247" marR="93247" marT="46623" marB="46623"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Stored </a:t>
                      </a:r>
                      <a:r>
                        <a:rPr lang="en-US" sz="1100" baseline="0" dirty="0"/>
                        <a:t>in Azure BLOB storage, </a:t>
                      </a:r>
                      <a:r>
                        <a:rPr lang="en-US" sz="1100" b="1" i="1" baseline="0" dirty="0"/>
                        <a:t>Encrypted</a:t>
                      </a:r>
                      <a:endParaRPr lang="en-US" sz="1100" dirty="0"/>
                    </a:p>
                    <a:p>
                      <a:endParaRPr lang="en-US" sz="1100" dirty="0"/>
                    </a:p>
                  </a:txBody>
                  <a:tcPr marL="93247" marR="93247" marT="46623" marB="46623" anchor="ctr"/>
                </a:tc>
                <a:tc>
                  <a:txBody>
                    <a:bodyPr/>
                    <a:lstStyle/>
                    <a:p>
                      <a:r>
                        <a:rPr lang="en-US" sz="1100" b="1" dirty="0"/>
                        <a:t>Salesforce/OneDrive</a:t>
                      </a:r>
                      <a:r>
                        <a:rPr lang="en-US" sz="1100" dirty="0"/>
                        <a:t>:</a:t>
                      </a:r>
                      <a:r>
                        <a:rPr lang="en-US" sz="1100" baseline="0" dirty="0"/>
                        <a:t> refresh tokens stored in Azure SQL DB, </a:t>
                      </a:r>
                      <a:r>
                        <a:rPr lang="en-US" sz="1100" b="1" i="1" baseline="0" dirty="0"/>
                        <a:t>Encrypted</a:t>
                      </a:r>
                      <a:endParaRPr lang="en-US" sz="1100" baseline="0" dirty="0"/>
                    </a:p>
                    <a:p>
                      <a:endParaRPr lang="en-US" sz="1100" baseline="0" dirty="0"/>
                    </a:p>
                    <a:p>
                      <a:r>
                        <a:rPr lang="en-US" sz="1100" b="1" baseline="0" dirty="0"/>
                        <a:t>Refresh dataset: </a:t>
                      </a:r>
                    </a:p>
                    <a:p>
                      <a:r>
                        <a:rPr lang="en-US" sz="1100" baseline="0" dirty="0"/>
                        <a:t>stored in Azure SQL DB, </a:t>
                      </a:r>
                      <a:r>
                        <a:rPr lang="en-US" sz="1100" b="1" i="1" baseline="0" dirty="0"/>
                        <a:t>Encrypted</a:t>
                      </a:r>
                      <a:endParaRPr lang="en-US" sz="1100" baseline="0" dirty="0"/>
                    </a:p>
                    <a:p>
                      <a:endParaRPr lang="en-US" sz="1100" baseline="0" dirty="0"/>
                    </a:p>
                    <a:p>
                      <a:r>
                        <a:rPr lang="en-US" sz="1100" b="1" baseline="0" dirty="0"/>
                        <a:t>Non-refresh dataset: </a:t>
                      </a:r>
                    </a:p>
                    <a:p>
                      <a:r>
                        <a:rPr lang="en-US" sz="1100" dirty="0"/>
                        <a:t>No credentials stored</a:t>
                      </a:r>
                    </a:p>
                  </a:txBody>
                  <a:tcPr marL="93247" marR="93247" marT="46623" marB="46623" anchor="ct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dirty="0"/>
                        <a:t>Stored in Azure BLOB storage, </a:t>
                      </a:r>
                      <a:r>
                        <a:rPr lang="en-US" sz="1100" b="1" i="1" baseline="0" dirty="0"/>
                        <a:t>Encrypted</a:t>
                      </a:r>
                      <a:endParaRPr lang="en-US" sz="1100" dirty="0"/>
                    </a:p>
                    <a:p>
                      <a:endParaRPr lang="en-US" sz="1100" dirty="0"/>
                    </a:p>
                  </a:txBody>
                  <a:tcPr marL="93247" marR="93247" marT="46623" marB="46623" anchor="ctr"/>
                </a:tc>
                <a:extLst>
                  <a:ext uri="{0D108BD9-81ED-4DB2-BD59-A6C34878D82A}">
                    <a16:rowId xmlns:a16="http://schemas.microsoft.com/office/drawing/2014/main" val="2741586541"/>
                  </a:ext>
                </a:extLst>
              </a:tr>
            </a:tbl>
          </a:graphicData>
        </a:graphic>
      </p:graphicFrame>
    </p:spTree>
    <p:extLst>
      <p:ext uri="{BB962C8B-B14F-4D97-AF65-F5344CB8AC3E}">
        <p14:creationId xmlns:p14="http://schemas.microsoft.com/office/powerpoint/2010/main" val="237641516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Security</a:t>
            </a:r>
            <a:br>
              <a:rPr lang="en-US" sz="3200" dirty="0">
                <a:solidFill>
                  <a:schemeClr val="tx1"/>
                </a:solidFill>
              </a:rPr>
            </a:br>
            <a:r>
              <a:rPr lang="en-US" sz="3200" dirty="0">
                <a:solidFill>
                  <a:schemeClr val="tx1"/>
                </a:solidFill>
              </a:rPr>
              <a:t>Date Storage &amp; Encryption Keys</a:t>
            </a:r>
          </a:p>
        </p:txBody>
      </p:sp>
      <p:sp>
        <p:nvSpPr>
          <p:cNvPr id="3" name="Text Placeholder 2"/>
          <p:cNvSpPr txBox="1">
            <a:spLocks/>
          </p:cNvSpPr>
          <p:nvPr/>
        </p:nvSpPr>
        <p:spPr>
          <a:xfrm>
            <a:off x="269241" y="1365832"/>
            <a:ext cx="11789408"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800" dirty="0"/>
              <a:t>Where is my data stored?</a:t>
            </a:r>
          </a:p>
          <a:p>
            <a:endParaRPr lang="en-US" sz="2800" dirty="0"/>
          </a:p>
          <a:p>
            <a:endParaRPr lang="en-US" sz="2800" dirty="0"/>
          </a:p>
          <a:p>
            <a:pPr marL="0" indent="0">
              <a:buNone/>
            </a:pPr>
            <a:endParaRPr lang="en-US" sz="2800" dirty="0"/>
          </a:p>
          <a:p>
            <a:pPr marL="0" indent="0">
              <a:buNone/>
            </a:pPr>
            <a:r>
              <a:rPr lang="en-US" sz="2800" dirty="0"/>
              <a:t>The encryption keys….</a:t>
            </a:r>
          </a:p>
          <a:p>
            <a:r>
              <a:rPr lang="en-US" sz="2800" dirty="0"/>
              <a:t>to Azure Blob keys are stored, encrypted, in a separate location in the Power BI service. </a:t>
            </a:r>
          </a:p>
          <a:p>
            <a:r>
              <a:rPr lang="en-US" sz="2800" dirty="0"/>
              <a:t>for Azure SQL Database TDE technology is managed by Azure SQL itself.</a:t>
            </a:r>
          </a:p>
          <a:p>
            <a:r>
              <a:rPr lang="en-US" sz="2800" dirty="0"/>
              <a:t>for Data Movement service and on premises Gateway are stored:</a:t>
            </a:r>
          </a:p>
          <a:p>
            <a:pPr lvl="1"/>
            <a:r>
              <a:rPr lang="en-US" sz="2000" dirty="0"/>
              <a:t>On-</a:t>
            </a:r>
            <a:r>
              <a:rPr lang="en-US" sz="2000" dirty="0" err="1"/>
              <a:t>prem</a:t>
            </a:r>
            <a:r>
              <a:rPr lang="en-US" sz="2000" dirty="0"/>
              <a:t> data sources: In the on premises Gateway on customer’s infrastructure</a:t>
            </a:r>
          </a:p>
          <a:p>
            <a:pPr lvl="1"/>
            <a:r>
              <a:rPr lang="en-US" sz="2000" dirty="0"/>
              <a:t>Cloud-based data sources: In the Data Movement Role</a:t>
            </a:r>
          </a:p>
        </p:txBody>
      </p:sp>
      <p:pic>
        <p:nvPicPr>
          <p:cNvPr id="6" name="Picture 5"/>
          <p:cNvPicPr>
            <a:picLocks noChangeAspect="1"/>
          </p:cNvPicPr>
          <p:nvPr/>
        </p:nvPicPr>
        <p:blipFill>
          <a:blip r:embed="rId3"/>
          <a:stretch>
            <a:fillRect/>
          </a:stretch>
        </p:blipFill>
        <p:spPr>
          <a:xfrm>
            <a:off x="4426573" y="1486178"/>
            <a:ext cx="1318907" cy="1540779"/>
          </a:xfrm>
          <a:prstGeom prst="rect">
            <a:avLst/>
          </a:prstGeom>
        </p:spPr>
      </p:pic>
      <p:pic>
        <p:nvPicPr>
          <p:cNvPr id="7" name="Picture 6"/>
          <p:cNvPicPr>
            <a:picLocks noChangeAspect="1"/>
          </p:cNvPicPr>
          <p:nvPr/>
        </p:nvPicPr>
        <p:blipFill>
          <a:blip r:embed="rId4"/>
          <a:stretch>
            <a:fillRect/>
          </a:stretch>
        </p:blipFill>
        <p:spPr>
          <a:xfrm>
            <a:off x="6018688" y="1486178"/>
            <a:ext cx="5766752" cy="1781473"/>
          </a:xfrm>
          <a:prstGeom prst="rect">
            <a:avLst/>
          </a:prstGeom>
          <a:ln>
            <a:solidFill>
              <a:schemeClr val="accent1"/>
            </a:solidFill>
          </a:ln>
        </p:spPr>
      </p:pic>
    </p:spTree>
    <p:extLst>
      <p:ext uri="{BB962C8B-B14F-4D97-AF65-F5344CB8AC3E}">
        <p14:creationId xmlns:p14="http://schemas.microsoft.com/office/powerpoint/2010/main" val="82397878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Security</a:t>
            </a:r>
            <a:br>
              <a:rPr lang="en-US" sz="3200" dirty="0">
                <a:solidFill>
                  <a:schemeClr val="tx1"/>
                </a:solidFill>
              </a:rPr>
            </a:br>
            <a:r>
              <a:rPr lang="en-US" sz="3200" dirty="0">
                <a:solidFill>
                  <a:schemeClr val="tx1"/>
                </a:solidFill>
              </a:rPr>
              <a:t>Data Security: User Data Access</a:t>
            </a:r>
          </a:p>
        </p:txBody>
      </p:sp>
      <p:sp>
        <p:nvSpPr>
          <p:cNvPr id="3" name="Text Placeholder 2"/>
          <p:cNvSpPr txBox="1">
            <a:spLocks/>
          </p:cNvSpPr>
          <p:nvPr/>
        </p:nvSpPr>
        <p:spPr>
          <a:xfrm>
            <a:off x="269241" y="1365832"/>
            <a:ext cx="11789408"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dirty="0"/>
              <a:t>Data Access can be considered a subset of authorization (what you can do)</a:t>
            </a:r>
          </a:p>
          <a:p>
            <a:r>
              <a:rPr lang="en-US" sz="2800" dirty="0"/>
              <a:t>Some data access requirements can be handled with item-level sharing e.g.,</a:t>
            </a:r>
          </a:p>
          <a:p>
            <a:pPr lvl="1"/>
            <a:r>
              <a:rPr lang="en-US" sz="2000" dirty="0"/>
              <a:t>Share a dashboard or reports for read-only access with a user or group</a:t>
            </a:r>
          </a:p>
          <a:p>
            <a:pPr lvl="1"/>
            <a:r>
              <a:rPr lang="en-US" sz="2000" dirty="0"/>
              <a:t>Share a collection of dashboards/reports (via an App) with a user or group</a:t>
            </a:r>
          </a:p>
          <a:p>
            <a:pPr lvl="1"/>
            <a:r>
              <a:rPr lang="en-US" sz="2000" dirty="0"/>
              <a:t>Assign membership in a workspace (e.g., viewer, contributor, admin) to allow a user/group to view and/or modify dashboards/reports/datasets</a:t>
            </a:r>
          </a:p>
          <a:p>
            <a:pPr lvl="1"/>
            <a:r>
              <a:rPr lang="en-US" sz="2000" dirty="0"/>
              <a:t>Note:  knowing whether an item has been shared/viewed/exported is handled via PBI monitoring capabilities (covered in subsequent slides)</a:t>
            </a:r>
          </a:p>
          <a:p>
            <a:r>
              <a:rPr lang="en-US" sz="2800" dirty="0"/>
              <a:t>Other use-cases require more granular data access rules e.g.,</a:t>
            </a:r>
          </a:p>
          <a:p>
            <a:pPr lvl="1"/>
            <a:r>
              <a:rPr lang="en-US" sz="2000" dirty="0"/>
              <a:t>We both can view a report - you can only see North America sales, &amp; I should see South America; Fred the admin can see everything</a:t>
            </a:r>
          </a:p>
          <a:p>
            <a:pPr lvl="1"/>
            <a:r>
              <a:rPr lang="en-US" sz="2000" dirty="0"/>
              <a:t>This is referred to as row-level security (RLS) aka dynamic security</a:t>
            </a:r>
            <a:endParaRPr lang="en-US" sz="2800" dirty="0"/>
          </a:p>
          <a:p>
            <a:endParaRPr lang="en-US" sz="2800" dirty="0"/>
          </a:p>
        </p:txBody>
      </p:sp>
    </p:spTree>
    <p:extLst>
      <p:ext uri="{BB962C8B-B14F-4D97-AF65-F5344CB8AC3E}">
        <p14:creationId xmlns:p14="http://schemas.microsoft.com/office/powerpoint/2010/main" val="136349753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Security</a:t>
            </a:r>
            <a:br>
              <a:rPr lang="en-US" sz="3200" dirty="0">
                <a:solidFill>
                  <a:schemeClr val="tx1"/>
                </a:solidFill>
              </a:rPr>
            </a:br>
            <a:r>
              <a:rPr lang="en-US" sz="3200" dirty="0">
                <a:solidFill>
                  <a:schemeClr val="tx1"/>
                </a:solidFill>
              </a:rPr>
              <a:t>Data Security: RLS Overview</a:t>
            </a:r>
          </a:p>
        </p:txBody>
      </p:sp>
      <p:sp>
        <p:nvSpPr>
          <p:cNvPr id="3" name="Text Placeholder 2"/>
          <p:cNvSpPr txBox="1">
            <a:spLocks/>
          </p:cNvSpPr>
          <p:nvPr/>
        </p:nvSpPr>
        <p:spPr>
          <a:xfrm>
            <a:off x="269241" y="1365832"/>
            <a:ext cx="11789408"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dirty="0"/>
              <a:t>Imported datasets</a:t>
            </a:r>
          </a:p>
          <a:p>
            <a:pPr lvl="1"/>
            <a:r>
              <a:rPr lang="en-US" sz="2000" dirty="0"/>
              <a:t>RLS can be defined as part of the authoring/publishing process (next slide)</a:t>
            </a:r>
          </a:p>
          <a:p>
            <a:r>
              <a:rPr lang="en-US" sz="2800" dirty="0"/>
              <a:t>Direct Query datasets</a:t>
            </a:r>
          </a:p>
          <a:p>
            <a:pPr lvl="1"/>
            <a:r>
              <a:rPr lang="en-US" sz="2000" dirty="0"/>
              <a:t>RLS can be defined as part of the .</a:t>
            </a:r>
            <a:r>
              <a:rPr lang="en-US" sz="2000" dirty="0" err="1"/>
              <a:t>pbix</a:t>
            </a:r>
            <a:r>
              <a:rPr lang="en-US" sz="2000" dirty="0"/>
              <a:t> file (next slide)</a:t>
            </a:r>
          </a:p>
          <a:p>
            <a:pPr lvl="1"/>
            <a:r>
              <a:rPr lang="en-US" sz="2000" dirty="0"/>
              <a:t>RLS can alternatively by handled by an “RLS-enabled” data sources, which means…</a:t>
            </a:r>
          </a:p>
          <a:p>
            <a:pPr lvl="2"/>
            <a:r>
              <a:rPr lang="en-US" sz="1600" dirty="0"/>
              <a:t>The back-end data source implements some form of RLS</a:t>
            </a:r>
          </a:p>
          <a:p>
            <a:pPr lvl="2"/>
            <a:r>
              <a:rPr lang="en-US" sz="1600" dirty="0"/>
              <a:t>Power BI can pass (or impersonate) the user credentials when connecting to the data source (i.e. Single Sign On – SSO)</a:t>
            </a:r>
          </a:p>
          <a:p>
            <a:r>
              <a:rPr lang="en-US" sz="2800" dirty="0"/>
              <a:t>RLS-enabled data sources</a:t>
            </a:r>
          </a:p>
          <a:p>
            <a:pPr lvl="1"/>
            <a:r>
              <a:rPr lang="en-US" sz="2000" dirty="0"/>
              <a:t>Data presented is based on permissions of the user who is accessing the report/dashboard, etc. </a:t>
            </a:r>
          </a:p>
          <a:p>
            <a:pPr lvl="1"/>
            <a:r>
              <a:rPr lang="en-US" sz="2000" dirty="0"/>
              <a:t>SSO is available for several on-prem DirectQuery data sources (e.g., SQL Server, SAP Hana/BW, Oracle, Teradata, Spark, Impala) - </a:t>
            </a:r>
            <a:r>
              <a:rPr lang="en-US" sz="2000" dirty="0">
                <a:hlinkClick r:id="rId3"/>
              </a:rPr>
              <a:t>https://docs.microsoft.com/en-us/power-bi/service-gateway-sso-overview</a:t>
            </a:r>
            <a:r>
              <a:rPr lang="en-US" sz="2000" dirty="0"/>
              <a:t> </a:t>
            </a:r>
          </a:p>
          <a:p>
            <a:pPr lvl="1"/>
            <a:r>
              <a:rPr lang="en-US" sz="2000" dirty="0"/>
              <a:t>SSO is also available for some cloud-based sources (e.g., Azure SQL DB, Azure Synapse Analytics)</a:t>
            </a:r>
          </a:p>
          <a:p>
            <a:pPr lvl="1"/>
            <a:endParaRPr lang="en-US" sz="2000" dirty="0"/>
          </a:p>
          <a:p>
            <a:endParaRPr lang="en-US" sz="2800" dirty="0"/>
          </a:p>
          <a:p>
            <a:endParaRPr lang="en-US" sz="2800" dirty="0"/>
          </a:p>
        </p:txBody>
      </p:sp>
    </p:spTree>
    <p:extLst>
      <p:ext uri="{BB962C8B-B14F-4D97-AF65-F5344CB8AC3E}">
        <p14:creationId xmlns:p14="http://schemas.microsoft.com/office/powerpoint/2010/main" val="92073176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Security</a:t>
            </a:r>
            <a:br>
              <a:rPr lang="en-US" sz="3200" dirty="0">
                <a:solidFill>
                  <a:schemeClr val="tx1"/>
                </a:solidFill>
              </a:rPr>
            </a:br>
            <a:r>
              <a:rPr lang="en-US" sz="3200" dirty="0">
                <a:solidFill>
                  <a:schemeClr val="tx1"/>
                </a:solidFill>
              </a:rPr>
              <a:t>Row Level Security (RLS) for SSAS/PBI Datasets</a:t>
            </a:r>
          </a:p>
        </p:txBody>
      </p:sp>
      <p:sp>
        <p:nvSpPr>
          <p:cNvPr id="3" name="Text Placeholder 2"/>
          <p:cNvSpPr txBox="1">
            <a:spLocks/>
          </p:cNvSpPr>
          <p:nvPr/>
        </p:nvSpPr>
        <p:spPr>
          <a:xfrm>
            <a:off x="269241" y="1365832"/>
            <a:ext cx="11789408"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dirty="0"/>
              <a:t>SQL/Azure Analysis Services is a RLS-enabled data source</a:t>
            </a:r>
          </a:p>
          <a:p>
            <a:pPr lvl="1"/>
            <a:r>
              <a:rPr lang="en-US" sz="2000" dirty="0"/>
              <a:t>Analysis Services allows data to be secured based on a user’s Role, and via Row Filters (if configured)</a:t>
            </a:r>
          </a:p>
          <a:p>
            <a:pPr lvl="1"/>
            <a:r>
              <a:rPr lang="en-US" sz="2000" dirty="0"/>
              <a:t>Power BI can emit the username used to sign into the PBI service (</a:t>
            </a:r>
            <a:r>
              <a:rPr lang="en-US" sz="2000" dirty="0" err="1"/>
              <a:t>UserPrincipalName</a:t>
            </a:r>
            <a:r>
              <a:rPr lang="en-US" sz="2000" dirty="0"/>
              <a:t>) via Analysis Services’ </a:t>
            </a:r>
            <a:r>
              <a:rPr lang="en-US" sz="2000" dirty="0" err="1"/>
              <a:t>EffectiveUserName</a:t>
            </a:r>
            <a:r>
              <a:rPr lang="en-US" sz="2000" dirty="0"/>
              <a:t> option – which is used to impersonate the user and set role mappings/RLS</a:t>
            </a:r>
          </a:p>
          <a:p>
            <a:r>
              <a:rPr lang="en-US" sz="2800" dirty="0"/>
              <a:t>Role-Level Security is also available for an imported/direct query dataset</a:t>
            </a:r>
          </a:p>
          <a:p>
            <a:pPr lvl="1"/>
            <a:r>
              <a:rPr lang="en-US" sz="2000" dirty="0"/>
              <a:t>You configure Roles and define RLS for the dataset in The PBI Desktop</a:t>
            </a:r>
          </a:p>
          <a:p>
            <a:pPr lvl="1"/>
            <a:r>
              <a:rPr lang="en-US" sz="2000" dirty="0"/>
              <a:t>You then map users to roles within PowerBI.com (i.e. after the Desktop file has been published)</a:t>
            </a:r>
          </a:p>
          <a:p>
            <a:pPr lvl="1"/>
            <a:r>
              <a:rPr lang="en-US" sz="2000" dirty="0"/>
              <a:t>Note: be aware of performance implications for direct query datasets (additional filter on each query)</a:t>
            </a:r>
            <a:endParaRPr lang="en-US" sz="2800" dirty="0"/>
          </a:p>
          <a:p>
            <a:endParaRPr lang="en-US" sz="2800" dirty="0"/>
          </a:p>
          <a:p>
            <a:endParaRPr lang="en-US" sz="2800" dirty="0"/>
          </a:p>
        </p:txBody>
      </p:sp>
      <p:pic>
        <p:nvPicPr>
          <p:cNvPr id="5" name="Picture 4"/>
          <p:cNvPicPr>
            <a:picLocks noChangeAspect="1"/>
          </p:cNvPicPr>
          <p:nvPr/>
        </p:nvPicPr>
        <p:blipFill>
          <a:blip r:embed="rId3"/>
          <a:stretch>
            <a:fillRect/>
          </a:stretch>
        </p:blipFill>
        <p:spPr>
          <a:xfrm>
            <a:off x="269240" y="4917526"/>
            <a:ext cx="7296150" cy="2307832"/>
          </a:xfrm>
          <a:prstGeom prst="rect">
            <a:avLst/>
          </a:prstGeom>
          <a:noFill/>
          <a:ln>
            <a:solidFill>
              <a:schemeClr val="accent1"/>
            </a:solidFill>
          </a:ln>
        </p:spPr>
      </p:pic>
      <p:pic>
        <p:nvPicPr>
          <p:cNvPr id="4" name="Picture 3"/>
          <p:cNvPicPr>
            <a:picLocks noChangeAspect="1"/>
          </p:cNvPicPr>
          <p:nvPr/>
        </p:nvPicPr>
        <p:blipFill>
          <a:blip r:embed="rId4"/>
          <a:stretch>
            <a:fillRect/>
          </a:stretch>
        </p:blipFill>
        <p:spPr>
          <a:xfrm>
            <a:off x="7016837" y="5017474"/>
            <a:ext cx="4755843" cy="1819803"/>
          </a:xfrm>
          <a:prstGeom prst="rect">
            <a:avLst/>
          </a:prstGeom>
          <a:ln>
            <a:solidFill>
              <a:schemeClr val="accent1"/>
            </a:solidFill>
          </a:ln>
        </p:spPr>
      </p:pic>
      <p:sp>
        <p:nvSpPr>
          <p:cNvPr id="6" name="Rectangle 5"/>
          <p:cNvSpPr/>
          <p:nvPr/>
        </p:nvSpPr>
        <p:spPr>
          <a:xfrm>
            <a:off x="2421873" y="4617811"/>
            <a:ext cx="2990883" cy="369332"/>
          </a:xfrm>
          <a:prstGeom prst="rect">
            <a:avLst/>
          </a:prstGeom>
        </p:spPr>
        <p:txBody>
          <a:bodyPr wrap="none">
            <a:spAutoFit/>
          </a:bodyPr>
          <a:lstStyle/>
          <a:p>
            <a:r>
              <a:rPr lang="en-US" dirty="0"/>
              <a:t>Define Roles in the Desktop</a:t>
            </a:r>
          </a:p>
        </p:txBody>
      </p:sp>
      <p:sp>
        <p:nvSpPr>
          <p:cNvPr id="7" name="Rectangle 6"/>
          <p:cNvSpPr/>
          <p:nvPr/>
        </p:nvSpPr>
        <p:spPr>
          <a:xfrm>
            <a:off x="8048267" y="4642794"/>
            <a:ext cx="2692981" cy="369332"/>
          </a:xfrm>
          <a:prstGeom prst="rect">
            <a:avLst/>
          </a:prstGeom>
        </p:spPr>
        <p:txBody>
          <a:bodyPr wrap="none">
            <a:spAutoFit/>
          </a:bodyPr>
          <a:lstStyle/>
          <a:p>
            <a:r>
              <a:rPr lang="en-US" dirty="0"/>
              <a:t>Map Users in the Service</a:t>
            </a:r>
          </a:p>
        </p:txBody>
      </p:sp>
    </p:spTree>
    <p:extLst>
      <p:ext uri="{BB962C8B-B14F-4D97-AF65-F5344CB8AC3E}">
        <p14:creationId xmlns:p14="http://schemas.microsoft.com/office/powerpoint/2010/main" val="230136640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356693" y="1390746"/>
            <a:ext cx="2564271" cy="1709695"/>
            <a:chOff x="356693" y="1390746"/>
            <a:chExt cx="2564271" cy="1709695"/>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439083" y="2768802"/>
              <a:ext cx="914400" cy="211649"/>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006564" y="2327497"/>
              <a:ext cx="914400" cy="310223"/>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279391" y="1539815"/>
              <a:ext cx="548640" cy="143331"/>
            </a:xfrm>
            <a:prstGeom prst="rect">
              <a:avLst/>
            </a:prstGeom>
          </p:spPr>
        </p:pic>
        <p:pic>
          <p:nvPicPr>
            <p:cNvPr id="7" name="Picture 6"/>
            <p:cNvPicPr>
              <a:picLocks noChangeAspect="1"/>
            </p:cNvPicPr>
            <p:nvPr/>
          </p:nvPicPr>
          <p:blipFill rotWithShape="1">
            <a:blip r:embed="rId6" cstate="email">
              <a:extLst>
                <a:ext uri="{28A0092B-C50C-407E-A947-70E740481C1C}">
                  <a14:useLocalDpi xmlns:a14="http://schemas.microsoft.com/office/drawing/2010/main" val="0"/>
                </a:ext>
              </a:extLst>
            </a:blip>
            <a:srcRect/>
            <a:stretch/>
          </p:blipFill>
          <p:spPr>
            <a:xfrm>
              <a:off x="2008615" y="1390746"/>
              <a:ext cx="731520" cy="319596"/>
            </a:xfrm>
            <a:prstGeom prst="rect">
              <a:avLst/>
            </a:prstGeom>
          </p:spPr>
        </p:pic>
        <p:pic>
          <p:nvPicPr>
            <p:cNvPr id="8" name="Picture 7"/>
            <p:cNvPicPr>
              <a:picLocks noChangeAspect="1"/>
            </p:cNvPicPr>
            <p:nvPr/>
          </p:nvPicPr>
          <p:blipFill>
            <a:blip r:embed="rId7"/>
            <a:stretch>
              <a:fillRect/>
            </a:stretch>
          </p:blipFill>
          <p:spPr>
            <a:xfrm>
              <a:off x="1142656" y="2204332"/>
              <a:ext cx="822960" cy="516220"/>
            </a:xfrm>
            <a:prstGeom prst="rect">
              <a:avLst/>
            </a:prstGeom>
          </p:spPr>
        </p:pic>
        <p:pic>
          <p:nvPicPr>
            <p:cNvPr id="13" name="Picture 12"/>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342908" y="1850139"/>
              <a:ext cx="1245415" cy="288637"/>
            </a:xfrm>
            <a:prstGeom prst="rect">
              <a:avLst/>
            </a:prstGeom>
          </p:spPr>
        </p:pic>
        <p:sp>
          <p:nvSpPr>
            <p:cNvPr id="46" name="Rectangle 45"/>
            <p:cNvSpPr/>
            <p:nvPr/>
          </p:nvSpPr>
          <p:spPr>
            <a:xfrm>
              <a:off x="356693" y="1454521"/>
              <a:ext cx="731520" cy="164592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latin typeface="Segoe UI Light" panose="020B0502040204020203" pitchFamily="34" charset="0"/>
                  <a:cs typeface="Segoe UI Light" panose="020B0502040204020203" pitchFamily="34" charset="0"/>
                </a:rPr>
                <a:t>SaaS Data Sources</a:t>
              </a:r>
            </a:p>
          </p:txBody>
        </p:sp>
      </p:grpSp>
      <p:pic>
        <p:nvPicPr>
          <p:cNvPr id="58" name="Picture 57"/>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9969543" y="1521613"/>
            <a:ext cx="2286000" cy="1116107"/>
          </a:xfrm>
          <a:prstGeom prst="rect">
            <a:avLst/>
          </a:prstGeom>
        </p:spPr>
      </p:pic>
      <p:sp>
        <p:nvSpPr>
          <p:cNvPr id="62" name="TextBox 61"/>
          <p:cNvSpPr txBox="1"/>
          <p:nvPr/>
        </p:nvSpPr>
        <p:spPr>
          <a:xfrm>
            <a:off x="7956707" y="1482544"/>
            <a:ext cx="2358323" cy="738664"/>
          </a:xfrm>
          <a:prstGeom prst="rect">
            <a:avLst/>
          </a:prstGeom>
          <a:noFill/>
          <a:ln w="19050">
            <a:noFill/>
          </a:ln>
        </p:spPr>
        <p:txBody>
          <a:bodyPr wrap="square" rtlCol="0">
            <a:spAutoFit/>
          </a:bodyPr>
          <a:lstStyle/>
          <a:p>
            <a:r>
              <a:rPr lang="en-US" sz="1400" b="1" dirty="0">
                <a:solidFill>
                  <a:srgbClr val="505050"/>
                </a:solidFill>
                <a:latin typeface="Segoe UI Light" panose="020B0502040204020203" pitchFamily="34" charset="0"/>
                <a:cs typeface="Segoe UI Light" panose="020B0502040204020203" pitchFamily="34" charset="0"/>
              </a:rPr>
              <a:t>Power BI web browser</a:t>
            </a:r>
          </a:p>
          <a:p>
            <a:r>
              <a:rPr lang="en-US" sz="1400" dirty="0">
                <a:solidFill>
                  <a:srgbClr val="505050"/>
                </a:solidFill>
                <a:latin typeface="Segoe UI Light" panose="020B0502040204020203" pitchFamily="34" charset="0"/>
                <a:cs typeface="Segoe UI Light" panose="020B0502040204020203" pitchFamily="34" charset="0"/>
              </a:rPr>
              <a:t>With natural language query, visual exploration etc.</a:t>
            </a:r>
          </a:p>
        </p:txBody>
      </p:sp>
      <p:sp>
        <p:nvSpPr>
          <p:cNvPr id="77" name="Left-Right Arrow 76"/>
          <p:cNvSpPr/>
          <p:nvPr/>
        </p:nvSpPr>
        <p:spPr>
          <a:xfrm rot="19949884">
            <a:off x="7301570" y="2271199"/>
            <a:ext cx="822960" cy="25449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itle 27"/>
          <p:cNvSpPr txBox="1">
            <a:spLocks/>
          </p:cNvSpPr>
          <p:nvPr/>
        </p:nvSpPr>
        <p:spPr>
          <a:xfrm>
            <a:off x="241378" y="15493"/>
            <a:ext cx="11638059" cy="927940"/>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097" b="0" kern="1200" cap="none" spc="-100" baseline="0">
                <a:ln w="3175">
                  <a:noFill/>
                </a:ln>
                <a:solidFill>
                  <a:schemeClr val="tx2"/>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solidFill>
                  <a:srgbClr val="0078D7"/>
                </a:solidFill>
                <a:effectLst/>
                <a:uLnTx/>
                <a:uFillTx/>
                <a:latin typeface="Segoe UI Light"/>
                <a:ea typeface="+mn-ea"/>
                <a:cs typeface="Segoe UI" pitchFamily="34" charset="0"/>
              </a:rPr>
              <a:t>Power</a:t>
            </a:r>
            <a:r>
              <a:rPr kumimoji="0" lang="en-US" sz="4400" b="0" i="0" u="none" strike="noStrike" kern="1200" cap="none" spc="-100" normalizeH="0" noProof="0" dirty="0">
                <a:ln w="3175">
                  <a:noFill/>
                </a:ln>
                <a:solidFill>
                  <a:srgbClr val="0078D7"/>
                </a:solidFill>
                <a:effectLst/>
                <a:uLnTx/>
                <a:uFillTx/>
                <a:latin typeface="Segoe UI Light"/>
                <a:ea typeface="+mn-ea"/>
                <a:cs typeface="Segoe UI" pitchFamily="34" charset="0"/>
              </a:rPr>
              <a:t> BI Technical Architecture</a:t>
            </a:r>
            <a:endParaRPr kumimoji="0" lang="en-US" sz="4400" b="0" i="0" u="none" strike="noStrike" kern="1200" cap="none" spc="-100" normalizeH="0" baseline="0" noProof="0" dirty="0">
              <a:ln w="3175">
                <a:noFill/>
              </a:ln>
              <a:solidFill>
                <a:srgbClr val="0078D7"/>
              </a:solidFill>
              <a:effectLst/>
              <a:uLnTx/>
              <a:uFillTx/>
              <a:latin typeface="Segoe UI Light"/>
              <a:ea typeface="+mn-ea"/>
              <a:cs typeface="Segoe UI" pitchFamily="34" charset="0"/>
            </a:endParaRPr>
          </a:p>
        </p:txBody>
      </p:sp>
      <p:grpSp>
        <p:nvGrpSpPr>
          <p:cNvPr id="37" name="Group 36"/>
          <p:cNvGrpSpPr/>
          <p:nvPr/>
        </p:nvGrpSpPr>
        <p:grpSpPr>
          <a:xfrm>
            <a:off x="356693" y="3247948"/>
            <a:ext cx="2507559" cy="1645920"/>
            <a:chOff x="356693" y="3247948"/>
            <a:chExt cx="2507559" cy="1645920"/>
          </a:xfrm>
        </p:grpSpPr>
        <p:sp>
          <p:nvSpPr>
            <p:cNvPr id="47" name="Rectangle 46"/>
            <p:cNvSpPr/>
            <p:nvPr/>
          </p:nvSpPr>
          <p:spPr>
            <a:xfrm>
              <a:off x="356693" y="3247948"/>
              <a:ext cx="731520" cy="164592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latin typeface="Segoe UI Light" panose="020B0502040204020203" pitchFamily="34" charset="0"/>
                  <a:cs typeface="Segoe UI Light" panose="020B0502040204020203" pitchFamily="34" charset="0"/>
                </a:rPr>
                <a:t>Azure-resident systems</a:t>
              </a:r>
            </a:p>
          </p:txBody>
        </p:sp>
        <p:pic>
          <p:nvPicPr>
            <p:cNvPr id="19" name="Picture 18"/>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1342649" y="3346239"/>
              <a:ext cx="457200" cy="457200"/>
            </a:xfrm>
            <a:prstGeom prst="rect">
              <a:avLst/>
            </a:prstGeom>
          </p:spPr>
        </p:pic>
        <p:pic>
          <p:nvPicPr>
            <p:cNvPr id="21" name="Picture 20"/>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2127715" y="3465214"/>
              <a:ext cx="457200" cy="457200"/>
            </a:xfrm>
            <a:prstGeom prst="rect">
              <a:avLst/>
            </a:prstGeom>
          </p:spPr>
        </p:pic>
        <p:pic>
          <p:nvPicPr>
            <p:cNvPr id="51" name="Picture 50"/>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1272308" y="4092678"/>
              <a:ext cx="457200" cy="457200"/>
            </a:xfrm>
            <a:prstGeom prst="rect">
              <a:avLst/>
            </a:prstGeom>
          </p:spPr>
        </p:pic>
        <p:sp>
          <p:nvSpPr>
            <p:cNvPr id="66" name="TextBox 65"/>
            <p:cNvSpPr txBox="1"/>
            <p:nvPr/>
          </p:nvSpPr>
          <p:spPr>
            <a:xfrm>
              <a:off x="1884497" y="3848904"/>
              <a:ext cx="979755" cy="369332"/>
            </a:xfrm>
            <a:prstGeom prst="rect">
              <a:avLst/>
            </a:prstGeom>
            <a:noFill/>
            <a:ln>
              <a:noFill/>
            </a:ln>
          </p:spPr>
          <p:txBody>
            <a:bodyPr wrap="none" rtlCol="0">
              <a:spAutoFit/>
            </a:bodyPr>
            <a:lstStyle/>
            <a:p>
              <a:pPr algn="ctr"/>
              <a:r>
                <a:rPr lang="en-US" sz="900" dirty="0">
                  <a:solidFill>
                    <a:srgbClr val="505050"/>
                  </a:solidFill>
                  <a:latin typeface="Segoe UI Light" panose="020B0502040204020203" pitchFamily="34" charset="0"/>
                  <a:cs typeface="Segoe UI Light" panose="020B0502040204020203" pitchFamily="34" charset="0"/>
                </a:rPr>
                <a:t>Azure </a:t>
              </a:r>
              <a:br>
                <a:rPr lang="en-US" sz="900" dirty="0">
                  <a:solidFill>
                    <a:srgbClr val="505050"/>
                  </a:solidFill>
                  <a:latin typeface="Segoe UI Light" panose="020B0502040204020203" pitchFamily="34" charset="0"/>
                  <a:cs typeface="Segoe UI Light" panose="020B0502040204020203" pitchFamily="34" charset="0"/>
                </a:rPr>
              </a:br>
              <a:r>
                <a:rPr lang="en-US" sz="900" dirty="0">
                  <a:solidFill>
                    <a:srgbClr val="505050"/>
                  </a:solidFill>
                  <a:latin typeface="Segoe UI Light" panose="020B0502040204020203" pitchFamily="34" charset="0"/>
                  <a:cs typeface="Segoe UI Light" panose="020B0502040204020203" pitchFamily="34" charset="0"/>
                </a:rPr>
                <a:t>Stream Analytics</a:t>
              </a:r>
            </a:p>
          </p:txBody>
        </p:sp>
        <p:sp>
          <p:nvSpPr>
            <p:cNvPr id="69" name="TextBox 68"/>
            <p:cNvSpPr txBox="1"/>
            <p:nvPr/>
          </p:nvSpPr>
          <p:spPr>
            <a:xfrm>
              <a:off x="1130705" y="3778192"/>
              <a:ext cx="809837" cy="261610"/>
            </a:xfrm>
            <a:prstGeom prst="rect">
              <a:avLst/>
            </a:prstGeom>
            <a:noFill/>
            <a:ln>
              <a:noFill/>
            </a:ln>
          </p:spPr>
          <p:txBody>
            <a:bodyPr wrap="none" rtlCol="0">
              <a:spAutoFit/>
            </a:bodyPr>
            <a:lstStyle/>
            <a:p>
              <a:pPr algn="ctr"/>
              <a:r>
                <a:rPr lang="en-US" sz="1100" dirty="0">
                  <a:solidFill>
                    <a:srgbClr val="505050"/>
                  </a:solidFill>
                  <a:latin typeface="Segoe UI Light" panose="020B0502040204020203" pitchFamily="34" charset="0"/>
                  <a:cs typeface="Segoe UI Light" panose="020B0502040204020203" pitchFamily="34" charset="0"/>
                </a:rPr>
                <a:t>Azure SQL</a:t>
              </a:r>
            </a:p>
          </p:txBody>
        </p:sp>
        <p:sp>
          <p:nvSpPr>
            <p:cNvPr id="71" name="TextBox 70"/>
            <p:cNvSpPr txBox="1"/>
            <p:nvPr/>
          </p:nvSpPr>
          <p:spPr>
            <a:xfrm>
              <a:off x="1091919" y="4493502"/>
              <a:ext cx="853119" cy="276999"/>
            </a:xfrm>
            <a:prstGeom prst="rect">
              <a:avLst/>
            </a:prstGeom>
            <a:noFill/>
            <a:ln>
              <a:noFill/>
            </a:ln>
          </p:spPr>
          <p:txBody>
            <a:bodyPr wrap="none" rtlCol="0">
              <a:spAutoFit/>
            </a:bodyPr>
            <a:lstStyle/>
            <a:p>
              <a:pPr algn="ctr"/>
              <a:r>
                <a:rPr lang="en-US" sz="1200" dirty="0">
                  <a:solidFill>
                    <a:srgbClr val="505050"/>
                  </a:solidFill>
                  <a:latin typeface="Segoe UI Light" panose="020B0502040204020203" pitchFamily="34" charset="0"/>
                  <a:cs typeface="Segoe UI Light" panose="020B0502040204020203" pitchFamily="34" charset="0"/>
                </a:rPr>
                <a:t>Databricks</a:t>
              </a:r>
            </a:p>
          </p:txBody>
        </p:sp>
      </p:grpSp>
      <p:sp>
        <p:nvSpPr>
          <p:cNvPr id="63" name="TextBox 62"/>
          <p:cNvSpPr txBox="1"/>
          <p:nvPr/>
        </p:nvSpPr>
        <p:spPr>
          <a:xfrm>
            <a:off x="7938203" y="3072754"/>
            <a:ext cx="2174565" cy="738664"/>
          </a:xfrm>
          <a:prstGeom prst="rect">
            <a:avLst/>
          </a:prstGeom>
          <a:noFill/>
          <a:ln w="19050">
            <a:noFill/>
          </a:ln>
        </p:spPr>
        <p:txBody>
          <a:bodyPr wrap="square" rtlCol="0">
            <a:spAutoFit/>
          </a:bodyPr>
          <a:lstStyle/>
          <a:p>
            <a:r>
              <a:rPr lang="en-US" sz="1400" b="1" dirty="0">
                <a:solidFill>
                  <a:srgbClr val="505050"/>
                </a:solidFill>
                <a:latin typeface="Segoe UI Light" panose="020B0502040204020203" pitchFamily="34" charset="0"/>
                <a:cs typeface="Segoe UI Light" panose="020B0502040204020203" pitchFamily="34" charset="0"/>
              </a:rPr>
              <a:t>Power BI Mobile Apps</a:t>
            </a:r>
          </a:p>
          <a:p>
            <a:r>
              <a:rPr lang="en-US" sz="1400" dirty="0">
                <a:solidFill>
                  <a:srgbClr val="505050"/>
                </a:solidFill>
                <a:latin typeface="Segoe UI Light" panose="020B0502040204020203" pitchFamily="34" charset="0"/>
                <a:cs typeface="Segoe UI Light" panose="020B0502040204020203" pitchFamily="34" charset="0"/>
              </a:rPr>
              <a:t>with dashboards, alerting and visual exploration</a:t>
            </a:r>
          </a:p>
        </p:txBody>
      </p:sp>
      <p:sp>
        <p:nvSpPr>
          <p:cNvPr id="79" name="Left-Right Arrow 78"/>
          <p:cNvSpPr/>
          <p:nvPr/>
        </p:nvSpPr>
        <p:spPr>
          <a:xfrm>
            <a:off x="7455500" y="3307305"/>
            <a:ext cx="548640" cy="25449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7" name="Picture 66"/>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9918262" y="3125649"/>
            <a:ext cx="2286000" cy="1162252"/>
          </a:xfrm>
          <a:prstGeom prst="rect">
            <a:avLst/>
          </a:prstGeom>
        </p:spPr>
      </p:pic>
      <p:sp>
        <p:nvSpPr>
          <p:cNvPr id="72" name="Title 27"/>
          <p:cNvSpPr txBox="1">
            <a:spLocks/>
          </p:cNvSpPr>
          <p:nvPr/>
        </p:nvSpPr>
        <p:spPr>
          <a:xfrm>
            <a:off x="229346" y="771063"/>
            <a:ext cx="4493342" cy="493079"/>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097" b="0" kern="1200" cap="none" spc="-100" baseline="0">
                <a:ln w="3175">
                  <a:noFill/>
                </a:ln>
                <a:solidFill>
                  <a:schemeClr val="tx2"/>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100" normalizeH="0" baseline="0" noProof="0" dirty="0">
                <a:ln w="3175">
                  <a:noFill/>
                </a:ln>
                <a:solidFill>
                  <a:srgbClr val="FF0000"/>
                </a:solidFill>
                <a:effectLst/>
                <a:uLnTx/>
                <a:uFillTx/>
                <a:latin typeface="Segoe UI Light"/>
                <a:ea typeface="+mn-ea"/>
                <a:cs typeface="Segoe UI" pitchFamily="34" charset="0"/>
              </a:rPr>
              <a:t>Bring your data…..</a:t>
            </a:r>
          </a:p>
        </p:txBody>
      </p:sp>
      <p:sp>
        <p:nvSpPr>
          <p:cNvPr id="75" name="Title 27"/>
          <p:cNvSpPr txBox="1">
            <a:spLocks/>
          </p:cNvSpPr>
          <p:nvPr/>
        </p:nvSpPr>
        <p:spPr>
          <a:xfrm>
            <a:off x="7822963" y="836492"/>
            <a:ext cx="1640187" cy="493079"/>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097" b="0" kern="1200" cap="none" spc="-100" baseline="0">
                <a:ln w="3175">
                  <a:noFill/>
                </a:ln>
                <a:solidFill>
                  <a:schemeClr val="tx2"/>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100" normalizeH="0" baseline="0" noProof="0" dirty="0">
                <a:ln w="3175">
                  <a:noFill/>
                </a:ln>
                <a:solidFill>
                  <a:srgbClr val="FF0000"/>
                </a:solidFill>
                <a:effectLst/>
                <a:uLnTx/>
                <a:uFillTx/>
                <a:latin typeface="Segoe UI Light"/>
                <a:ea typeface="+mn-ea"/>
                <a:cs typeface="Segoe UI" pitchFamily="34" charset="0"/>
              </a:rPr>
              <a:t>…to life</a:t>
            </a:r>
          </a:p>
        </p:txBody>
      </p:sp>
      <p:sp>
        <p:nvSpPr>
          <p:cNvPr id="70" name="Right Arrow 69"/>
          <p:cNvSpPr/>
          <p:nvPr/>
        </p:nvSpPr>
        <p:spPr>
          <a:xfrm rot="1492238">
            <a:off x="3066976" y="2296672"/>
            <a:ext cx="958070" cy="254498"/>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p:cNvSpPr txBox="1"/>
          <p:nvPr/>
        </p:nvSpPr>
        <p:spPr>
          <a:xfrm>
            <a:off x="4819378" y="4182819"/>
            <a:ext cx="2130759" cy="461665"/>
          </a:xfrm>
          <a:prstGeom prst="rect">
            <a:avLst/>
          </a:prstGeom>
          <a:solidFill>
            <a:schemeClr val="bg1"/>
          </a:solidFill>
          <a:ln>
            <a:noFill/>
          </a:ln>
          <a:effectLst/>
        </p:spPr>
        <p:txBody>
          <a:bodyPr wrap="square" rtlCol="0">
            <a:spAutoFit/>
          </a:bodyPr>
          <a:lstStyle/>
          <a:p>
            <a:pPr algn="ctr"/>
            <a:r>
              <a:rPr lang="en-US" sz="1200" dirty="0">
                <a:solidFill>
                  <a:srgbClr val="505050"/>
                </a:solidFill>
                <a:latin typeface="Segoe UI Light" panose="020B0502040204020203" pitchFamily="34" charset="0"/>
                <a:cs typeface="Segoe UI Light" panose="020B0502040204020203" pitchFamily="34" charset="0"/>
              </a:rPr>
              <a:t>Data can be cached or directly queried in place</a:t>
            </a:r>
          </a:p>
        </p:txBody>
      </p:sp>
      <p:sp>
        <p:nvSpPr>
          <p:cNvPr id="80" name="Right Arrow 79"/>
          <p:cNvSpPr/>
          <p:nvPr/>
        </p:nvSpPr>
        <p:spPr>
          <a:xfrm rot="19193464">
            <a:off x="3780456" y="4103415"/>
            <a:ext cx="663683" cy="261369"/>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p:cNvSpPr txBox="1"/>
          <p:nvPr/>
        </p:nvSpPr>
        <p:spPr>
          <a:xfrm>
            <a:off x="7960807" y="4845482"/>
            <a:ext cx="2157238" cy="523220"/>
          </a:xfrm>
          <a:prstGeom prst="rect">
            <a:avLst/>
          </a:prstGeom>
          <a:noFill/>
          <a:ln w="19050">
            <a:noFill/>
          </a:ln>
        </p:spPr>
        <p:txBody>
          <a:bodyPr wrap="square" rtlCol="0">
            <a:spAutoFit/>
          </a:bodyPr>
          <a:lstStyle/>
          <a:p>
            <a:r>
              <a:rPr lang="en-US" sz="1400" b="1" dirty="0">
                <a:solidFill>
                  <a:srgbClr val="505050"/>
                </a:solidFill>
                <a:latin typeface="Segoe UI Light" panose="020B0502040204020203" pitchFamily="34" charset="0"/>
                <a:cs typeface="Segoe UI Light" panose="020B0502040204020203" pitchFamily="34" charset="0"/>
              </a:rPr>
              <a:t>Real time Dashboards </a:t>
            </a:r>
            <a:r>
              <a:rPr lang="en-US" sz="1400" dirty="0">
                <a:solidFill>
                  <a:srgbClr val="505050"/>
                </a:solidFill>
                <a:latin typeface="Segoe UI Light" panose="020B0502040204020203" pitchFamily="34" charset="0"/>
                <a:cs typeface="Segoe UI Light" panose="020B0502040204020203" pitchFamily="34" charset="0"/>
              </a:rPr>
              <a:t>using Push API or ASA</a:t>
            </a:r>
          </a:p>
        </p:txBody>
      </p:sp>
      <p:sp>
        <p:nvSpPr>
          <p:cNvPr id="78" name="Left-Right Arrow 77"/>
          <p:cNvSpPr/>
          <p:nvPr/>
        </p:nvSpPr>
        <p:spPr>
          <a:xfrm rot="1832058">
            <a:off x="7407410" y="4439444"/>
            <a:ext cx="731520" cy="25449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p:cNvPicPr>
            <a:picLocks noChangeAspect="1"/>
          </p:cNvPicPr>
          <p:nvPr/>
        </p:nvPicPr>
        <p:blipFill>
          <a:blip r:embed="rId14"/>
          <a:stretch>
            <a:fillRect/>
          </a:stretch>
        </p:blipFill>
        <p:spPr>
          <a:xfrm>
            <a:off x="10220314" y="4787137"/>
            <a:ext cx="1750993" cy="1216746"/>
          </a:xfrm>
          <a:prstGeom prst="rect">
            <a:avLst/>
          </a:prstGeom>
        </p:spPr>
      </p:pic>
      <p:grpSp>
        <p:nvGrpSpPr>
          <p:cNvPr id="48" name="Group 47"/>
          <p:cNvGrpSpPr/>
          <p:nvPr/>
        </p:nvGrpSpPr>
        <p:grpSpPr>
          <a:xfrm>
            <a:off x="356693" y="5013689"/>
            <a:ext cx="4238026" cy="1711355"/>
            <a:chOff x="356693" y="5013689"/>
            <a:chExt cx="4238026" cy="1711355"/>
          </a:xfrm>
        </p:grpSpPr>
        <p:sp>
          <p:nvSpPr>
            <p:cNvPr id="45" name="Rectangle 44"/>
            <p:cNvSpPr/>
            <p:nvPr/>
          </p:nvSpPr>
          <p:spPr>
            <a:xfrm>
              <a:off x="356693" y="5013689"/>
              <a:ext cx="731520" cy="164592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latin typeface="Segoe UI Light" panose="020B0502040204020203" pitchFamily="34" charset="0"/>
                  <a:cs typeface="Segoe UI Light" panose="020B0502040204020203" pitchFamily="34" charset="0"/>
                </a:rPr>
                <a:t>On-premise </a:t>
              </a:r>
              <a:br>
                <a:rPr lang="en-US" dirty="0">
                  <a:latin typeface="Segoe UI Light" panose="020B0502040204020203" pitchFamily="34" charset="0"/>
                  <a:cs typeface="Segoe UI Light" panose="020B0502040204020203" pitchFamily="34" charset="0"/>
                </a:rPr>
              </a:br>
              <a:r>
                <a:rPr lang="en-US" dirty="0">
                  <a:latin typeface="Segoe UI Light" panose="020B0502040204020203" pitchFamily="34" charset="0"/>
                  <a:cs typeface="Segoe UI Light" panose="020B0502040204020203" pitchFamily="34" charset="0"/>
                </a:rPr>
                <a:t>systems / other</a:t>
              </a:r>
            </a:p>
          </p:txBody>
        </p:sp>
        <p:sp>
          <p:nvSpPr>
            <p:cNvPr id="113" name="TextBox 112"/>
            <p:cNvSpPr txBox="1"/>
            <p:nvPr/>
          </p:nvSpPr>
          <p:spPr>
            <a:xfrm>
              <a:off x="2247854" y="6250976"/>
              <a:ext cx="1625849" cy="276999"/>
            </a:xfrm>
            <a:prstGeom prst="rect">
              <a:avLst/>
            </a:prstGeom>
            <a:noFill/>
          </p:spPr>
          <p:txBody>
            <a:bodyPr wrap="square" rtlCol="0">
              <a:spAutoFit/>
            </a:bodyPr>
            <a:lstStyle/>
            <a:p>
              <a:r>
                <a:rPr lang="en-US" sz="1200" dirty="0">
                  <a:solidFill>
                    <a:srgbClr val="505050"/>
                  </a:solidFill>
                </a:rPr>
                <a:t>SSAS and Others</a:t>
              </a:r>
            </a:p>
          </p:txBody>
        </p:sp>
        <p:grpSp>
          <p:nvGrpSpPr>
            <p:cNvPr id="114" name="Group 113"/>
            <p:cNvGrpSpPr/>
            <p:nvPr/>
          </p:nvGrpSpPr>
          <p:grpSpPr>
            <a:xfrm>
              <a:off x="2519078" y="5538522"/>
              <a:ext cx="2075641" cy="606282"/>
              <a:chOff x="8079597" y="4256088"/>
              <a:chExt cx="2075641" cy="606282"/>
            </a:xfrm>
          </p:grpSpPr>
          <p:pic>
            <p:nvPicPr>
              <p:cNvPr id="123" name="Picture 2"/>
              <p:cNvPicPr>
                <a:picLocks noChangeAspect="1" noChangeArrowheads="1"/>
              </p:cNvPicPr>
              <p:nvPr/>
            </p:nvPicPr>
            <p:blipFill>
              <a:blip r:embed="rId15"/>
              <a:srcRect/>
              <a:stretch>
                <a:fillRect/>
              </a:stretch>
            </p:blipFill>
            <p:spPr bwMode="auto">
              <a:xfrm>
                <a:off x="8079597" y="4519381"/>
                <a:ext cx="457200" cy="342989"/>
              </a:xfrm>
              <a:prstGeom prst="rect">
                <a:avLst/>
              </a:prstGeom>
              <a:noFill/>
              <a:ln>
                <a:noFill/>
              </a:ln>
            </p:spPr>
          </p:pic>
          <p:sp>
            <p:nvSpPr>
              <p:cNvPr id="124" name="AutoShape 3"/>
              <p:cNvSpPr>
                <a:spLocks noChangeAspect="1" noChangeArrowheads="1" noTextEdit="1"/>
              </p:cNvSpPr>
              <p:nvPr/>
            </p:nvSpPr>
            <p:spPr bwMode="auto">
              <a:xfrm>
                <a:off x="9680575" y="4256088"/>
                <a:ext cx="474663"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sp>
          <p:nvSpPr>
            <p:cNvPr id="120" name="TextBox 119"/>
            <p:cNvSpPr txBox="1"/>
            <p:nvPr/>
          </p:nvSpPr>
          <p:spPr>
            <a:xfrm>
              <a:off x="998149" y="6263379"/>
              <a:ext cx="1249705" cy="461665"/>
            </a:xfrm>
            <a:prstGeom prst="rect">
              <a:avLst/>
            </a:prstGeom>
            <a:noFill/>
          </p:spPr>
          <p:txBody>
            <a:bodyPr wrap="square" rtlCol="0">
              <a:spAutoFit/>
            </a:bodyPr>
            <a:lstStyle/>
            <a:p>
              <a:pPr algn="ctr"/>
              <a:r>
                <a:rPr lang="en-US" sz="1200" dirty="0">
                  <a:solidFill>
                    <a:srgbClr val="505050"/>
                  </a:solidFill>
                </a:rPr>
                <a:t>Corporate</a:t>
              </a:r>
              <a:br>
                <a:rPr lang="en-US" sz="1200" dirty="0">
                  <a:solidFill>
                    <a:srgbClr val="505050"/>
                  </a:solidFill>
                </a:rPr>
              </a:br>
              <a:r>
                <a:rPr lang="en-US" sz="1200" dirty="0">
                  <a:solidFill>
                    <a:srgbClr val="505050"/>
                  </a:solidFill>
                </a:rPr>
                <a:t>Data Sources</a:t>
              </a:r>
            </a:p>
          </p:txBody>
        </p:sp>
        <p:sp>
          <p:nvSpPr>
            <p:cNvPr id="121" name="Flowchart: Magnetic Disk 10"/>
            <p:cNvSpPr>
              <a:spLocks noChangeAspect="1"/>
            </p:cNvSpPr>
            <p:nvPr/>
          </p:nvSpPr>
          <p:spPr bwMode="auto">
            <a:xfrm>
              <a:off x="1339161" y="5689164"/>
              <a:ext cx="471918" cy="550246"/>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rgbClr val="0079D6"/>
            </a:solidFill>
            <a:ln w="9525" cap="flat" cmpd="sng" algn="ctr">
              <a:noFill/>
              <a:prstDash val="solid"/>
              <a:headEnd type="none" w="med" len="med"/>
              <a:tailEnd type="none" w="med" len="med"/>
            </a:ln>
            <a:effectLst/>
          </p:spPr>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1200" b="1" kern="0" dirty="0">
                  <a:ln>
                    <a:solidFill>
                      <a:prstClr val="white">
                        <a:alpha val="0"/>
                      </a:prstClr>
                    </a:solidFill>
                  </a:ln>
                  <a:solidFill>
                    <a:prstClr val="white"/>
                  </a:solidFill>
                  <a:ea typeface="Segoe UI" panose="020B0502040204020203" pitchFamily="34" charset="0"/>
                  <a:cs typeface="Segoe UI" panose="020B0502040204020203" pitchFamily="34" charset="0"/>
                </a:rPr>
                <a:t>SQL / APS</a:t>
              </a:r>
            </a:p>
          </p:txBody>
        </p:sp>
        <p:cxnSp>
          <p:nvCxnSpPr>
            <p:cNvPr id="84" name="Straight Arrow Connector 83"/>
            <p:cNvCxnSpPr/>
            <p:nvPr/>
          </p:nvCxnSpPr>
          <p:spPr>
            <a:xfrm flipH="1">
              <a:off x="1938622" y="6003883"/>
              <a:ext cx="446469" cy="12287"/>
            </a:xfrm>
            <a:prstGeom prst="straightConnector1">
              <a:avLst/>
            </a:prstGeom>
            <a:ln w="3810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3" name="Picture 32"/>
            <p:cNvPicPr>
              <a:picLocks noChangeAspect="1"/>
            </p:cNvPicPr>
            <p:nvPr/>
          </p:nvPicPr>
          <p:blipFill>
            <a:blip r:embed="rId16"/>
            <a:stretch>
              <a:fillRect/>
            </a:stretch>
          </p:blipFill>
          <p:spPr>
            <a:xfrm>
              <a:off x="1318425" y="5056842"/>
              <a:ext cx="502733" cy="502733"/>
            </a:xfrm>
            <a:prstGeom prst="rect">
              <a:avLst/>
            </a:prstGeom>
          </p:spPr>
        </p:pic>
      </p:grpSp>
      <p:sp>
        <p:nvSpPr>
          <p:cNvPr id="20" name="Rectangle 19"/>
          <p:cNvSpPr/>
          <p:nvPr/>
        </p:nvSpPr>
        <p:spPr bwMode="auto">
          <a:xfrm>
            <a:off x="3308650" y="4174071"/>
            <a:ext cx="565053" cy="882771"/>
          </a:xfrm>
          <a:prstGeom prst="rect">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p:cNvSpPr txBox="1"/>
          <p:nvPr/>
        </p:nvSpPr>
        <p:spPr>
          <a:xfrm>
            <a:off x="1429675" y="4675227"/>
            <a:ext cx="2611886" cy="276999"/>
          </a:xfrm>
          <a:prstGeom prst="rect">
            <a:avLst/>
          </a:prstGeom>
          <a:noFill/>
          <a:ln>
            <a:noFill/>
          </a:ln>
        </p:spPr>
        <p:txBody>
          <a:bodyPr wrap="square" rtlCol="0">
            <a:spAutoFit/>
          </a:bodyPr>
          <a:lstStyle/>
          <a:p>
            <a:pPr algn="ctr"/>
            <a:r>
              <a:rPr lang="en-US" sz="1200" b="1" u="sng" dirty="0">
                <a:solidFill>
                  <a:srgbClr val="505050"/>
                </a:solidFill>
                <a:latin typeface="Segoe UI Light" panose="020B0502040204020203" pitchFamily="34" charset="0"/>
                <a:cs typeface="Segoe UI Light" panose="020B0502040204020203" pitchFamily="34" charset="0"/>
              </a:rPr>
              <a:t>Power BI Desktop</a:t>
            </a:r>
          </a:p>
        </p:txBody>
      </p:sp>
      <p:pic>
        <p:nvPicPr>
          <p:cNvPr id="23" name="Picture 22"/>
          <p:cNvPicPr>
            <a:picLocks noChangeAspect="1"/>
          </p:cNvPicPr>
          <p:nvPr/>
        </p:nvPicPr>
        <p:blipFill>
          <a:blip r:embed="rId17" cstate="email">
            <a:extLst>
              <a:ext uri="{28A0092B-C50C-407E-A947-70E740481C1C}">
                <a14:useLocalDpi xmlns:a14="http://schemas.microsoft.com/office/drawing/2010/main" val="0"/>
              </a:ext>
            </a:extLst>
          </a:blip>
          <a:stretch>
            <a:fillRect/>
          </a:stretch>
        </p:blipFill>
        <p:spPr>
          <a:xfrm>
            <a:off x="3408373" y="4185601"/>
            <a:ext cx="349878" cy="349878"/>
          </a:xfrm>
          <a:prstGeom prst="rect">
            <a:avLst/>
          </a:prstGeom>
          <a:ln>
            <a:solidFill>
              <a:schemeClr val="bg1"/>
            </a:solidFill>
          </a:ln>
        </p:spPr>
      </p:pic>
      <p:pic>
        <p:nvPicPr>
          <p:cNvPr id="25" name="Picture 24"/>
          <p:cNvPicPr>
            <a:picLocks noChangeAspect="1"/>
          </p:cNvPicPr>
          <p:nvPr/>
        </p:nvPicPr>
        <p:blipFill>
          <a:blip r:embed="rId18" cstate="email">
            <a:extLst>
              <a:ext uri="{28A0092B-C50C-407E-A947-70E740481C1C}">
                <a14:useLocalDpi xmlns:a14="http://schemas.microsoft.com/office/drawing/2010/main" val="0"/>
              </a:ext>
            </a:extLst>
          </a:blip>
          <a:stretch>
            <a:fillRect/>
          </a:stretch>
        </p:blipFill>
        <p:spPr>
          <a:xfrm>
            <a:off x="3427872" y="4683497"/>
            <a:ext cx="341449" cy="323973"/>
          </a:xfrm>
          <a:prstGeom prst="rect">
            <a:avLst/>
          </a:prstGeom>
          <a:ln>
            <a:noFill/>
          </a:ln>
        </p:spPr>
      </p:pic>
      <p:cxnSp>
        <p:nvCxnSpPr>
          <p:cNvPr id="126" name="Straight Arrow Connector 125"/>
          <p:cNvCxnSpPr/>
          <p:nvPr/>
        </p:nvCxnSpPr>
        <p:spPr>
          <a:xfrm flipH="1">
            <a:off x="2654995" y="4964747"/>
            <a:ext cx="440379" cy="442401"/>
          </a:xfrm>
          <a:prstGeom prst="straightConnector1">
            <a:avLst/>
          </a:prstGeom>
          <a:ln w="3810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endCxn id="66" idx="3"/>
          </p:cNvCxnSpPr>
          <p:nvPr/>
        </p:nvCxnSpPr>
        <p:spPr>
          <a:xfrm flipH="1" flipV="1">
            <a:off x="2864252" y="4033570"/>
            <a:ext cx="301872" cy="249964"/>
          </a:xfrm>
          <a:prstGeom prst="straightConnector1">
            <a:avLst/>
          </a:prstGeom>
          <a:ln w="3810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1828031" y="4275153"/>
            <a:ext cx="2611886" cy="276999"/>
          </a:xfrm>
          <a:prstGeom prst="rect">
            <a:avLst/>
          </a:prstGeom>
          <a:noFill/>
          <a:ln>
            <a:noFill/>
          </a:ln>
        </p:spPr>
        <p:txBody>
          <a:bodyPr wrap="square" rtlCol="0">
            <a:spAutoFit/>
          </a:bodyPr>
          <a:lstStyle/>
          <a:p>
            <a:pPr algn="ctr"/>
            <a:r>
              <a:rPr lang="en-US" sz="1200" dirty="0">
                <a:solidFill>
                  <a:srgbClr val="505050"/>
                </a:solidFill>
                <a:latin typeface="Segoe UI Light" panose="020B0502040204020203" pitchFamily="34" charset="0"/>
                <a:cs typeface="Segoe UI Light" panose="020B0502040204020203" pitchFamily="34" charset="0"/>
              </a:rPr>
              <a:t>Excel</a:t>
            </a:r>
          </a:p>
        </p:txBody>
      </p:sp>
      <p:sp>
        <p:nvSpPr>
          <p:cNvPr id="82" name="Left-Right Arrow 81"/>
          <p:cNvSpPr/>
          <p:nvPr/>
        </p:nvSpPr>
        <p:spPr>
          <a:xfrm>
            <a:off x="2660855" y="3448688"/>
            <a:ext cx="1340052" cy="249762"/>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p:cNvSpPr/>
          <p:nvPr/>
        </p:nvSpPr>
        <p:spPr bwMode="auto">
          <a:xfrm>
            <a:off x="4169835" y="5209739"/>
            <a:ext cx="565053" cy="529486"/>
          </a:xfrm>
          <a:prstGeom prst="rect">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2" name="Picture 111"/>
          <p:cNvPicPr>
            <a:picLocks noChangeAspect="1"/>
          </p:cNvPicPr>
          <p:nvPr/>
        </p:nvPicPr>
        <p:blipFill>
          <a:blip r:embed="rId19"/>
          <a:stretch>
            <a:fillRect/>
          </a:stretch>
        </p:blipFill>
        <p:spPr>
          <a:xfrm>
            <a:off x="4251553" y="5278751"/>
            <a:ext cx="438150" cy="409575"/>
          </a:xfrm>
          <a:prstGeom prst="rect">
            <a:avLst/>
          </a:prstGeom>
          <a:solidFill>
            <a:srgbClr val="00B0F0"/>
          </a:solidFill>
          <a:ln>
            <a:noFill/>
          </a:ln>
        </p:spPr>
      </p:pic>
      <p:sp>
        <p:nvSpPr>
          <p:cNvPr id="83" name="TextBox 82"/>
          <p:cNvSpPr txBox="1"/>
          <p:nvPr/>
        </p:nvSpPr>
        <p:spPr>
          <a:xfrm>
            <a:off x="4662156" y="5368702"/>
            <a:ext cx="1351320" cy="461665"/>
          </a:xfrm>
          <a:prstGeom prst="rect">
            <a:avLst/>
          </a:prstGeom>
          <a:noFill/>
          <a:ln>
            <a:noFill/>
          </a:ln>
        </p:spPr>
        <p:txBody>
          <a:bodyPr wrap="square" rtlCol="0">
            <a:spAutoFit/>
          </a:bodyPr>
          <a:lstStyle>
            <a:defPPr>
              <a:defRPr lang="en-US"/>
            </a:defPPr>
            <a:lvl1pPr algn="ctr">
              <a:defRPr sz="1200">
                <a:solidFill>
                  <a:srgbClr val="505050"/>
                </a:solidFill>
                <a:latin typeface="Segoe UI Light" panose="020B0502040204020203" pitchFamily="34" charset="0"/>
                <a:cs typeface="Segoe UI Light" panose="020B0502040204020203" pitchFamily="34" charset="0"/>
              </a:defRPr>
            </a:lvl1pPr>
          </a:lstStyle>
          <a:p>
            <a:r>
              <a:rPr lang="en-US" b="1" u="sng" dirty="0"/>
              <a:t>On Premise Data Gateway</a:t>
            </a:r>
          </a:p>
        </p:txBody>
      </p:sp>
      <p:sp>
        <p:nvSpPr>
          <p:cNvPr id="85" name="Rectangle 84"/>
          <p:cNvSpPr/>
          <p:nvPr/>
        </p:nvSpPr>
        <p:spPr>
          <a:xfrm>
            <a:off x="2964981" y="5012247"/>
            <a:ext cx="1306648" cy="280678"/>
          </a:xfrm>
          <a:prstGeom prst="rect">
            <a:avLst/>
          </a:prstGeom>
        </p:spPr>
        <p:txBody>
          <a:bodyPr wrap="square">
            <a:spAutoFit/>
          </a:bodyPr>
          <a:lstStyle/>
          <a:p>
            <a:pPr algn="ctr" defTabSz="914225">
              <a:defRPr/>
            </a:pPr>
            <a:r>
              <a:rPr lang="en-US" sz="1200" i="1" kern="0" spc="-30" dirty="0">
                <a:solidFill>
                  <a:sysClr val="windowText" lastClr="000000"/>
                </a:solidFill>
                <a:latin typeface="Segoe UI Semilight" panose="020B0402040204020203" pitchFamily="34" charset="0"/>
                <a:cs typeface="Segoe UI Semilight" panose="020B0402040204020203" pitchFamily="34" charset="0"/>
              </a:rPr>
              <a:t>Author</a:t>
            </a:r>
          </a:p>
        </p:txBody>
      </p:sp>
      <p:cxnSp>
        <p:nvCxnSpPr>
          <p:cNvPr id="86" name="Straight Arrow Connector 85"/>
          <p:cNvCxnSpPr/>
          <p:nvPr/>
        </p:nvCxnSpPr>
        <p:spPr>
          <a:xfrm flipH="1">
            <a:off x="2785967" y="5471890"/>
            <a:ext cx="1259324" cy="207494"/>
          </a:xfrm>
          <a:prstGeom prst="straightConnector1">
            <a:avLst/>
          </a:prstGeom>
          <a:ln w="3810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4092421" y="5701877"/>
            <a:ext cx="1671180" cy="461665"/>
          </a:xfrm>
          <a:prstGeom prst="rect">
            <a:avLst/>
          </a:prstGeom>
        </p:spPr>
        <p:txBody>
          <a:bodyPr wrap="square">
            <a:spAutoFit/>
          </a:bodyPr>
          <a:lstStyle/>
          <a:p>
            <a:pPr defTabSz="914225">
              <a:defRPr/>
            </a:pPr>
            <a:r>
              <a:rPr lang="en-US" sz="1200" i="1" kern="0" spc="-30" dirty="0">
                <a:solidFill>
                  <a:sysClr val="windowText" lastClr="000000"/>
                </a:solidFill>
                <a:latin typeface="Segoe UI Semilight" panose="020B0402040204020203" pitchFamily="34" charset="0"/>
                <a:cs typeface="Segoe UI Semilight" panose="020B0402040204020203" pitchFamily="34" charset="0"/>
              </a:rPr>
              <a:t>Data Refresh and/or Live Connections</a:t>
            </a:r>
          </a:p>
        </p:txBody>
      </p:sp>
      <p:sp>
        <p:nvSpPr>
          <p:cNvPr id="11" name="Rectangle 10"/>
          <p:cNvSpPr/>
          <p:nvPr/>
        </p:nvSpPr>
        <p:spPr>
          <a:xfrm>
            <a:off x="3976189" y="4348240"/>
            <a:ext cx="627416" cy="276999"/>
          </a:xfrm>
          <a:prstGeom prst="rect">
            <a:avLst/>
          </a:prstGeom>
        </p:spPr>
        <p:txBody>
          <a:bodyPr wrap="none">
            <a:spAutoFit/>
          </a:bodyPr>
          <a:lstStyle/>
          <a:p>
            <a:r>
              <a:rPr lang="en-US" sz="1200" i="1" kern="0" spc="-30" dirty="0">
                <a:solidFill>
                  <a:sysClr val="windowText" lastClr="000000"/>
                </a:solidFill>
                <a:latin typeface="Segoe UI Semilight" panose="020B0402040204020203" pitchFamily="34" charset="0"/>
                <a:cs typeface="Segoe UI Semilight" panose="020B0402040204020203" pitchFamily="34" charset="0"/>
              </a:rPr>
              <a:t>Publish</a:t>
            </a:r>
            <a:endParaRPr lang="en-US" sz="1200" dirty="0"/>
          </a:p>
        </p:txBody>
      </p:sp>
      <p:sp>
        <p:nvSpPr>
          <p:cNvPr id="89" name="Left-Right Arrow 88"/>
          <p:cNvSpPr/>
          <p:nvPr/>
        </p:nvSpPr>
        <p:spPr>
          <a:xfrm rot="18397777">
            <a:off x="4571123" y="4692997"/>
            <a:ext cx="822960" cy="25449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1" name="Picture 80">
            <a:extLst>
              <a:ext uri="{FF2B5EF4-FFF2-40B4-BE49-F238E27FC236}">
                <a16:creationId xmlns:a16="http://schemas.microsoft.com/office/drawing/2014/main" id="{B09DC773-E7B1-436B-9458-8789106EC896}"/>
              </a:ext>
            </a:extLst>
          </p:cNvPr>
          <p:cNvPicPr>
            <a:picLocks noChangeAspect="1"/>
          </p:cNvPicPr>
          <p:nvPr/>
        </p:nvPicPr>
        <p:blipFill>
          <a:blip r:embed="rId20"/>
          <a:stretch>
            <a:fillRect/>
          </a:stretch>
        </p:blipFill>
        <p:spPr>
          <a:xfrm>
            <a:off x="4204825" y="2492164"/>
            <a:ext cx="3363428" cy="1749090"/>
          </a:xfrm>
          <a:prstGeom prst="rect">
            <a:avLst/>
          </a:prstGeom>
        </p:spPr>
      </p:pic>
    </p:spTree>
    <p:extLst>
      <p:ext uri="{BB962C8B-B14F-4D97-AF65-F5344CB8AC3E}">
        <p14:creationId xmlns:p14="http://schemas.microsoft.com/office/powerpoint/2010/main" val="31220118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Security</a:t>
            </a:r>
            <a:br>
              <a:rPr lang="en-US" sz="3200" dirty="0">
                <a:solidFill>
                  <a:schemeClr val="tx1"/>
                </a:solidFill>
              </a:rPr>
            </a:br>
            <a:r>
              <a:rPr lang="en-US" sz="3200" dirty="0">
                <a:solidFill>
                  <a:schemeClr val="tx1"/>
                </a:solidFill>
              </a:rPr>
              <a:t>Collaboration within your organization</a:t>
            </a:r>
          </a:p>
        </p:txBody>
      </p:sp>
      <p:sp>
        <p:nvSpPr>
          <p:cNvPr id="3" name="Text Placeholder 2"/>
          <p:cNvSpPr txBox="1">
            <a:spLocks/>
          </p:cNvSpPr>
          <p:nvPr/>
        </p:nvSpPr>
        <p:spPr>
          <a:xfrm>
            <a:off x="269241" y="1365832"/>
            <a:ext cx="11789408"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dirty="0"/>
              <a:t>Scopes of control</a:t>
            </a:r>
          </a:p>
          <a:p>
            <a:pPr lvl="1"/>
            <a:r>
              <a:rPr lang="en-US" sz="2000" dirty="0"/>
              <a:t>User</a:t>
            </a:r>
          </a:p>
          <a:p>
            <a:pPr lvl="1"/>
            <a:r>
              <a:rPr lang="en-US" sz="2000" dirty="0"/>
              <a:t>Groups</a:t>
            </a:r>
          </a:p>
          <a:p>
            <a:pPr lvl="1"/>
            <a:r>
              <a:rPr lang="en-US" sz="2000" dirty="0"/>
              <a:t>My Organization</a:t>
            </a:r>
          </a:p>
          <a:p>
            <a:pPr marL="0" indent="0">
              <a:buNone/>
            </a:pPr>
            <a:endParaRPr lang="en-US" sz="2800" dirty="0"/>
          </a:p>
          <a:p>
            <a:r>
              <a:rPr lang="en-US" sz="2800" dirty="0"/>
              <a:t>Think about which scope is right for </a:t>
            </a:r>
          </a:p>
          <a:p>
            <a:pPr marL="0" indent="0">
              <a:buNone/>
            </a:pPr>
            <a:r>
              <a:rPr lang="en-US" sz="2800" dirty="0"/>
              <a:t>managing access when collaborating</a:t>
            </a:r>
          </a:p>
          <a:p>
            <a:pPr marL="0" indent="0">
              <a:buNone/>
            </a:pPr>
            <a:endParaRPr lang="en-US" sz="2800" dirty="0"/>
          </a:p>
          <a:p>
            <a:pPr marL="0" indent="0">
              <a:buNone/>
            </a:pPr>
            <a:r>
              <a:rPr lang="en-US" sz="2800" dirty="0"/>
              <a:t>Ways to control collaboration</a:t>
            </a:r>
          </a:p>
          <a:p>
            <a:pPr lvl="1"/>
            <a:r>
              <a:rPr lang="en-US" sz="2000" dirty="0"/>
              <a:t>Power BI Workspaces</a:t>
            </a:r>
          </a:p>
          <a:p>
            <a:pPr lvl="1"/>
            <a:r>
              <a:rPr lang="en-US" sz="2000" dirty="0"/>
              <a:t>Apps</a:t>
            </a:r>
          </a:p>
          <a:p>
            <a:pPr lvl="1"/>
            <a:r>
              <a:rPr lang="en-US" sz="2000" dirty="0"/>
              <a:t>Sharing (i.e. sharing a dashboard/reports via Email/Distribution Lists/Groups)</a:t>
            </a:r>
          </a:p>
          <a:p>
            <a:pPr marL="0" indent="0">
              <a:buNone/>
            </a:pPr>
            <a:endParaRPr lang="en-US" sz="2800" dirty="0"/>
          </a:p>
          <a:p>
            <a:endParaRPr lang="en-US" sz="2800" dirty="0"/>
          </a:p>
          <a:p>
            <a:endParaRPr lang="en-US" sz="2800" dirty="0"/>
          </a:p>
        </p:txBody>
      </p:sp>
      <p:grpSp>
        <p:nvGrpSpPr>
          <p:cNvPr id="16" name="Group 15"/>
          <p:cNvGrpSpPr/>
          <p:nvPr/>
        </p:nvGrpSpPr>
        <p:grpSpPr>
          <a:xfrm>
            <a:off x="7389440" y="1365832"/>
            <a:ext cx="4535640" cy="2438399"/>
            <a:chOff x="4084637" y="3573462"/>
            <a:chExt cx="4535640" cy="2438399"/>
          </a:xfrm>
        </p:grpSpPr>
        <p:grpSp>
          <p:nvGrpSpPr>
            <p:cNvPr id="17" name="Group 16"/>
            <p:cNvGrpSpPr/>
            <p:nvPr/>
          </p:nvGrpSpPr>
          <p:grpSpPr>
            <a:xfrm>
              <a:off x="4084637" y="3573462"/>
              <a:ext cx="4535640" cy="2438399"/>
              <a:chOff x="6370637" y="2623954"/>
              <a:chExt cx="4535640" cy="2438399"/>
            </a:xfrm>
          </p:grpSpPr>
          <p:sp>
            <p:nvSpPr>
              <p:cNvPr id="22" name="Rectangle 21"/>
              <p:cNvSpPr/>
              <p:nvPr/>
            </p:nvSpPr>
            <p:spPr bwMode="auto">
              <a:xfrm>
                <a:off x="6370637" y="2623954"/>
                <a:ext cx="4535640" cy="243839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3" name="TextBox 22"/>
              <p:cNvSpPr txBox="1"/>
              <p:nvPr/>
            </p:nvSpPr>
            <p:spPr>
              <a:xfrm>
                <a:off x="6370637" y="2629065"/>
                <a:ext cx="2635145"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rPr>
                  <a:t>My Organization</a:t>
                </a:r>
              </a:p>
            </p:txBody>
          </p:sp>
        </p:grpSp>
        <p:pic>
          <p:nvPicPr>
            <p:cNvPr id="18" name="Picture 17" descr="Remove Male User Icon 64x64 Png | HD Walls | Find Wallpapers"/>
            <p:cNvPicPr>
              <a:picLocks noChangeAspect="1"/>
            </p:cNvPicPr>
            <p:nvPr/>
          </p:nvPicPr>
          <p:blipFill>
            <a:blip r:embed="rId3"/>
            <a:stretch>
              <a:fillRect/>
            </a:stretch>
          </p:blipFill>
          <p:spPr>
            <a:xfrm>
              <a:off x="5099914" y="5292272"/>
              <a:ext cx="527369" cy="527369"/>
            </a:xfrm>
            <a:prstGeom prst="rect">
              <a:avLst/>
            </a:prstGeom>
          </p:spPr>
        </p:pic>
        <p:pic>
          <p:nvPicPr>
            <p:cNvPr id="19" name="Picture 18" descr="female user icon - vector Clip Art"/>
            <p:cNvPicPr>
              <a:picLocks noChangeAspect="1"/>
            </p:cNvPicPr>
            <p:nvPr/>
          </p:nvPicPr>
          <p:blipFill>
            <a:blip r:embed="rId4"/>
            <a:stretch>
              <a:fillRect/>
            </a:stretch>
          </p:blipFill>
          <p:spPr>
            <a:xfrm>
              <a:off x="4627100" y="5310672"/>
              <a:ext cx="411661" cy="410975"/>
            </a:xfrm>
            <a:prstGeom prst="rect">
              <a:avLst/>
            </a:prstGeom>
          </p:spPr>
        </p:pic>
        <p:pic>
          <p:nvPicPr>
            <p:cNvPr id="20" name="Picture 19" descr="Remove Male User Icon 64x64 Png | HD Walls | Find Wallpapers"/>
            <p:cNvPicPr>
              <a:picLocks noChangeAspect="1"/>
            </p:cNvPicPr>
            <p:nvPr/>
          </p:nvPicPr>
          <p:blipFill>
            <a:blip r:embed="rId3"/>
            <a:stretch>
              <a:fillRect/>
            </a:stretch>
          </p:blipFill>
          <p:spPr>
            <a:xfrm>
              <a:off x="5088904" y="4630767"/>
              <a:ext cx="527369" cy="527369"/>
            </a:xfrm>
            <a:prstGeom prst="rect">
              <a:avLst/>
            </a:prstGeom>
          </p:spPr>
        </p:pic>
        <p:pic>
          <p:nvPicPr>
            <p:cNvPr id="21" name="Picture 20" descr="female user icon - vector Clip Art"/>
            <p:cNvPicPr>
              <a:picLocks noChangeAspect="1"/>
            </p:cNvPicPr>
            <p:nvPr/>
          </p:nvPicPr>
          <p:blipFill>
            <a:blip r:embed="rId4"/>
            <a:stretch>
              <a:fillRect/>
            </a:stretch>
          </p:blipFill>
          <p:spPr>
            <a:xfrm>
              <a:off x="4616090" y="4649167"/>
              <a:ext cx="411661" cy="410975"/>
            </a:xfrm>
            <a:prstGeom prst="rect">
              <a:avLst/>
            </a:prstGeom>
          </p:spPr>
        </p:pic>
      </p:grpSp>
      <p:grpSp>
        <p:nvGrpSpPr>
          <p:cNvPr id="24" name="Group 23"/>
          <p:cNvGrpSpPr/>
          <p:nvPr/>
        </p:nvGrpSpPr>
        <p:grpSpPr>
          <a:xfrm>
            <a:off x="9438184" y="2229622"/>
            <a:ext cx="2478240" cy="1579672"/>
            <a:chOff x="6133381" y="4437252"/>
            <a:chExt cx="2478240" cy="1579672"/>
          </a:xfrm>
          <a:solidFill>
            <a:srgbClr val="FFC000"/>
          </a:solidFill>
        </p:grpSpPr>
        <p:grpSp>
          <p:nvGrpSpPr>
            <p:cNvPr id="25" name="Group 24"/>
            <p:cNvGrpSpPr/>
            <p:nvPr/>
          </p:nvGrpSpPr>
          <p:grpSpPr>
            <a:xfrm>
              <a:off x="6133381" y="4437252"/>
              <a:ext cx="2478240" cy="1579672"/>
              <a:chOff x="8419381" y="3487744"/>
              <a:chExt cx="2478240" cy="1579672"/>
            </a:xfrm>
            <a:grpFill/>
          </p:grpSpPr>
          <p:sp>
            <p:nvSpPr>
              <p:cNvPr id="28" name="Rectangle 27"/>
              <p:cNvSpPr/>
              <p:nvPr/>
            </p:nvSpPr>
            <p:spPr bwMode="auto">
              <a:xfrm>
                <a:off x="8419381" y="3487744"/>
                <a:ext cx="2478240" cy="1579672"/>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9" name="TextBox 28"/>
              <p:cNvSpPr txBox="1"/>
              <p:nvPr/>
            </p:nvSpPr>
            <p:spPr>
              <a:xfrm>
                <a:off x="8448498" y="3520090"/>
                <a:ext cx="1351139" cy="627864"/>
              </a:xfrm>
              <a:prstGeom prst="rect">
                <a:avLst/>
              </a:prstGeom>
              <a:grp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Groups</a:t>
                </a:r>
              </a:p>
            </p:txBody>
          </p:sp>
        </p:grpSp>
        <p:pic>
          <p:nvPicPr>
            <p:cNvPr id="26" name="Picture 25" descr="Remove Male User Icon 64x64 Png | HD Walls | Find Wallpapers"/>
            <p:cNvPicPr>
              <a:picLocks noChangeAspect="1"/>
            </p:cNvPicPr>
            <p:nvPr/>
          </p:nvPicPr>
          <p:blipFill>
            <a:blip r:embed="rId3"/>
            <a:stretch>
              <a:fillRect/>
            </a:stretch>
          </p:blipFill>
          <p:spPr>
            <a:xfrm>
              <a:off x="6980461" y="5344175"/>
              <a:ext cx="527369" cy="527369"/>
            </a:xfrm>
            <a:prstGeom prst="rect">
              <a:avLst/>
            </a:prstGeom>
            <a:grpFill/>
          </p:spPr>
        </p:pic>
        <p:pic>
          <p:nvPicPr>
            <p:cNvPr id="27" name="Picture 26" descr="female user icon - vector Clip Art"/>
            <p:cNvPicPr>
              <a:picLocks noChangeAspect="1"/>
            </p:cNvPicPr>
            <p:nvPr/>
          </p:nvPicPr>
          <p:blipFill>
            <a:blip r:embed="rId4"/>
            <a:stretch>
              <a:fillRect/>
            </a:stretch>
          </p:blipFill>
          <p:spPr>
            <a:xfrm>
              <a:off x="6507647" y="5362575"/>
              <a:ext cx="411661" cy="410975"/>
            </a:xfrm>
            <a:prstGeom prst="rect">
              <a:avLst/>
            </a:prstGeom>
            <a:grpFill/>
          </p:spPr>
        </p:pic>
      </p:grpSp>
      <p:grpSp>
        <p:nvGrpSpPr>
          <p:cNvPr id="30" name="Group 29"/>
          <p:cNvGrpSpPr/>
          <p:nvPr/>
        </p:nvGrpSpPr>
        <p:grpSpPr>
          <a:xfrm>
            <a:off x="11038383" y="2813632"/>
            <a:ext cx="878041" cy="995662"/>
            <a:chOff x="10019580" y="4071754"/>
            <a:chExt cx="878041" cy="995662"/>
          </a:xfrm>
          <a:solidFill>
            <a:srgbClr val="F78C1F"/>
          </a:solidFill>
        </p:grpSpPr>
        <p:sp>
          <p:nvSpPr>
            <p:cNvPr id="31" name="Rectangle 30"/>
            <p:cNvSpPr/>
            <p:nvPr/>
          </p:nvSpPr>
          <p:spPr bwMode="auto">
            <a:xfrm>
              <a:off x="10019580" y="4076816"/>
              <a:ext cx="878041" cy="9906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2" name="TextBox 31"/>
            <p:cNvSpPr txBox="1"/>
            <p:nvPr/>
          </p:nvSpPr>
          <p:spPr>
            <a:xfrm>
              <a:off x="10085842" y="4071754"/>
              <a:ext cx="780595" cy="489365"/>
            </a:xfrm>
            <a:prstGeom prst="rect">
              <a:avLst/>
            </a:prstGeom>
            <a:grp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gradFill>
                    <a:gsLst>
                      <a:gs pos="2917">
                        <a:schemeClr val="tx1"/>
                      </a:gs>
                      <a:gs pos="30000">
                        <a:schemeClr val="tx1"/>
                      </a:gs>
                    </a:gsLst>
                    <a:lin ang="5400000" scaled="0"/>
                  </a:gradFill>
                  <a:effectLst/>
                  <a:uLnTx/>
                  <a:uFillTx/>
                </a:rPr>
                <a:t>User</a:t>
              </a:r>
            </a:p>
          </p:txBody>
        </p:sp>
        <p:pic>
          <p:nvPicPr>
            <p:cNvPr id="33" name="Picture 32" descr="female user icon - vector Clip Art"/>
            <p:cNvPicPr>
              <a:picLocks noChangeAspect="1"/>
            </p:cNvPicPr>
            <p:nvPr/>
          </p:nvPicPr>
          <p:blipFill>
            <a:blip r:embed="rId4"/>
            <a:stretch>
              <a:fillRect/>
            </a:stretch>
          </p:blipFill>
          <p:spPr>
            <a:xfrm>
              <a:off x="10260210" y="4459158"/>
              <a:ext cx="411661" cy="410975"/>
            </a:xfrm>
            <a:prstGeom prst="rect">
              <a:avLst/>
            </a:prstGeom>
            <a:grpFill/>
          </p:spPr>
        </p:pic>
      </p:grpSp>
    </p:spTree>
    <p:extLst>
      <p:ext uri="{BB962C8B-B14F-4D97-AF65-F5344CB8AC3E}">
        <p14:creationId xmlns:p14="http://schemas.microsoft.com/office/powerpoint/2010/main" val="30354021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Security</a:t>
            </a:r>
            <a:br>
              <a:rPr lang="en-US" sz="3200" dirty="0">
                <a:solidFill>
                  <a:schemeClr val="tx1"/>
                </a:solidFill>
              </a:rPr>
            </a:br>
            <a:r>
              <a:rPr lang="en-US" sz="3200" dirty="0">
                <a:solidFill>
                  <a:schemeClr val="tx1"/>
                </a:solidFill>
              </a:rPr>
              <a:t>Collaboration outsides of your organization</a:t>
            </a:r>
          </a:p>
        </p:txBody>
      </p:sp>
      <p:sp>
        <p:nvSpPr>
          <p:cNvPr id="3" name="Text Placeholder 2"/>
          <p:cNvSpPr txBox="1">
            <a:spLocks/>
          </p:cNvSpPr>
          <p:nvPr/>
        </p:nvSpPr>
        <p:spPr>
          <a:xfrm>
            <a:off x="269241" y="1365832"/>
            <a:ext cx="11789408"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dirty="0"/>
              <a:t>You can share dashboards/reports with people outside your organization via email with a link to the shared dashboard/report</a:t>
            </a:r>
          </a:p>
          <a:p>
            <a:pPr lvl="1"/>
            <a:r>
              <a:rPr lang="en-US" sz="2000" dirty="0"/>
              <a:t>The recipient has to sign-in to Power BI to see the dashboard/reports</a:t>
            </a:r>
          </a:p>
          <a:p>
            <a:pPr lvl="1"/>
            <a:r>
              <a:rPr lang="en-US" sz="2000" dirty="0"/>
              <a:t>If they don't have a Power BI account, they can create one after clicking the link</a:t>
            </a:r>
          </a:p>
          <a:p>
            <a:pPr lvl="1"/>
            <a:r>
              <a:rPr lang="en-US" sz="2000" dirty="0"/>
              <a:t>External sharing can be turned off by the tenant admin</a:t>
            </a:r>
            <a:endParaRPr lang="en-US" sz="2800" dirty="0"/>
          </a:p>
          <a:p>
            <a:r>
              <a:rPr lang="en-US" sz="2800" dirty="0"/>
              <a:t>Note – you can also expose a report for anonymous access (publish to web)</a:t>
            </a:r>
          </a:p>
          <a:p>
            <a:pPr lvl="1"/>
            <a:r>
              <a:rPr lang="en-US" sz="2000" dirty="0"/>
              <a:t>This can also be turned on/off by the tenant admin</a:t>
            </a:r>
          </a:p>
          <a:p>
            <a:r>
              <a:rPr lang="en-US" sz="2800" dirty="0"/>
              <a:t>Update (Feb 2018) – Power BI now integrates with Azure AD B2B</a:t>
            </a:r>
          </a:p>
          <a:p>
            <a:pPr lvl="1"/>
            <a:r>
              <a:rPr lang="en-US" sz="2000" dirty="0"/>
              <a:t>Allows distribution of Power BI content to guest users outside of the org</a:t>
            </a:r>
          </a:p>
          <a:p>
            <a:pPr lvl="1"/>
            <a:r>
              <a:rPr lang="en-US" sz="2000" dirty="0"/>
              <a:t>Three licensing options – Power BI Premium, Assign Pro license to guest user, or guest user brings their own Power BI Pro license</a:t>
            </a:r>
            <a:endParaRPr lang="en-US" sz="1200" dirty="0"/>
          </a:p>
          <a:p>
            <a:pPr lvl="1"/>
            <a:r>
              <a:rPr lang="en-US" sz="2000" dirty="0"/>
              <a:t>https://docs.microsoft.com/en-us/power-bi/service-admin-azure-ad-b2b</a:t>
            </a:r>
          </a:p>
          <a:p>
            <a:pPr lvl="1"/>
            <a:endParaRPr lang="en-US" sz="2000" dirty="0"/>
          </a:p>
          <a:p>
            <a:endParaRPr lang="en-US" sz="2000" dirty="0"/>
          </a:p>
          <a:p>
            <a:pPr marL="0" indent="0">
              <a:buNone/>
            </a:pPr>
            <a:endParaRPr lang="en-US" sz="2800" dirty="0"/>
          </a:p>
          <a:p>
            <a:endParaRPr lang="en-US" sz="2800" dirty="0"/>
          </a:p>
          <a:p>
            <a:endParaRPr lang="en-US" sz="2800" dirty="0"/>
          </a:p>
        </p:txBody>
      </p:sp>
    </p:spTree>
    <p:extLst>
      <p:ext uri="{BB962C8B-B14F-4D97-AF65-F5344CB8AC3E}">
        <p14:creationId xmlns:p14="http://schemas.microsoft.com/office/powerpoint/2010/main" val="215828759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Security</a:t>
            </a:r>
            <a:br>
              <a:rPr lang="en-US" sz="3200" dirty="0">
                <a:solidFill>
                  <a:schemeClr val="tx1"/>
                </a:solidFill>
              </a:rPr>
            </a:br>
            <a:r>
              <a:rPr lang="en-US" sz="3200" dirty="0">
                <a:solidFill>
                  <a:schemeClr val="tx1"/>
                </a:solidFill>
              </a:rPr>
              <a:t>Resources</a:t>
            </a:r>
          </a:p>
        </p:txBody>
      </p:sp>
      <p:sp>
        <p:nvSpPr>
          <p:cNvPr id="3" name="Text Placeholder 2"/>
          <p:cNvSpPr txBox="1">
            <a:spLocks/>
          </p:cNvSpPr>
          <p:nvPr/>
        </p:nvSpPr>
        <p:spPr>
          <a:xfrm>
            <a:off x="269241" y="1365832"/>
            <a:ext cx="5857239"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71500" indent="-571500"/>
            <a:r>
              <a:rPr lang="en-US" sz="2800" b="1" dirty="0">
                <a:hlinkClick r:id="rId3"/>
              </a:rPr>
              <a:t>Security whitepaper </a:t>
            </a:r>
            <a:endParaRPr lang="en-US" sz="2800" b="1" dirty="0"/>
          </a:p>
          <a:p>
            <a:pPr marL="571500" indent="-571500"/>
            <a:r>
              <a:rPr lang="en-US" sz="2800" b="1" dirty="0">
                <a:hlinkClick r:id="rId4"/>
              </a:rPr>
              <a:t>Row Level Security </a:t>
            </a:r>
            <a:endParaRPr lang="en-US" sz="2800" b="1" dirty="0"/>
          </a:p>
          <a:p>
            <a:pPr marL="571500" indent="-571500"/>
            <a:r>
              <a:rPr lang="en-US" sz="2800" b="1" dirty="0">
                <a:hlinkClick r:id="rId5"/>
              </a:rPr>
              <a:t>Power BI Documentation</a:t>
            </a:r>
            <a:endParaRPr lang="en-US" sz="2800" b="1" dirty="0"/>
          </a:p>
          <a:p>
            <a:pPr marL="571500" indent="-571500"/>
            <a:r>
              <a:rPr lang="en-US" sz="2800" dirty="0">
                <a:hlinkClick r:id="rId6"/>
              </a:rPr>
              <a:t>Microsoft Trust Center</a:t>
            </a:r>
            <a:r>
              <a:rPr lang="en-US" sz="2800" dirty="0"/>
              <a:t>- Power BI</a:t>
            </a:r>
          </a:p>
          <a:p>
            <a:pPr marL="571500" indent="-571500"/>
            <a:r>
              <a:rPr lang="en-US" sz="2800" dirty="0">
                <a:hlinkClick r:id="rId7"/>
              </a:rPr>
              <a:t>Data Sovereignty</a:t>
            </a:r>
            <a:endParaRPr lang="en-US" sz="2800" dirty="0"/>
          </a:p>
          <a:p>
            <a:pPr marL="571500" indent="-571500"/>
            <a:r>
              <a:rPr lang="en-US" sz="2800" dirty="0">
                <a:hlinkClick r:id="rId8"/>
              </a:rPr>
              <a:t>Power BI Community </a:t>
            </a:r>
            <a:endParaRPr lang="en-US" sz="2800" dirty="0"/>
          </a:p>
          <a:p>
            <a:endParaRPr lang="en-US" sz="2000" dirty="0"/>
          </a:p>
          <a:p>
            <a:pPr marL="0" indent="0">
              <a:buNone/>
            </a:pPr>
            <a:endParaRPr lang="en-US" sz="2800" dirty="0"/>
          </a:p>
          <a:p>
            <a:endParaRPr lang="en-US" sz="2800" dirty="0"/>
          </a:p>
          <a:p>
            <a:endParaRPr lang="en-US" sz="2800" dirty="0"/>
          </a:p>
        </p:txBody>
      </p:sp>
    </p:spTree>
    <p:extLst>
      <p:ext uri="{BB962C8B-B14F-4D97-AF65-F5344CB8AC3E}">
        <p14:creationId xmlns:p14="http://schemas.microsoft.com/office/powerpoint/2010/main" val="39368852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Tenant-Level Settings</a:t>
            </a:r>
            <a:br>
              <a:rPr lang="en-US" sz="3200" dirty="0">
                <a:solidFill>
                  <a:schemeClr val="tx1"/>
                </a:solidFill>
              </a:rPr>
            </a:br>
            <a:r>
              <a:rPr lang="en-US" sz="3200" dirty="0">
                <a:solidFill>
                  <a:schemeClr val="tx1"/>
                </a:solidFill>
              </a:rPr>
              <a:t>.</a:t>
            </a:r>
          </a:p>
        </p:txBody>
      </p:sp>
      <p:pic>
        <p:nvPicPr>
          <p:cNvPr id="5" name="Picture 4">
            <a:extLst>
              <a:ext uri="{FF2B5EF4-FFF2-40B4-BE49-F238E27FC236}">
                <a16:creationId xmlns:a16="http://schemas.microsoft.com/office/drawing/2014/main" id="{AFFB4CCB-4566-47CC-AAF8-BA6DA7208C7D}"/>
              </a:ext>
            </a:extLst>
          </p:cNvPr>
          <p:cNvPicPr>
            <a:picLocks noChangeAspect="1"/>
          </p:cNvPicPr>
          <p:nvPr/>
        </p:nvPicPr>
        <p:blipFill>
          <a:blip r:embed="rId3"/>
          <a:stretch>
            <a:fillRect/>
          </a:stretch>
        </p:blipFill>
        <p:spPr>
          <a:xfrm>
            <a:off x="445549" y="1001073"/>
            <a:ext cx="4005109" cy="5863990"/>
          </a:xfrm>
          <a:prstGeom prst="rect">
            <a:avLst/>
          </a:prstGeom>
        </p:spPr>
      </p:pic>
      <p:pic>
        <p:nvPicPr>
          <p:cNvPr id="6" name="Picture 5">
            <a:extLst>
              <a:ext uri="{FF2B5EF4-FFF2-40B4-BE49-F238E27FC236}">
                <a16:creationId xmlns:a16="http://schemas.microsoft.com/office/drawing/2014/main" id="{6FCCECB0-4C62-412F-A55B-8E6BD741FD8C}"/>
              </a:ext>
            </a:extLst>
          </p:cNvPr>
          <p:cNvPicPr>
            <a:picLocks noChangeAspect="1"/>
          </p:cNvPicPr>
          <p:nvPr/>
        </p:nvPicPr>
        <p:blipFill>
          <a:blip r:embed="rId4"/>
          <a:stretch>
            <a:fillRect/>
          </a:stretch>
        </p:blipFill>
        <p:spPr>
          <a:xfrm>
            <a:off x="4387357" y="979403"/>
            <a:ext cx="3800511" cy="5677081"/>
          </a:xfrm>
          <a:prstGeom prst="rect">
            <a:avLst/>
          </a:prstGeom>
        </p:spPr>
      </p:pic>
      <p:pic>
        <p:nvPicPr>
          <p:cNvPr id="7" name="Picture 6">
            <a:extLst>
              <a:ext uri="{FF2B5EF4-FFF2-40B4-BE49-F238E27FC236}">
                <a16:creationId xmlns:a16="http://schemas.microsoft.com/office/drawing/2014/main" id="{4C14BAF9-3A03-46EB-9FAA-465D5C3837CF}"/>
              </a:ext>
            </a:extLst>
          </p:cNvPr>
          <p:cNvPicPr>
            <a:picLocks noChangeAspect="1"/>
          </p:cNvPicPr>
          <p:nvPr/>
        </p:nvPicPr>
        <p:blipFill>
          <a:blip r:embed="rId5"/>
          <a:stretch>
            <a:fillRect/>
          </a:stretch>
        </p:blipFill>
        <p:spPr>
          <a:xfrm>
            <a:off x="8386484" y="979403"/>
            <a:ext cx="3339979" cy="5557905"/>
          </a:xfrm>
          <a:prstGeom prst="rect">
            <a:avLst/>
          </a:prstGeom>
        </p:spPr>
      </p:pic>
    </p:spTree>
    <p:extLst>
      <p:ext uri="{BB962C8B-B14F-4D97-AF65-F5344CB8AC3E}">
        <p14:creationId xmlns:p14="http://schemas.microsoft.com/office/powerpoint/2010/main" val="367939286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752" y="2791224"/>
            <a:ext cx="11653523" cy="1910075"/>
          </a:xfrm>
        </p:spPr>
        <p:txBody>
          <a:bodyPr/>
          <a:lstStyle/>
          <a:p>
            <a:r>
              <a:rPr lang="en-US" dirty="0"/>
              <a:t>DEMO</a:t>
            </a:r>
            <a:br>
              <a:rPr lang="en-US" dirty="0"/>
            </a:br>
            <a:r>
              <a:rPr lang="en-US" sz="5400" i="1" dirty="0"/>
              <a:t>Adjusting Tenant Level Settings</a:t>
            </a:r>
            <a:endParaRPr lang="en-US" i="1" dirty="0"/>
          </a:p>
        </p:txBody>
      </p:sp>
    </p:spTree>
    <p:extLst>
      <p:ext uri="{BB962C8B-B14F-4D97-AF65-F5344CB8AC3E}">
        <p14:creationId xmlns:p14="http://schemas.microsoft.com/office/powerpoint/2010/main" val="3284325948"/>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Monitoring and Auditing</a:t>
            </a:r>
            <a:br>
              <a:rPr lang="en-US" dirty="0"/>
            </a:br>
            <a:r>
              <a:rPr lang="en-US" sz="3200" dirty="0">
                <a:solidFill>
                  <a:schemeClr val="tx1"/>
                </a:solidFill>
              </a:rPr>
              <a:t>Overview</a:t>
            </a:r>
          </a:p>
        </p:txBody>
      </p:sp>
      <p:sp>
        <p:nvSpPr>
          <p:cNvPr id="3" name="Text Placeholder 2"/>
          <p:cNvSpPr txBox="1">
            <a:spLocks/>
          </p:cNvSpPr>
          <p:nvPr/>
        </p:nvSpPr>
        <p:spPr>
          <a:xfrm>
            <a:off x="269241" y="1365832"/>
            <a:ext cx="5685418"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a:t>Basic “Usage Metrics” in the admin portal – ignore</a:t>
            </a:r>
          </a:p>
          <a:p>
            <a:r>
              <a:rPr lang="en-US" sz="1800" dirty="0"/>
              <a:t>Metrics can be generated at a workspace level</a:t>
            </a:r>
          </a:p>
          <a:p>
            <a:r>
              <a:rPr lang="en-US" sz="1800" dirty="0"/>
              <a:t>Optionally, a Tenant Level Setting (“Audit and usage settings”) can be configured</a:t>
            </a:r>
          </a:p>
          <a:p>
            <a:pPr lvl="1"/>
            <a:r>
              <a:rPr lang="en-US" sz="1200" dirty="0"/>
              <a:t>“Power BI will start logging various activities that your users perform in Power BI. The logs take up to 48 hours to show up in the O365 Security &amp; Compliance Center.”</a:t>
            </a:r>
          </a:p>
          <a:p>
            <a:pPr lvl="1"/>
            <a:r>
              <a:rPr lang="en-US" sz="1200" dirty="0"/>
              <a:t>From the “Audit logs” section, you can then navigate to the Office 365 Admin Center (Audit Log Search) to query the logs</a:t>
            </a:r>
          </a:p>
          <a:p>
            <a:pPr lvl="1"/>
            <a:r>
              <a:rPr lang="en-US" sz="1200" dirty="0"/>
              <a:t>Feb 2018 – a Coworker example/template that automates the log extraction and provides base reports - angryanalytics.com/  </a:t>
            </a:r>
          </a:p>
          <a:p>
            <a:pPr lvl="1"/>
            <a:r>
              <a:rPr lang="en-US" sz="1200" dirty="0"/>
              <a:t>Note – You can assign audit log privileges to non-admin accounts</a:t>
            </a:r>
            <a:endParaRPr lang="en-US" sz="1100" dirty="0"/>
          </a:p>
          <a:p>
            <a:endParaRPr lang="en-US" sz="1600" dirty="0"/>
          </a:p>
        </p:txBody>
      </p:sp>
      <p:sp>
        <p:nvSpPr>
          <p:cNvPr id="7" name="Text Placeholder 2"/>
          <p:cNvSpPr txBox="1">
            <a:spLocks/>
          </p:cNvSpPr>
          <p:nvPr/>
        </p:nvSpPr>
        <p:spPr>
          <a:xfrm>
            <a:off x="9155565" y="39136"/>
            <a:ext cx="2999015" cy="1105225"/>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Power BI Champion</a:t>
            </a:r>
          </a:p>
          <a:p>
            <a:r>
              <a:rPr lang="en-US" sz="2000" dirty="0"/>
              <a:t>Power BI Admin</a:t>
            </a:r>
          </a:p>
          <a:p>
            <a:r>
              <a:rPr lang="en-US" sz="2000" dirty="0"/>
              <a:t>Security Architect</a:t>
            </a:r>
          </a:p>
        </p:txBody>
      </p:sp>
      <p:sp>
        <p:nvSpPr>
          <p:cNvPr id="4" name="Rectangle 3"/>
          <p:cNvSpPr/>
          <p:nvPr/>
        </p:nvSpPr>
        <p:spPr>
          <a:xfrm>
            <a:off x="404191" y="6508171"/>
            <a:ext cx="11612218" cy="338554"/>
          </a:xfrm>
          <a:prstGeom prst="rect">
            <a:avLst/>
          </a:prstGeom>
        </p:spPr>
        <p:txBody>
          <a:bodyPr wrap="square">
            <a:spAutoFit/>
          </a:bodyPr>
          <a:lstStyle/>
          <a:p>
            <a:r>
              <a:rPr lang="en-US" sz="1600" dirty="0"/>
              <a:t>https://powerbi.microsoft.com/en-us/documentation/powerbi-admin-auditing/</a:t>
            </a:r>
          </a:p>
        </p:txBody>
      </p:sp>
      <p:pic>
        <p:nvPicPr>
          <p:cNvPr id="10" name="Picture 9"/>
          <p:cNvPicPr>
            <a:picLocks noChangeAspect="1"/>
          </p:cNvPicPr>
          <p:nvPr/>
        </p:nvPicPr>
        <p:blipFill>
          <a:blip r:embed="rId3"/>
          <a:stretch>
            <a:fillRect/>
          </a:stretch>
        </p:blipFill>
        <p:spPr>
          <a:xfrm>
            <a:off x="6010890" y="1400639"/>
            <a:ext cx="5914190" cy="3326732"/>
          </a:xfrm>
          <a:prstGeom prst="rect">
            <a:avLst/>
          </a:prstGeom>
        </p:spPr>
      </p:pic>
      <p:pic>
        <p:nvPicPr>
          <p:cNvPr id="16" name="Picture 15"/>
          <p:cNvPicPr>
            <a:picLocks noChangeAspect="1"/>
          </p:cNvPicPr>
          <p:nvPr/>
        </p:nvPicPr>
        <p:blipFill>
          <a:blip r:embed="rId4"/>
          <a:stretch>
            <a:fillRect/>
          </a:stretch>
        </p:blipFill>
        <p:spPr>
          <a:xfrm>
            <a:off x="6010890" y="1397331"/>
            <a:ext cx="5965744" cy="3355731"/>
          </a:xfrm>
          <a:prstGeom prst="rect">
            <a:avLst/>
          </a:prstGeom>
        </p:spPr>
      </p:pic>
      <p:pic>
        <p:nvPicPr>
          <p:cNvPr id="18" name="Picture 17"/>
          <p:cNvPicPr>
            <a:picLocks noChangeAspect="1"/>
          </p:cNvPicPr>
          <p:nvPr/>
        </p:nvPicPr>
        <p:blipFill>
          <a:blip r:embed="rId5"/>
          <a:stretch>
            <a:fillRect/>
          </a:stretch>
        </p:blipFill>
        <p:spPr>
          <a:xfrm>
            <a:off x="6010890" y="1384258"/>
            <a:ext cx="5914190" cy="3326732"/>
          </a:xfrm>
          <a:prstGeom prst="rect">
            <a:avLst/>
          </a:prstGeom>
        </p:spPr>
      </p:pic>
      <p:pic>
        <p:nvPicPr>
          <p:cNvPr id="19" name="Picture 18"/>
          <p:cNvPicPr>
            <a:picLocks noChangeAspect="1"/>
          </p:cNvPicPr>
          <p:nvPr/>
        </p:nvPicPr>
        <p:blipFill>
          <a:blip r:embed="rId6"/>
          <a:stretch>
            <a:fillRect/>
          </a:stretch>
        </p:blipFill>
        <p:spPr>
          <a:xfrm>
            <a:off x="6006973" y="1383936"/>
            <a:ext cx="5973577" cy="3360137"/>
          </a:xfrm>
          <a:prstGeom prst="rect">
            <a:avLst/>
          </a:prstGeom>
        </p:spPr>
      </p:pic>
      <p:sp>
        <p:nvSpPr>
          <p:cNvPr id="11" name="Text Placeholder 2">
            <a:extLst>
              <a:ext uri="{FF2B5EF4-FFF2-40B4-BE49-F238E27FC236}">
                <a16:creationId xmlns:a16="http://schemas.microsoft.com/office/drawing/2014/main" id="{E636BB7B-9AB2-44C7-AF05-55B5DEF50636}"/>
              </a:ext>
            </a:extLst>
          </p:cNvPr>
          <p:cNvSpPr txBox="1">
            <a:spLocks/>
          </p:cNvSpPr>
          <p:nvPr/>
        </p:nvSpPr>
        <p:spPr>
          <a:xfrm>
            <a:off x="279633" y="4476873"/>
            <a:ext cx="11793914" cy="1162467"/>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a:t>Update – Feb 2018</a:t>
            </a:r>
          </a:p>
          <a:p>
            <a:pPr lvl="1"/>
            <a:r>
              <a:rPr lang="en-US" sz="1200" dirty="0"/>
              <a:t>The Office 365 Admin APIs can now be used in lieu of the Audit logs.  Does not require audit and usage setting to be marked in Power BI, but still requires O365 Admin tenant privileges.  7-day retention, so important to extract/load.</a:t>
            </a:r>
          </a:p>
          <a:p>
            <a:pPr lvl="1"/>
            <a:r>
              <a:rPr lang="en-US" sz="1200" dirty="0"/>
              <a:t>Pre-configured partner solution available - </a:t>
            </a:r>
            <a:r>
              <a:rPr lang="en-US" sz="1200" dirty="0">
                <a:hlinkClick r:id="rId7"/>
              </a:rPr>
              <a:t>https://powerbi.microsoft.com/en-us/blog/announcing-the-power-bi-usage-metrics-solution-template/</a:t>
            </a:r>
            <a:endParaRPr lang="en-US" sz="1200" dirty="0"/>
          </a:p>
          <a:p>
            <a:r>
              <a:rPr lang="en-US" sz="1800" dirty="0"/>
              <a:t>Update – Aug 2018</a:t>
            </a:r>
          </a:p>
          <a:p>
            <a:pPr lvl="1"/>
            <a:r>
              <a:rPr lang="en-US" sz="1200" dirty="0"/>
              <a:t>New Monitoring capabilities for Power BI Premium Capacities - </a:t>
            </a:r>
            <a:r>
              <a:rPr lang="en-US" sz="1200" dirty="0">
                <a:hlinkClick r:id="rId8"/>
              </a:rPr>
              <a:t>https://powerbi.microsoft.com/en-us/blog/new-monitoring-capabilities-for-power-bi-premium-capacities/</a:t>
            </a:r>
            <a:r>
              <a:rPr lang="en-US" sz="1200" dirty="0"/>
              <a:t> </a:t>
            </a:r>
          </a:p>
          <a:p>
            <a:r>
              <a:rPr lang="en-US" sz="1800" dirty="0"/>
              <a:t>Update – Dec 2019 – </a:t>
            </a:r>
            <a:r>
              <a:rPr lang="en-US" sz="1800" dirty="0">
                <a:hlinkClick r:id="rId9"/>
              </a:rPr>
              <a:t>Power BI Audit logs </a:t>
            </a:r>
            <a:r>
              <a:rPr lang="en-US" sz="1800" dirty="0"/>
              <a:t>as alternate to the usage logs</a:t>
            </a:r>
          </a:p>
        </p:txBody>
      </p:sp>
      <p:pic>
        <p:nvPicPr>
          <p:cNvPr id="8" name="Picture 7">
            <a:extLst>
              <a:ext uri="{FF2B5EF4-FFF2-40B4-BE49-F238E27FC236}">
                <a16:creationId xmlns:a16="http://schemas.microsoft.com/office/drawing/2014/main" id="{6863D168-005D-49B4-A35D-CFB5C793AD5D}"/>
              </a:ext>
            </a:extLst>
          </p:cNvPr>
          <p:cNvPicPr>
            <a:picLocks noChangeAspect="1"/>
          </p:cNvPicPr>
          <p:nvPr/>
        </p:nvPicPr>
        <p:blipFill>
          <a:blip r:embed="rId10"/>
          <a:stretch>
            <a:fillRect/>
          </a:stretch>
        </p:blipFill>
        <p:spPr>
          <a:xfrm>
            <a:off x="6010889" y="1374946"/>
            <a:ext cx="6005519" cy="3378115"/>
          </a:xfrm>
          <a:prstGeom prst="rect">
            <a:avLst/>
          </a:prstGeom>
        </p:spPr>
      </p:pic>
    </p:spTree>
    <p:extLst>
      <p:ext uri="{BB962C8B-B14F-4D97-AF65-F5344CB8AC3E}">
        <p14:creationId xmlns:p14="http://schemas.microsoft.com/office/powerpoint/2010/main" val="40125434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
                                            <p:txEl>
                                              <p:pRg st="0" end="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xEl>
                                              <p:pRg st="1" end="1"/>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
                                            <p:txEl>
                                              <p:pRg st="2" end="2"/>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
                                            <p:txEl>
                                              <p:pRg st="3" end="3"/>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xEl>
                                              <p:pRg st="4" end="4"/>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
                                            <p:txEl>
                                              <p:pRg st="5" end="5"/>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
                                            <p:txEl>
                                              <p:pRg st="0" end="0"/>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
                                            <p:txEl>
                                              <p:pRg st="1" end="1"/>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
                                            <p:txEl>
                                              <p:pRg st="2" end="2"/>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
                                            <p:txEl>
                                              <p:pRg st="3" end="3"/>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
                                            <p:txEl>
                                              <p:pRg st="4" end="4"/>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752" y="2791224"/>
            <a:ext cx="11653523" cy="1910075"/>
          </a:xfrm>
        </p:spPr>
        <p:txBody>
          <a:bodyPr/>
          <a:lstStyle/>
          <a:p>
            <a:r>
              <a:rPr lang="en-US" dirty="0"/>
              <a:t>DEMO</a:t>
            </a:r>
            <a:br>
              <a:rPr lang="en-US" dirty="0"/>
            </a:br>
            <a:r>
              <a:rPr lang="en-US" sz="5400" i="1" dirty="0"/>
              <a:t>Custom Solution – Power BI Audit Logs</a:t>
            </a:r>
            <a:endParaRPr lang="en-US" i="1" dirty="0"/>
          </a:p>
        </p:txBody>
      </p:sp>
    </p:spTree>
    <p:extLst>
      <p:ext uri="{BB962C8B-B14F-4D97-AF65-F5344CB8AC3E}">
        <p14:creationId xmlns:p14="http://schemas.microsoft.com/office/powerpoint/2010/main" val="84609197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Premium</a:t>
            </a:r>
            <a:br>
              <a:rPr lang="en-US" dirty="0"/>
            </a:br>
            <a:r>
              <a:rPr lang="en-US" sz="3200" dirty="0">
                <a:solidFill>
                  <a:schemeClr val="tx1"/>
                </a:solidFill>
              </a:rPr>
              <a:t>Management Basics</a:t>
            </a:r>
          </a:p>
        </p:txBody>
      </p:sp>
      <p:sp>
        <p:nvSpPr>
          <p:cNvPr id="3" name="Text Placeholder 2"/>
          <p:cNvSpPr txBox="1">
            <a:spLocks/>
          </p:cNvSpPr>
          <p:nvPr/>
        </p:nvSpPr>
        <p:spPr>
          <a:xfrm>
            <a:off x="269242" y="1365832"/>
            <a:ext cx="6002350"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a:t>After purchasing a Power BI Premium subscription, the tenant receives a corresponding number of v-cores to assign to capacities (“v-core pooling) E.g.,</a:t>
            </a:r>
          </a:p>
          <a:p>
            <a:pPr lvl="1"/>
            <a:r>
              <a:rPr lang="en-US" sz="1200" dirty="0"/>
              <a:t>A P1 subscription provides 8 v-cores to create a single P1 capacity</a:t>
            </a:r>
          </a:p>
          <a:p>
            <a:pPr lvl="1"/>
            <a:r>
              <a:rPr lang="en-US" sz="1200" dirty="0"/>
              <a:t>A P3 subscription can be used to create one, or up to four (4 x P1) capacities</a:t>
            </a:r>
          </a:p>
          <a:p>
            <a:r>
              <a:rPr lang="en-US" sz="1800" dirty="0"/>
              <a:t>Multi-Geo support is now available</a:t>
            </a:r>
          </a:p>
          <a:p>
            <a:pPr lvl="1"/>
            <a:r>
              <a:rPr lang="en-US" sz="1200" dirty="0"/>
              <a:t>Cannot be changed after the capacity is created.</a:t>
            </a:r>
          </a:p>
          <a:p>
            <a:r>
              <a:rPr lang="en-US" sz="1800" dirty="0"/>
              <a:t>Role of the Capacity Admin</a:t>
            </a:r>
          </a:p>
          <a:p>
            <a:pPr lvl="1"/>
            <a:r>
              <a:rPr lang="en-US" sz="1200" dirty="0"/>
              <a:t>Assign workspaces to the capacity</a:t>
            </a:r>
          </a:p>
          <a:p>
            <a:pPr lvl="1"/>
            <a:r>
              <a:rPr lang="en-US" sz="1200" dirty="0"/>
              <a:t>Manage user permissions, to add additional Capacity Admins or users with assignment privileges (i.e. enable them to assign a workspace to the capacity)</a:t>
            </a:r>
          </a:p>
          <a:p>
            <a:pPr lvl="1"/>
            <a:r>
              <a:rPr lang="en-US" sz="1200" dirty="0"/>
              <a:t>Manage workloads (configure max memory usage) / Restart capacity</a:t>
            </a:r>
          </a:p>
          <a:p>
            <a:r>
              <a:rPr lang="en-US" sz="1800" dirty="0"/>
              <a:t>Capacity Workloads</a:t>
            </a:r>
          </a:p>
          <a:p>
            <a:pPr lvl="1"/>
            <a:r>
              <a:rPr lang="en-US" sz="1200" dirty="0"/>
              <a:t>The services made available to user (see </a:t>
            </a:r>
            <a:r>
              <a:rPr lang="en-US" sz="1200" dirty="0">
                <a:hlinkClick r:id="rId3"/>
              </a:rPr>
              <a:t>here</a:t>
            </a:r>
            <a:r>
              <a:rPr lang="en-US" sz="1200" dirty="0"/>
              <a:t>)</a:t>
            </a:r>
          </a:p>
          <a:p>
            <a:pPr lvl="1"/>
            <a:r>
              <a:rPr lang="en-US" sz="1200" dirty="0"/>
              <a:t>Memory and other settings can be used to bound performance</a:t>
            </a:r>
          </a:p>
          <a:p>
            <a:r>
              <a:rPr lang="en-US" sz="1800" dirty="0"/>
              <a:t>Assigning a Workspace to a Capacity</a:t>
            </a:r>
          </a:p>
          <a:p>
            <a:pPr lvl="1"/>
            <a:r>
              <a:rPr lang="en-US" sz="1200" dirty="0"/>
              <a:t>This is done during/after the setup of a workspace</a:t>
            </a:r>
          </a:p>
          <a:p>
            <a:pPr lvl="1"/>
            <a:r>
              <a:rPr lang="en-US" sz="1200" dirty="0"/>
              <a:t>Workspace admin needs assignment privilege to set this configuration</a:t>
            </a:r>
          </a:p>
        </p:txBody>
      </p:sp>
      <p:sp>
        <p:nvSpPr>
          <p:cNvPr id="7" name="Text Placeholder 2"/>
          <p:cNvSpPr txBox="1">
            <a:spLocks/>
          </p:cNvSpPr>
          <p:nvPr/>
        </p:nvSpPr>
        <p:spPr>
          <a:xfrm>
            <a:off x="9155565" y="39136"/>
            <a:ext cx="2999015" cy="1105225"/>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Power BI Admin</a:t>
            </a:r>
          </a:p>
        </p:txBody>
      </p:sp>
      <p:sp>
        <p:nvSpPr>
          <p:cNvPr id="4" name="Rectangle 3"/>
          <p:cNvSpPr/>
          <p:nvPr/>
        </p:nvSpPr>
        <p:spPr>
          <a:xfrm>
            <a:off x="404191" y="6508171"/>
            <a:ext cx="11612218" cy="338554"/>
          </a:xfrm>
          <a:prstGeom prst="rect">
            <a:avLst/>
          </a:prstGeom>
        </p:spPr>
        <p:txBody>
          <a:bodyPr wrap="square">
            <a:spAutoFit/>
          </a:bodyPr>
          <a:lstStyle/>
          <a:p>
            <a:r>
              <a:rPr lang="en-US" sz="1600" dirty="0"/>
              <a:t>https://docs.microsoft.com/en-us/power-bi/service-premium-what-is</a:t>
            </a:r>
          </a:p>
        </p:txBody>
      </p:sp>
      <p:pic>
        <p:nvPicPr>
          <p:cNvPr id="5" name="Picture 4">
            <a:extLst>
              <a:ext uri="{FF2B5EF4-FFF2-40B4-BE49-F238E27FC236}">
                <a16:creationId xmlns:a16="http://schemas.microsoft.com/office/drawing/2014/main" id="{0E766954-35CA-40B1-A668-F3BF4C69FE22}"/>
              </a:ext>
            </a:extLst>
          </p:cNvPr>
          <p:cNvPicPr>
            <a:picLocks noChangeAspect="1"/>
          </p:cNvPicPr>
          <p:nvPr/>
        </p:nvPicPr>
        <p:blipFill>
          <a:blip r:embed="rId4"/>
          <a:stretch>
            <a:fillRect/>
          </a:stretch>
        </p:blipFill>
        <p:spPr>
          <a:xfrm>
            <a:off x="6448659" y="1118978"/>
            <a:ext cx="5534669" cy="2426581"/>
          </a:xfrm>
          <a:prstGeom prst="rect">
            <a:avLst/>
          </a:prstGeom>
          <a:ln>
            <a:solidFill>
              <a:schemeClr val="accent1"/>
            </a:solidFill>
          </a:ln>
        </p:spPr>
      </p:pic>
      <p:pic>
        <p:nvPicPr>
          <p:cNvPr id="6" name="Picture 5">
            <a:extLst>
              <a:ext uri="{FF2B5EF4-FFF2-40B4-BE49-F238E27FC236}">
                <a16:creationId xmlns:a16="http://schemas.microsoft.com/office/drawing/2014/main" id="{EF4E6DF7-A648-4A52-8381-126A82D923DE}"/>
              </a:ext>
            </a:extLst>
          </p:cNvPr>
          <p:cNvPicPr>
            <a:picLocks noChangeAspect="1"/>
          </p:cNvPicPr>
          <p:nvPr/>
        </p:nvPicPr>
        <p:blipFill>
          <a:blip r:embed="rId5"/>
          <a:stretch>
            <a:fillRect/>
          </a:stretch>
        </p:blipFill>
        <p:spPr>
          <a:xfrm>
            <a:off x="6448658" y="1120271"/>
            <a:ext cx="5339151" cy="5418152"/>
          </a:xfrm>
          <a:prstGeom prst="rect">
            <a:avLst/>
          </a:prstGeom>
          <a:ln>
            <a:solidFill>
              <a:schemeClr val="accent1"/>
            </a:solidFill>
          </a:ln>
        </p:spPr>
      </p:pic>
      <p:pic>
        <p:nvPicPr>
          <p:cNvPr id="9" name="Picture 8">
            <a:extLst>
              <a:ext uri="{FF2B5EF4-FFF2-40B4-BE49-F238E27FC236}">
                <a16:creationId xmlns:a16="http://schemas.microsoft.com/office/drawing/2014/main" id="{FDB62A88-987D-4853-BF71-5F45167FDD21}"/>
              </a:ext>
            </a:extLst>
          </p:cNvPr>
          <p:cNvPicPr>
            <a:picLocks noChangeAspect="1"/>
          </p:cNvPicPr>
          <p:nvPr/>
        </p:nvPicPr>
        <p:blipFill>
          <a:blip r:embed="rId6"/>
          <a:stretch>
            <a:fillRect/>
          </a:stretch>
        </p:blipFill>
        <p:spPr>
          <a:xfrm>
            <a:off x="6461106" y="1123580"/>
            <a:ext cx="2393758" cy="5420103"/>
          </a:xfrm>
          <a:prstGeom prst="rect">
            <a:avLst/>
          </a:prstGeom>
          <a:ln>
            <a:solidFill>
              <a:schemeClr val="accent1"/>
            </a:solidFill>
          </a:ln>
        </p:spPr>
      </p:pic>
      <p:pic>
        <p:nvPicPr>
          <p:cNvPr id="13" name="Picture 12">
            <a:extLst>
              <a:ext uri="{FF2B5EF4-FFF2-40B4-BE49-F238E27FC236}">
                <a16:creationId xmlns:a16="http://schemas.microsoft.com/office/drawing/2014/main" id="{1D1D0657-8F51-4936-B57F-AC08F5AA5B06}"/>
              </a:ext>
            </a:extLst>
          </p:cNvPr>
          <p:cNvPicPr>
            <a:picLocks noChangeAspect="1"/>
          </p:cNvPicPr>
          <p:nvPr/>
        </p:nvPicPr>
        <p:blipFill>
          <a:blip r:embed="rId7"/>
          <a:stretch>
            <a:fillRect/>
          </a:stretch>
        </p:blipFill>
        <p:spPr>
          <a:xfrm>
            <a:off x="4309729" y="5631764"/>
            <a:ext cx="1637622" cy="558628"/>
          </a:xfrm>
          <a:prstGeom prst="rect">
            <a:avLst/>
          </a:prstGeom>
        </p:spPr>
      </p:pic>
      <p:pic>
        <p:nvPicPr>
          <p:cNvPr id="14" name="Picture 13">
            <a:extLst>
              <a:ext uri="{FF2B5EF4-FFF2-40B4-BE49-F238E27FC236}">
                <a16:creationId xmlns:a16="http://schemas.microsoft.com/office/drawing/2014/main" id="{4B778E02-3232-46EF-853E-C987A1186C6A}"/>
              </a:ext>
            </a:extLst>
          </p:cNvPr>
          <p:cNvPicPr>
            <a:picLocks noChangeAspect="1"/>
          </p:cNvPicPr>
          <p:nvPr/>
        </p:nvPicPr>
        <p:blipFill>
          <a:blip r:embed="rId8"/>
          <a:stretch>
            <a:fillRect/>
          </a:stretch>
        </p:blipFill>
        <p:spPr>
          <a:xfrm>
            <a:off x="6448657" y="1144361"/>
            <a:ext cx="3395347" cy="5358550"/>
          </a:xfrm>
          <a:prstGeom prst="rect">
            <a:avLst/>
          </a:prstGeom>
        </p:spPr>
      </p:pic>
    </p:spTree>
    <p:extLst>
      <p:ext uri="{BB962C8B-B14F-4D97-AF65-F5344CB8AC3E}">
        <p14:creationId xmlns:p14="http://schemas.microsoft.com/office/powerpoint/2010/main" val="1803299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Premium</a:t>
            </a:r>
            <a:br>
              <a:rPr lang="en-US" dirty="0"/>
            </a:br>
            <a:r>
              <a:rPr lang="en-US" sz="3200" dirty="0">
                <a:solidFill>
                  <a:schemeClr val="tx1"/>
                </a:solidFill>
              </a:rPr>
              <a:t>Monitoring Basics</a:t>
            </a:r>
          </a:p>
        </p:txBody>
      </p:sp>
      <p:sp>
        <p:nvSpPr>
          <p:cNvPr id="3" name="Text Placeholder 2"/>
          <p:cNvSpPr txBox="1">
            <a:spLocks/>
          </p:cNvSpPr>
          <p:nvPr/>
        </p:nvSpPr>
        <p:spPr>
          <a:xfrm>
            <a:off x="269242" y="1365832"/>
            <a:ext cx="6002350"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a:t>Monitoring is available in both the portal, and via the  Power BI Premium Capacity Metrics app</a:t>
            </a:r>
          </a:p>
          <a:p>
            <a:pPr lvl="1"/>
            <a:r>
              <a:rPr lang="en-US" sz="1200" dirty="0"/>
              <a:t>Portal provides a quick view with high-level metrics (currently for the last 7 days)</a:t>
            </a:r>
          </a:p>
          <a:p>
            <a:pPr lvl="1"/>
            <a:r>
              <a:rPr lang="en-US" sz="1200" dirty="0"/>
              <a:t>The App provides more in-depth info (currently for the last 7 days)</a:t>
            </a:r>
          </a:p>
          <a:p>
            <a:r>
              <a:rPr lang="en-US" sz="1800" dirty="0"/>
              <a:t>Using the Capacity Metrics </a:t>
            </a:r>
            <a:r>
              <a:rPr lang="en-US" sz="1800" dirty="0">
                <a:hlinkClick r:id="rId3"/>
              </a:rPr>
              <a:t>app</a:t>
            </a:r>
            <a:endParaRPr lang="en-US" sz="1800" dirty="0"/>
          </a:p>
          <a:p>
            <a:pPr lvl="1"/>
            <a:r>
              <a:rPr lang="en-US" sz="1200" dirty="0"/>
              <a:t>Can be installed from the Apps (Get Apps – Apps – Power BI </a:t>
            </a:r>
          </a:p>
          <a:p>
            <a:pPr lvl="1"/>
            <a:r>
              <a:rPr lang="en-US" sz="1200" dirty="0"/>
              <a:t>Refreshed automatically, with rolling 7-day history (may want to consider use of a subscription to review older data)</a:t>
            </a:r>
          </a:p>
          <a:p>
            <a:pPr lvl="1"/>
            <a:r>
              <a:rPr lang="en-US" sz="1200" dirty="0"/>
              <a:t>High-level dashboard provides summary statistics, with ability to drill down into detailed report</a:t>
            </a:r>
          </a:p>
          <a:p>
            <a:pPr lvl="1"/>
            <a:r>
              <a:rPr lang="en-US" sz="1200" dirty="0"/>
              <a:t>Tip – Keep a close watch on Memory usage, specifically overall memory consumption</a:t>
            </a:r>
          </a:p>
          <a:p>
            <a:r>
              <a:rPr lang="en-US" sz="2000" dirty="0"/>
              <a:t>May 2020</a:t>
            </a:r>
          </a:p>
          <a:p>
            <a:pPr lvl="1"/>
            <a:r>
              <a:rPr lang="en-US" sz="1200" dirty="0"/>
              <a:t>New Alerts for Premium Capacity Overload events - </a:t>
            </a:r>
            <a:r>
              <a:rPr lang="en-US" sz="1200" dirty="0">
                <a:hlinkClick r:id="rId4"/>
              </a:rPr>
              <a:t>https://powerbi.microsoft.com/en-us/blog/announcing-timely-premium-capacity-overload-alerts/</a:t>
            </a:r>
            <a:endParaRPr lang="en-US" sz="1200" dirty="0"/>
          </a:p>
          <a:p>
            <a:pPr lvl="1"/>
            <a:endParaRPr lang="en-US" sz="1200" dirty="0"/>
          </a:p>
        </p:txBody>
      </p:sp>
      <p:sp>
        <p:nvSpPr>
          <p:cNvPr id="7" name="Text Placeholder 2"/>
          <p:cNvSpPr txBox="1">
            <a:spLocks/>
          </p:cNvSpPr>
          <p:nvPr/>
        </p:nvSpPr>
        <p:spPr>
          <a:xfrm>
            <a:off x="9155565" y="39136"/>
            <a:ext cx="2999015" cy="1105225"/>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Power BI Admin</a:t>
            </a:r>
          </a:p>
        </p:txBody>
      </p:sp>
      <p:sp>
        <p:nvSpPr>
          <p:cNvPr id="4" name="Rectangle 3"/>
          <p:cNvSpPr/>
          <p:nvPr/>
        </p:nvSpPr>
        <p:spPr>
          <a:xfrm>
            <a:off x="404191" y="6508171"/>
            <a:ext cx="11612218" cy="338554"/>
          </a:xfrm>
          <a:prstGeom prst="rect">
            <a:avLst/>
          </a:prstGeom>
        </p:spPr>
        <p:txBody>
          <a:bodyPr wrap="square">
            <a:spAutoFit/>
          </a:bodyPr>
          <a:lstStyle/>
          <a:p>
            <a:r>
              <a:rPr lang="en-US" sz="1600" dirty="0"/>
              <a:t>https://docs.microsoft.com/en-us/power-bi/service-admin-premium-monitor-portal</a:t>
            </a:r>
          </a:p>
        </p:txBody>
      </p:sp>
      <p:pic>
        <p:nvPicPr>
          <p:cNvPr id="8" name="Picture 7">
            <a:extLst>
              <a:ext uri="{FF2B5EF4-FFF2-40B4-BE49-F238E27FC236}">
                <a16:creationId xmlns:a16="http://schemas.microsoft.com/office/drawing/2014/main" id="{D6776096-1803-4A59-B048-C444704FE879}"/>
              </a:ext>
            </a:extLst>
          </p:cNvPr>
          <p:cNvPicPr>
            <a:picLocks noChangeAspect="1"/>
          </p:cNvPicPr>
          <p:nvPr/>
        </p:nvPicPr>
        <p:blipFill>
          <a:blip r:embed="rId5"/>
          <a:stretch>
            <a:fillRect/>
          </a:stretch>
        </p:blipFill>
        <p:spPr>
          <a:xfrm>
            <a:off x="6285445" y="1365832"/>
            <a:ext cx="5574201" cy="3933532"/>
          </a:xfrm>
          <a:prstGeom prst="rect">
            <a:avLst/>
          </a:prstGeom>
          <a:ln>
            <a:solidFill>
              <a:schemeClr val="accent1"/>
            </a:solidFill>
          </a:ln>
        </p:spPr>
      </p:pic>
      <p:pic>
        <p:nvPicPr>
          <p:cNvPr id="10" name="Picture 9">
            <a:extLst>
              <a:ext uri="{FF2B5EF4-FFF2-40B4-BE49-F238E27FC236}">
                <a16:creationId xmlns:a16="http://schemas.microsoft.com/office/drawing/2014/main" id="{20DC4EEB-1342-4376-AD85-F566A5D94D60}"/>
              </a:ext>
            </a:extLst>
          </p:cNvPr>
          <p:cNvPicPr>
            <a:picLocks noChangeAspect="1"/>
          </p:cNvPicPr>
          <p:nvPr/>
        </p:nvPicPr>
        <p:blipFill>
          <a:blip r:embed="rId6"/>
          <a:stretch>
            <a:fillRect/>
          </a:stretch>
        </p:blipFill>
        <p:spPr>
          <a:xfrm>
            <a:off x="6299298" y="1378525"/>
            <a:ext cx="5574201" cy="5140990"/>
          </a:xfrm>
          <a:prstGeom prst="rect">
            <a:avLst/>
          </a:prstGeom>
          <a:ln>
            <a:solidFill>
              <a:schemeClr val="accent1"/>
            </a:solidFill>
          </a:ln>
        </p:spPr>
      </p:pic>
      <p:pic>
        <p:nvPicPr>
          <p:cNvPr id="12" name="Picture 11">
            <a:extLst>
              <a:ext uri="{FF2B5EF4-FFF2-40B4-BE49-F238E27FC236}">
                <a16:creationId xmlns:a16="http://schemas.microsoft.com/office/drawing/2014/main" id="{A13BAD41-2767-4479-91B6-81A7B71C400B}"/>
              </a:ext>
            </a:extLst>
          </p:cNvPr>
          <p:cNvPicPr>
            <a:picLocks noChangeAspect="1"/>
          </p:cNvPicPr>
          <p:nvPr/>
        </p:nvPicPr>
        <p:blipFill>
          <a:blip r:embed="rId7"/>
          <a:stretch>
            <a:fillRect/>
          </a:stretch>
        </p:blipFill>
        <p:spPr>
          <a:xfrm>
            <a:off x="6271592" y="1612397"/>
            <a:ext cx="5637314" cy="3074101"/>
          </a:xfrm>
          <a:prstGeom prst="rect">
            <a:avLst/>
          </a:prstGeom>
        </p:spPr>
      </p:pic>
      <p:pic>
        <p:nvPicPr>
          <p:cNvPr id="15" name="Picture 14">
            <a:extLst>
              <a:ext uri="{FF2B5EF4-FFF2-40B4-BE49-F238E27FC236}">
                <a16:creationId xmlns:a16="http://schemas.microsoft.com/office/drawing/2014/main" id="{7F9D1D3B-1CDD-4E5A-8963-760A8E46497B}"/>
              </a:ext>
            </a:extLst>
          </p:cNvPr>
          <p:cNvPicPr>
            <a:picLocks noChangeAspect="1"/>
          </p:cNvPicPr>
          <p:nvPr/>
        </p:nvPicPr>
        <p:blipFill>
          <a:blip r:embed="rId8"/>
          <a:stretch>
            <a:fillRect/>
          </a:stretch>
        </p:blipFill>
        <p:spPr>
          <a:xfrm>
            <a:off x="6282951" y="1365832"/>
            <a:ext cx="4624740" cy="5140990"/>
          </a:xfrm>
          <a:prstGeom prst="rect">
            <a:avLst/>
          </a:prstGeom>
          <a:ln>
            <a:solidFill>
              <a:schemeClr val="accent1"/>
            </a:solidFill>
          </a:ln>
        </p:spPr>
      </p:pic>
      <p:pic>
        <p:nvPicPr>
          <p:cNvPr id="11" name="Picture 10">
            <a:extLst>
              <a:ext uri="{FF2B5EF4-FFF2-40B4-BE49-F238E27FC236}">
                <a16:creationId xmlns:a16="http://schemas.microsoft.com/office/drawing/2014/main" id="{96E5764B-7616-43FD-82B8-5E0061255AC8}"/>
              </a:ext>
            </a:extLst>
          </p:cNvPr>
          <p:cNvPicPr>
            <a:picLocks noChangeAspect="1"/>
          </p:cNvPicPr>
          <p:nvPr/>
        </p:nvPicPr>
        <p:blipFill>
          <a:blip r:embed="rId9"/>
          <a:stretch>
            <a:fillRect/>
          </a:stretch>
        </p:blipFill>
        <p:spPr>
          <a:xfrm>
            <a:off x="6290998" y="2437613"/>
            <a:ext cx="5590800" cy="2951561"/>
          </a:xfrm>
          <a:prstGeom prst="rect">
            <a:avLst/>
          </a:prstGeom>
        </p:spPr>
      </p:pic>
    </p:spTree>
    <p:extLst>
      <p:ext uri="{BB962C8B-B14F-4D97-AF65-F5344CB8AC3E}">
        <p14:creationId xmlns:p14="http://schemas.microsoft.com/office/powerpoint/2010/main" val="1674016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2"/>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Premium</a:t>
            </a:r>
            <a:br>
              <a:rPr lang="en-US" dirty="0"/>
            </a:br>
            <a:r>
              <a:rPr lang="en-US" sz="3200" dirty="0">
                <a:solidFill>
                  <a:schemeClr val="tx1"/>
                </a:solidFill>
              </a:rPr>
              <a:t>Capacity Planning, Testing, and Optimization</a:t>
            </a:r>
          </a:p>
        </p:txBody>
      </p:sp>
      <p:sp>
        <p:nvSpPr>
          <p:cNvPr id="3" name="Text Placeholder 2"/>
          <p:cNvSpPr txBox="1">
            <a:spLocks/>
          </p:cNvSpPr>
          <p:nvPr/>
        </p:nvSpPr>
        <p:spPr>
          <a:xfrm>
            <a:off x="269242" y="1365832"/>
            <a:ext cx="6002350"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a:t>Capacity Planning</a:t>
            </a:r>
          </a:p>
          <a:p>
            <a:pPr lvl="1"/>
            <a:r>
              <a:rPr lang="en-US" sz="1200" dirty="0"/>
              <a:t>Blog post </a:t>
            </a:r>
            <a:r>
              <a:rPr lang="en-US" sz="1200" dirty="0">
                <a:hlinkClick r:id="rId3"/>
              </a:rPr>
              <a:t>here</a:t>
            </a:r>
            <a:r>
              <a:rPr lang="en-US" sz="1200" dirty="0"/>
              <a:t> – with links to useful resources</a:t>
            </a:r>
          </a:p>
          <a:p>
            <a:pPr lvl="1"/>
            <a:r>
              <a:rPr lang="en-US" sz="1200" dirty="0"/>
              <a:t>See Resource/Limits </a:t>
            </a:r>
            <a:r>
              <a:rPr lang="en-US" sz="1200" dirty="0">
                <a:hlinkClick r:id="rId4"/>
              </a:rPr>
              <a:t>here</a:t>
            </a:r>
            <a:endParaRPr lang="en-US" sz="1200" dirty="0"/>
          </a:p>
          <a:p>
            <a:r>
              <a:rPr lang="en-US" sz="1800" dirty="0"/>
              <a:t>Testing</a:t>
            </a:r>
          </a:p>
          <a:p>
            <a:pPr lvl="1"/>
            <a:r>
              <a:rPr lang="en-US" sz="1200" dirty="0"/>
              <a:t>In addition to the testing tools (mentioned in above links), use of an A SKU is a good way to quickly and economically spin up a test environment</a:t>
            </a:r>
          </a:p>
          <a:p>
            <a:r>
              <a:rPr lang="en-US" sz="1800" dirty="0"/>
              <a:t>Optimization</a:t>
            </a:r>
          </a:p>
          <a:p>
            <a:pPr lvl="1"/>
            <a:r>
              <a:rPr lang="en-US" sz="1200" dirty="0"/>
              <a:t>TODO</a:t>
            </a:r>
          </a:p>
        </p:txBody>
      </p:sp>
      <p:sp>
        <p:nvSpPr>
          <p:cNvPr id="7" name="Text Placeholder 2"/>
          <p:cNvSpPr txBox="1">
            <a:spLocks/>
          </p:cNvSpPr>
          <p:nvPr/>
        </p:nvSpPr>
        <p:spPr>
          <a:xfrm>
            <a:off x="9155565" y="39136"/>
            <a:ext cx="2999015" cy="1105225"/>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Power BI Admin</a:t>
            </a:r>
          </a:p>
        </p:txBody>
      </p:sp>
      <p:sp>
        <p:nvSpPr>
          <p:cNvPr id="4" name="Rectangle 3"/>
          <p:cNvSpPr/>
          <p:nvPr/>
        </p:nvSpPr>
        <p:spPr>
          <a:xfrm>
            <a:off x="404191" y="6508171"/>
            <a:ext cx="11612218" cy="338554"/>
          </a:xfrm>
          <a:prstGeom prst="rect">
            <a:avLst/>
          </a:prstGeom>
        </p:spPr>
        <p:txBody>
          <a:bodyPr wrap="square">
            <a:spAutoFit/>
          </a:bodyPr>
          <a:lstStyle/>
          <a:p>
            <a:r>
              <a:rPr lang="en-US" sz="1600" dirty="0"/>
              <a:t>https://docs.microsoft.com/en-us/power-bi/admin/service-premium-what-is</a:t>
            </a:r>
          </a:p>
        </p:txBody>
      </p:sp>
      <p:pic>
        <p:nvPicPr>
          <p:cNvPr id="5" name="Picture 4">
            <a:extLst>
              <a:ext uri="{FF2B5EF4-FFF2-40B4-BE49-F238E27FC236}">
                <a16:creationId xmlns:a16="http://schemas.microsoft.com/office/drawing/2014/main" id="{F6160401-2F85-41E6-9980-FA84C5D65697}"/>
              </a:ext>
            </a:extLst>
          </p:cNvPr>
          <p:cNvPicPr>
            <a:picLocks noChangeAspect="1"/>
          </p:cNvPicPr>
          <p:nvPr/>
        </p:nvPicPr>
        <p:blipFill>
          <a:blip r:embed="rId5"/>
          <a:stretch>
            <a:fillRect/>
          </a:stretch>
        </p:blipFill>
        <p:spPr>
          <a:xfrm>
            <a:off x="6210300" y="1467344"/>
            <a:ext cx="5813590" cy="2838438"/>
          </a:xfrm>
          <a:prstGeom prst="rect">
            <a:avLst/>
          </a:prstGeom>
        </p:spPr>
      </p:pic>
    </p:spTree>
    <p:extLst>
      <p:ext uri="{BB962C8B-B14F-4D97-AF65-F5344CB8AC3E}">
        <p14:creationId xmlns:p14="http://schemas.microsoft.com/office/powerpoint/2010/main" val="192006723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Authoring</a:t>
            </a:r>
            <a:br>
              <a:rPr lang="en-US" dirty="0"/>
            </a:br>
            <a:r>
              <a:rPr lang="en-US" sz="3200" dirty="0">
                <a:solidFill>
                  <a:schemeClr val="tx1"/>
                </a:solidFill>
              </a:rPr>
              <a:t>Datasets - cached (</a:t>
            </a:r>
            <a:r>
              <a:rPr lang="en-US" sz="3200" i="1" dirty="0">
                <a:solidFill>
                  <a:schemeClr val="tx1"/>
                </a:solidFill>
              </a:rPr>
              <a:t>imported</a:t>
            </a:r>
            <a:r>
              <a:rPr lang="en-US" sz="3200" dirty="0">
                <a:solidFill>
                  <a:schemeClr val="tx1"/>
                </a:solidFill>
              </a:rPr>
              <a:t>) versus live (</a:t>
            </a:r>
            <a:r>
              <a:rPr lang="en-US" sz="3200" i="1" dirty="0">
                <a:solidFill>
                  <a:schemeClr val="tx1"/>
                </a:solidFill>
              </a:rPr>
              <a:t>direct query</a:t>
            </a:r>
            <a:r>
              <a:rPr lang="en-US" sz="3200" dirty="0">
                <a:solidFill>
                  <a:schemeClr val="tx1"/>
                </a:solidFill>
              </a:rPr>
              <a:t>)</a:t>
            </a:r>
          </a:p>
        </p:txBody>
      </p:sp>
      <p:sp>
        <p:nvSpPr>
          <p:cNvPr id="3" name="Text Placeholder 2"/>
          <p:cNvSpPr txBox="1">
            <a:spLocks/>
          </p:cNvSpPr>
          <p:nvPr/>
        </p:nvSpPr>
        <p:spPr>
          <a:xfrm>
            <a:off x="269241" y="1365832"/>
            <a:ext cx="11789408"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The building blocks of authoring content in Power BI are a - </a:t>
            </a:r>
          </a:p>
          <a:p>
            <a:pPr lvl="1"/>
            <a:r>
              <a:rPr lang="en-US" sz="1600" dirty="0"/>
              <a:t>Dataset (aka Data Model) – detailed data, metadata (e.g., table/column names), and relationships among data tables</a:t>
            </a:r>
          </a:p>
          <a:p>
            <a:pPr lvl="1"/>
            <a:r>
              <a:rPr lang="en-US" sz="1600" dirty="0"/>
              <a:t>Report (can be created in the PBI Desktop – and/or in the Power BI Service via a browser)</a:t>
            </a:r>
          </a:p>
          <a:p>
            <a:pPr lvl="1"/>
            <a:r>
              <a:rPr lang="en-US" sz="1600" dirty="0"/>
              <a:t>Dashboard (create in the Power BI Service)</a:t>
            </a:r>
          </a:p>
          <a:p>
            <a:r>
              <a:rPr lang="en-US" sz="2000" dirty="0"/>
              <a:t>Most Datasets are first built in the Power BI Desktop, with 2 notable exceptions - </a:t>
            </a:r>
            <a:endParaRPr lang="en-US" sz="1600" dirty="0"/>
          </a:p>
          <a:p>
            <a:pPr lvl="1"/>
            <a:r>
              <a:rPr lang="en-US" sz="1600" dirty="0"/>
              <a:t>Apps (</a:t>
            </a:r>
            <a:r>
              <a:rPr lang="en-US" sz="1600" i="1" dirty="0"/>
              <a:t>Service Content Packs</a:t>
            </a:r>
            <a:r>
              <a:rPr lang="en-US" sz="1600" dirty="0"/>
              <a:t>) e.g., Salesforce, Google Analytics, etc. are created directly in the Power BI Service</a:t>
            </a:r>
          </a:p>
          <a:p>
            <a:pPr lvl="2"/>
            <a:r>
              <a:rPr lang="en-US" sz="1200" dirty="0"/>
              <a:t>They are “imported” datasets  (see below) – and may be refreshed on a schedule</a:t>
            </a:r>
          </a:p>
          <a:p>
            <a:pPr lvl="1"/>
            <a:r>
              <a:rPr lang="en-US" sz="1600" dirty="0"/>
              <a:t>Streaming Datasets are also created in the Power BI Service</a:t>
            </a:r>
          </a:p>
          <a:p>
            <a:pPr lvl="2"/>
            <a:r>
              <a:rPr lang="en-US" sz="1200" dirty="0"/>
              <a:t>an API is used to push (stream) data directly into these datasets; they are typically used for “real-time” dashboards</a:t>
            </a:r>
          </a:p>
          <a:p>
            <a:r>
              <a:rPr lang="en-US" sz="2000" dirty="0"/>
              <a:t>When creating a dataset, the author in most cases decides to either* - </a:t>
            </a:r>
          </a:p>
          <a:p>
            <a:pPr lvl="1"/>
            <a:r>
              <a:rPr lang="en-US" sz="1600" dirty="0"/>
              <a:t>Import data.  Data is pulled down, compressed, and saved as part of the Power BI Desktop file (.</a:t>
            </a:r>
            <a:r>
              <a:rPr lang="en-US" sz="1600" dirty="0" err="1"/>
              <a:t>pbix</a:t>
            </a:r>
            <a:r>
              <a:rPr lang="en-US" sz="1600" dirty="0"/>
              <a:t>).</a:t>
            </a:r>
          </a:p>
          <a:p>
            <a:pPr lvl="2"/>
            <a:r>
              <a:rPr lang="en-US" sz="1200" dirty="0"/>
              <a:t>Data from 1-to-many disparate data sources can be mashed-up and related together</a:t>
            </a:r>
          </a:p>
          <a:p>
            <a:pPr lvl="2"/>
            <a:r>
              <a:rPr lang="en-US" sz="1200" dirty="0"/>
              <a:t>Data can be refreshed on-demand</a:t>
            </a:r>
          </a:p>
          <a:p>
            <a:pPr lvl="1"/>
            <a:r>
              <a:rPr lang="en-US" sz="1600" dirty="0"/>
              <a:t>Create a Live Connection (</a:t>
            </a:r>
            <a:r>
              <a:rPr lang="en-US" sz="1600" i="1" dirty="0"/>
              <a:t>DirectQuery / Connect Live</a:t>
            </a:r>
            <a:r>
              <a:rPr lang="en-US" sz="1600" dirty="0"/>
              <a:t>) .  A connection to 1 (and only 1) data source.</a:t>
            </a:r>
          </a:p>
          <a:p>
            <a:pPr lvl="2"/>
            <a:r>
              <a:rPr lang="en-US" sz="1200" dirty="0"/>
              <a:t>Only “metadata” (e.g., table names, field names, relationships between tables) is pulled down and stored in the desktop file</a:t>
            </a:r>
          </a:p>
          <a:p>
            <a:pPr lvl="2"/>
            <a:r>
              <a:rPr lang="en-US" sz="1200" dirty="0"/>
              <a:t>Note - support for live connections is limited to a smaller set of data sources (e.g., SSAS, SQL Server, Oracle, SAP Hana, Teradata) </a:t>
            </a:r>
          </a:p>
          <a:p>
            <a:pPr lvl="1"/>
            <a:endParaRPr lang="en-US" sz="1600" dirty="0"/>
          </a:p>
        </p:txBody>
      </p:sp>
      <p:pic>
        <p:nvPicPr>
          <p:cNvPr id="4" name="Picture 3"/>
          <p:cNvPicPr>
            <a:picLocks noChangeAspect="1"/>
          </p:cNvPicPr>
          <p:nvPr/>
        </p:nvPicPr>
        <p:blipFill>
          <a:blip r:embed="rId3"/>
          <a:stretch>
            <a:fillRect/>
          </a:stretch>
        </p:blipFill>
        <p:spPr>
          <a:xfrm>
            <a:off x="10427763" y="4852924"/>
            <a:ext cx="1764237" cy="1639335"/>
          </a:xfrm>
          <a:prstGeom prst="rect">
            <a:avLst/>
          </a:prstGeom>
          <a:ln>
            <a:solidFill>
              <a:schemeClr val="accent1"/>
            </a:solidFill>
          </a:ln>
        </p:spPr>
      </p:pic>
      <p:sp>
        <p:nvSpPr>
          <p:cNvPr id="5" name="Rectangle 4">
            <a:extLst>
              <a:ext uri="{FF2B5EF4-FFF2-40B4-BE49-F238E27FC236}">
                <a16:creationId xmlns:a16="http://schemas.microsoft.com/office/drawing/2014/main" id="{1B893600-C47C-4E3C-865F-732B6BCC8EAC}"/>
              </a:ext>
            </a:extLst>
          </p:cNvPr>
          <p:cNvSpPr/>
          <p:nvPr/>
        </p:nvSpPr>
        <p:spPr>
          <a:xfrm>
            <a:off x="269240" y="6545328"/>
            <a:ext cx="11789408" cy="276999"/>
          </a:xfrm>
          <a:prstGeom prst="rect">
            <a:avLst/>
          </a:prstGeom>
        </p:spPr>
        <p:txBody>
          <a:bodyPr wrap="square">
            <a:spAutoFit/>
          </a:bodyPr>
          <a:lstStyle/>
          <a:p>
            <a:r>
              <a:rPr lang="en-US" sz="1200" dirty="0">
                <a:latin typeface="+mj-lt"/>
              </a:rPr>
              <a:t>*Composite Models can include DirectQuery and Import data connections - https://docs.microsoft.com/en-us/power-bi/desktop-composite-models</a:t>
            </a:r>
          </a:p>
        </p:txBody>
      </p:sp>
    </p:spTree>
    <p:extLst>
      <p:ext uri="{BB962C8B-B14F-4D97-AF65-F5344CB8AC3E}">
        <p14:creationId xmlns:p14="http://schemas.microsoft.com/office/powerpoint/2010/main" val="418951375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752" y="2791224"/>
            <a:ext cx="11653523" cy="1910075"/>
          </a:xfrm>
        </p:spPr>
        <p:txBody>
          <a:bodyPr/>
          <a:lstStyle/>
          <a:p>
            <a:r>
              <a:rPr lang="en-US" dirty="0"/>
              <a:t>DEMO</a:t>
            </a:r>
            <a:br>
              <a:rPr lang="en-US" dirty="0"/>
            </a:br>
            <a:r>
              <a:rPr lang="en-US" sz="5400" i="1" dirty="0"/>
              <a:t>Monitoring Power BI Usage</a:t>
            </a:r>
            <a:endParaRPr lang="en-US" i="1" dirty="0"/>
          </a:p>
        </p:txBody>
      </p:sp>
    </p:spTree>
    <p:extLst>
      <p:ext uri="{BB962C8B-B14F-4D97-AF65-F5344CB8AC3E}">
        <p14:creationId xmlns:p14="http://schemas.microsoft.com/office/powerpoint/2010/main" val="259031293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C3BA2A7F-29EC-446B-B9EA-D426FD40A8D9}"/>
              </a:ext>
            </a:extLst>
          </p:cNvPr>
          <p:cNvSpPr txBox="1">
            <a:spLocks/>
          </p:cNvSpPr>
          <p:nvPr/>
        </p:nvSpPr>
        <p:spPr>
          <a:xfrm>
            <a:off x="278960" y="1435329"/>
            <a:ext cx="5817040" cy="4771328"/>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dirty="0"/>
              <a:t>Reports are authored in the Power BI Report Builder* </a:t>
            </a:r>
          </a:p>
          <a:p>
            <a:pPr lvl="1"/>
            <a:r>
              <a:rPr lang="en-US" sz="1600" dirty="0"/>
              <a:t>Visual Studio can also be used to author reports – be aware of feature support differences (next slide)</a:t>
            </a:r>
          </a:p>
          <a:p>
            <a:r>
              <a:rPr lang="en-US" sz="2400" dirty="0"/>
              <a:t>Basics of building a report….</a:t>
            </a:r>
          </a:p>
          <a:p>
            <a:pPr lvl="1"/>
            <a:r>
              <a:rPr lang="en-US" sz="1600" dirty="0"/>
              <a:t>Create one or more </a:t>
            </a:r>
            <a:r>
              <a:rPr lang="en-US" sz="1600" dirty="0">
                <a:hlinkClick r:id="rId2"/>
              </a:rPr>
              <a:t>data sources </a:t>
            </a:r>
            <a:r>
              <a:rPr lang="en-US" sz="1600" dirty="0"/>
              <a:t>(e.g., SQL Server, Oracle)</a:t>
            </a:r>
          </a:p>
          <a:p>
            <a:pPr lvl="1"/>
            <a:r>
              <a:rPr lang="en-US" sz="1600" dirty="0"/>
              <a:t>Create one or more datasets (queries against a data source)</a:t>
            </a:r>
          </a:p>
          <a:p>
            <a:pPr lvl="1"/>
            <a:r>
              <a:rPr lang="en-US" sz="1600" dirty="0"/>
              <a:t>Optional – define parameter(s)</a:t>
            </a:r>
          </a:p>
          <a:p>
            <a:pPr lvl="1"/>
            <a:r>
              <a:rPr lang="en-US" sz="1600" dirty="0"/>
              <a:t>Design Report Layout</a:t>
            </a:r>
          </a:p>
          <a:p>
            <a:pPr lvl="1"/>
            <a:r>
              <a:rPr lang="en-US" sz="1600" dirty="0"/>
              <a:t>Preview Report</a:t>
            </a:r>
          </a:p>
          <a:p>
            <a:pPr lvl="1"/>
            <a:r>
              <a:rPr lang="en-US" sz="1600" dirty="0"/>
              <a:t>Publish</a:t>
            </a:r>
          </a:p>
          <a:p>
            <a:pPr lvl="1"/>
            <a:r>
              <a:rPr lang="en-US" sz="1600" dirty="0"/>
              <a:t>Monitor</a:t>
            </a:r>
          </a:p>
          <a:p>
            <a:r>
              <a:rPr lang="en-US" sz="2400" dirty="0"/>
              <a:t>Note - Reports are saved in the SSRS .</a:t>
            </a:r>
            <a:r>
              <a:rPr lang="en-US" sz="2400" dirty="0" err="1"/>
              <a:t>rdl</a:t>
            </a:r>
            <a:r>
              <a:rPr lang="en-US" sz="2400" dirty="0"/>
              <a:t> format</a:t>
            </a:r>
          </a:p>
          <a:p>
            <a:pPr marL="0" indent="0">
              <a:buNone/>
            </a:pPr>
            <a:endParaRPr lang="en-US" sz="2000" dirty="0"/>
          </a:p>
        </p:txBody>
      </p:sp>
      <p:sp>
        <p:nvSpPr>
          <p:cNvPr id="9" name="Title 1">
            <a:extLst>
              <a:ext uri="{FF2B5EF4-FFF2-40B4-BE49-F238E27FC236}">
                <a16:creationId xmlns:a16="http://schemas.microsoft.com/office/drawing/2014/main" id="{F07F9D5F-99CE-4858-AAA9-8DF150B91FF4}"/>
              </a:ext>
            </a:extLst>
          </p:cNvPr>
          <p:cNvSpPr>
            <a:spLocks noGrp="1"/>
          </p:cNvSpPr>
          <p:nvPr>
            <p:ph type="title"/>
          </p:nvPr>
        </p:nvSpPr>
        <p:spPr>
          <a:xfrm>
            <a:off x="269240" y="289511"/>
            <a:ext cx="11655840" cy="899665"/>
          </a:xfrm>
        </p:spPr>
        <p:txBody>
          <a:bodyPr/>
          <a:lstStyle/>
          <a:p>
            <a:pPr>
              <a:lnSpc>
                <a:spcPct val="70000"/>
              </a:lnSpc>
            </a:pPr>
            <a:r>
              <a:rPr lang="en-US" dirty="0"/>
              <a:t>Power BI Paginated Reports</a:t>
            </a:r>
            <a:br>
              <a:rPr lang="en-US" dirty="0"/>
            </a:br>
            <a:r>
              <a:rPr lang="en-US" sz="3200" dirty="0">
                <a:solidFill>
                  <a:schemeClr val="tx1"/>
                </a:solidFill>
              </a:rPr>
              <a:t>Getting Started</a:t>
            </a:r>
          </a:p>
        </p:txBody>
      </p:sp>
      <p:pic>
        <p:nvPicPr>
          <p:cNvPr id="10" name="Picture 9">
            <a:extLst>
              <a:ext uri="{FF2B5EF4-FFF2-40B4-BE49-F238E27FC236}">
                <a16:creationId xmlns:a16="http://schemas.microsoft.com/office/drawing/2014/main" id="{15FF0487-DC4F-4279-9194-E513F3F527D1}"/>
              </a:ext>
            </a:extLst>
          </p:cNvPr>
          <p:cNvPicPr>
            <a:picLocks noChangeAspect="1"/>
          </p:cNvPicPr>
          <p:nvPr/>
        </p:nvPicPr>
        <p:blipFill>
          <a:blip r:embed="rId3"/>
          <a:stretch>
            <a:fillRect/>
          </a:stretch>
        </p:blipFill>
        <p:spPr>
          <a:xfrm>
            <a:off x="6023956" y="1507375"/>
            <a:ext cx="6095999" cy="3421515"/>
          </a:xfrm>
          <a:prstGeom prst="rect">
            <a:avLst/>
          </a:prstGeom>
        </p:spPr>
      </p:pic>
      <p:pic>
        <p:nvPicPr>
          <p:cNvPr id="11" name="Picture 10">
            <a:extLst>
              <a:ext uri="{FF2B5EF4-FFF2-40B4-BE49-F238E27FC236}">
                <a16:creationId xmlns:a16="http://schemas.microsoft.com/office/drawing/2014/main" id="{30B57CAD-43F3-485D-AD35-7B13AD3A8BF7}"/>
              </a:ext>
            </a:extLst>
          </p:cNvPr>
          <p:cNvPicPr>
            <a:picLocks noChangeAspect="1"/>
          </p:cNvPicPr>
          <p:nvPr/>
        </p:nvPicPr>
        <p:blipFill>
          <a:blip r:embed="rId4"/>
          <a:stretch>
            <a:fillRect/>
          </a:stretch>
        </p:blipFill>
        <p:spPr>
          <a:xfrm>
            <a:off x="6023955" y="1527217"/>
            <a:ext cx="6095999" cy="3759230"/>
          </a:xfrm>
          <a:prstGeom prst="rect">
            <a:avLst/>
          </a:prstGeom>
        </p:spPr>
      </p:pic>
      <p:sp>
        <p:nvSpPr>
          <p:cNvPr id="12" name="Rectangle 11">
            <a:extLst>
              <a:ext uri="{FF2B5EF4-FFF2-40B4-BE49-F238E27FC236}">
                <a16:creationId xmlns:a16="http://schemas.microsoft.com/office/drawing/2014/main" id="{E8227868-F55D-4FB6-840F-2BA0695325F8}"/>
              </a:ext>
            </a:extLst>
          </p:cNvPr>
          <p:cNvSpPr/>
          <p:nvPr/>
        </p:nvSpPr>
        <p:spPr>
          <a:xfrm>
            <a:off x="332509" y="6495723"/>
            <a:ext cx="11787445" cy="338554"/>
          </a:xfrm>
          <a:prstGeom prst="rect">
            <a:avLst/>
          </a:prstGeom>
        </p:spPr>
        <p:txBody>
          <a:bodyPr wrap="square">
            <a:spAutoFit/>
          </a:bodyPr>
          <a:lstStyle/>
          <a:p>
            <a:r>
              <a:rPr lang="en-US" sz="1600" dirty="0"/>
              <a:t>*Free download - https://www.microsoft.com/en-us/download/details.aspx?id=58158</a:t>
            </a:r>
          </a:p>
        </p:txBody>
      </p:sp>
    </p:spTree>
    <p:extLst>
      <p:ext uri="{BB962C8B-B14F-4D97-AF65-F5344CB8AC3E}">
        <p14:creationId xmlns:p14="http://schemas.microsoft.com/office/powerpoint/2010/main" val="27424506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C3BA2A7F-29EC-446B-B9EA-D426FD40A8D9}"/>
              </a:ext>
            </a:extLst>
          </p:cNvPr>
          <p:cNvSpPr txBox="1">
            <a:spLocks/>
          </p:cNvSpPr>
          <p:nvPr/>
        </p:nvSpPr>
        <p:spPr>
          <a:xfrm>
            <a:off x="278959" y="1435329"/>
            <a:ext cx="6049797" cy="4771328"/>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dirty="0"/>
              <a:t>Supported Data Sources</a:t>
            </a:r>
          </a:p>
          <a:p>
            <a:r>
              <a:rPr lang="en-US" sz="1800" dirty="0"/>
              <a:t>Power BI Datasets (via single sign-on (SSO))</a:t>
            </a:r>
          </a:p>
          <a:p>
            <a:r>
              <a:rPr lang="en-US" sz="1800" dirty="0"/>
              <a:t>Azure Analysis Services (via single sign on (SSO) and </a:t>
            </a:r>
            <a:r>
              <a:rPr lang="en-US" sz="1800" dirty="0" err="1"/>
              <a:t>oAuth</a:t>
            </a:r>
            <a:r>
              <a:rPr lang="en-US" sz="1800" dirty="0"/>
              <a:t>)</a:t>
            </a:r>
          </a:p>
          <a:p>
            <a:r>
              <a:rPr lang="en-US" sz="1800" dirty="0"/>
              <a:t>Azure SQL Data Warehouse</a:t>
            </a:r>
          </a:p>
          <a:p>
            <a:r>
              <a:rPr lang="en-US" sz="1800" dirty="0"/>
              <a:t>Azure SQL Database (username/password, SSO and </a:t>
            </a:r>
            <a:r>
              <a:rPr lang="en-US" sz="1800" dirty="0" err="1"/>
              <a:t>oAuth</a:t>
            </a:r>
            <a:r>
              <a:rPr lang="en-US" sz="1800" dirty="0"/>
              <a:t>)</a:t>
            </a:r>
          </a:p>
          <a:p>
            <a:r>
              <a:rPr lang="en-US" sz="1800" dirty="0"/>
              <a:t>Azure SQL Managed Instance via Public Endpoint (username/password)</a:t>
            </a:r>
          </a:p>
          <a:p>
            <a:r>
              <a:rPr lang="en-US" sz="1800" dirty="0"/>
              <a:t>SQL Server*</a:t>
            </a:r>
          </a:p>
          <a:p>
            <a:r>
              <a:rPr lang="en-US" sz="1800" dirty="0"/>
              <a:t>SQL Server Analysis Services (SSAS) tabular (DAX) and multidimensional (MDX) models*</a:t>
            </a:r>
          </a:p>
          <a:p>
            <a:r>
              <a:rPr lang="en-US" sz="1800" dirty="0"/>
              <a:t>Oracle*</a:t>
            </a:r>
          </a:p>
          <a:p>
            <a:r>
              <a:rPr lang="en-US" sz="1800" dirty="0"/>
              <a:t>Teradata*</a:t>
            </a:r>
          </a:p>
          <a:p>
            <a:pPr marL="0" indent="0">
              <a:buNone/>
            </a:pPr>
            <a:r>
              <a:rPr lang="en-US" sz="1400" i="1" dirty="0"/>
              <a:t>*requires the on-premises Gateway.</a:t>
            </a:r>
          </a:p>
          <a:p>
            <a:pPr marL="0" indent="0">
              <a:buNone/>
            </a:pPr>
            <a:endParaRPr lang="en-US" sz="2000" dirty="0"/>
          </a:p>
        </p:txBody>
      </p:sp>
      <p:sp>
        <p:nvSpPr>
          <p:cNvPr id="9" name="Title 1">
            <a:extLst>
              <a:ext uri="{FF2B5EF4-FFF2-40B4-BE49-F238E27FC236}">
                <a16:creationId xmlns:a16="http://schemas.microsoft.com/office/drawing/2014/main" id="{F07F9D5F-99CE-4858-AAA9-8DF150B91FF4}"/>
              </a:ext>
            </a:extLst>
          </p:cNvPr>
          <p:cNvSpPr>
            <a:spLocks noGrp="1"/>
          </p:cNvSpPr>
          <p:nvPr>
            <p:ph type="title"/>
          </p:nvPr>
        </p:nvSpPr>
        <p:spPr>
          <a:xfrm>
            <a:off x="269240" y="289511"/>
            <a:ext cx="11655840" cy="899665"/>
          </a:xfrm>
        </p:spPr>
        <p:txBody>
          <a:bodyPr/>
          <a:lstStyle/>
          <a:p>
            <a:pPr>
              <a:lnSpc>
                <a:spcPct val="70000"/>
              </a:lnSpc>
            </a:pPr>
            <a:r>
              <a:rPr lang="en-US" dirty="0"/>
              <a:t>Power BI Paginated Reports</a:t>
            </a:r>
            <a:br>
              <a:rPr lang="en-US" dirty="0"/>
            </a:br>
            <a:r>
              <a:rPr lang="en-US" sz="3200" dirty="0">
                <a:solidFill>
                  <a:schemeClr val="tx1"/>
                </a:solidFill>
              </a:rPr>
              <a:t>Data Source &amp; Feature Support</a:t>
            </a:r>
          </a:p>
        </p:txBody>
      </p:sp>
      <p:sp>
        <p:nvSpPr>
          <p:cNvPr id="12" name="Rectangle 11">
            <a:extLst>
              <a:ext uri="{FF2B5EF4-FFF2-40B4-BE49-F238E27FC236}">
                <a16:creationId xmlns:a16="http://schemas.microsoft.com/office/drawing/2014/main" id="{E8227868-F55D-4FB6-840F-2BA0695325F8}"/>
              </a:ext>
            </a:extLst>
          </p:cNvPr>
          <p:cNvSpPr/>
          <p:nvPr/>
        </p:nvSpPr>
        <p:spPr>
          <a:xfrm>
            <a:off x="326967" y="6346094"/>
            <a:ext cx="11787445" cy="307777"/>
          </a:xfrm>
          <a:prstGeom prst="rect">
            <a:avLst/>
          </a:prstGeom>
        </p:spPr>
        <p:txBody>
          <a:bodyPr wrap="square">
            <a:spAutoFit/>
          </a:bodyPr>
          <a:lstStyle/>
          <a:p>
            <a:r>
              <a:rPr lang="en-US" sz="1400" dirty="0"/>
              <a:t>https://docs.microsoft.com/en-us/power-bi/paginated-reports/paginated-reports-report-builder-power-bi#limitations-and-considerations</a:t>
            </a:r>
          </a:p>
        </p:txBody>
      </p:sp>
      <p:sp>
        <p:nvSpPr>
          <p:cNvPr id="5" name="Text Placeholder 2">
            <a:extLst>
              <a:ext uri="{FF2B5EF4-FFF2-40B4-BE49-F238E27FC236}">
                <a16:creationId xmlns:a16="http://schemas.microsoft.com/office/drawing/2014/main" id="{8ED93051-9DB2-40FC-A44B-FCD6F597368F}"/>
              </a:ext>
            </a:extLst>
          </p:cNvPr>
          <p:cNvSpPr txBox="1">
            <a:spLocks/>
          </p:cNvSpPr>
          <p:nvPr/>
        </p:nvSpPr>
        <p:spPr>
          <a:xfrm>
            <a:off x="6549526" y="1381971"/>
            <a:ext cx="5426344" cy="4771328"/>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dirty="0"/>
              <a:t>SSRS features not yet available</a:t>
            </a:r>
          </a:p>
          <a:p>
            <a:r>
              <a:rPr lang="en-US" sz="1800" dirty="0"/>
              <a:t>Shared data sources (workaround – inline data sources)</a:t>
            </a:r>
          </a:p>
          <a:p>
            <a:r>
              <a:rPr lang="en-US" sz="1800" dirty="0"/>
              <a:t>Shared datasets</a:t>
            </a:r>
          </a:p>
          <a:p>
            <a:r>
              <a:rPr lang="en-US" sz="1800" dirty="0" err="1"/>
              <a:t>Subreports</a:t>
            </a:r>
            <a:endParaRPr lang="en-US" sz="1800" dirty="0"/>
          </a:p>
          <a:p>
            <a:r>
              <a:rPr lang="en-US" sz="1800" dirty="0" err="1"/>
              <a:t>Drillthrough</a:t>
            </a:r>
            <a:r>
              <a:rPr lang="en-US" sz="1800" dirty="0"/>
              <a:t> and click-through to other reports</a:t>
            </a:r>
          </a:p>
          <a:p>
            <a:r>
              <a:rPr lang="en-US" sz="1800" dirty="0"/>
              <a:t>Linked reports</a:t>
            </a:r>
          </a:p>
          <a:p>
            <a:r>
              <a:rPr lang="en-US" sz="1800" dirty="0"/>
              <a:t>Data-driven subscriptions</a:t>
            </a:r>
          </a:p>
          <a:p>
            <a:pPr marL="0" indent="0">
              <a:buNone/>
            </a:pPr>
            <a:endParaRPr lang="en-US" sz="2000" dirty="0"/>
          </a:p>
        </p:txBody>
      </p:sp>
    </p:spTree>
    <p:extLst>
      <p:ext uri="{BB962C8B-B14F-4D97-AF65-F5344CB8AC3E}">
        <p14:creationId xmlns:p14="http://schemas.microsoft.com/office/powerpoint/2010/main" val="333352655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49752" y="2791224"/>
            <a:ext cx="11653523" cy="1910075"/>
          </a:xfrm>
        </p:spPr>
        <p:txBody>
          <a:bodyPr/>
          <a:lstStyle/>
          <a:p>
            <a:r>
              <a:rPr lang="en-US" dirty="0"/>
              <a:t>DEMO</a:t>
            </a:r>
            <a:br>
              <a:rPr lang="en-US" dirty="0"/>
            </a:br>
            <a:r>
              <a:rPr lang="en-US" sz="5400" dirty="0"/>
              <a:t>Design Paginated Reports</a:t>
            </a:r>
            <a:endParaRPr lang="en-US" dirty="0"/>
          </a:p>
        </p:txBody>
      </p:sp>
    </p:spTree>
    <p:extLst>
      <p:ext uri="{BB962C8B-B14F-4D97-AF65-F5344CB8AC3E}">
        <p14:creationId xmlns:p14="http://schemas.microsoft.com/office/powerpoint/2010/main" val="183570201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C3BA2A7F-29EC-446B-B9EA-D426FD40A8D9}"/>
              </a:ext>
            </a:extLst>
          </p:cNvPr>
          <p:cNvSpPr txBox="1">
            <a:spLocks/>
          </p:cNvSpPr>
          <p:nvPr/>
        </p:nvSpPr>
        <p:spPr>
          <a:xfrm>
            <a:off x="278960" y="1435329"/>
            <a:ext cx="5817040" cy="4771328"/>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dirty="0"/>
              <a:t>From Report Builder, reports can be directly published to the Service</a:t>
            </a:r>
          </a:p>
          <a:p>
            <a:r>
              <a:rPr lang="en-US" sz="2400" dirty="0"/>
              <a:t>Alternatively, a user can upload an .</a:t>
            </a:r>
            <a:r>
              <a:rPr lang="en-US" sz="2400" dirty="0" err="1"/>
              <a:t>rdl</a:t>
            </a:r>
            <a:r>
              <a:rPr lang="en-US" sz="2400" dirty="0"/>
              <a:t> file to the workspace via the browser</a:t>
            </a:r>
          </a:p>
          <a:p>
            <a:r>
              <a:rPr lang="en-US" sz="2400" dirty="0"/>
              <a:t>Developers may want to leverage REST APIs for deployment automation* e.g.,</a:t>
            </a:r>
          </a:p>
          <a:p>
            <a:pPr lvl="1"/>
            <a:r>
              <a:rPr lang="en-US" sz="1600" b="1" dirty="0"/>
              <a:t>Create workspace</a:t>
            </a:r>
          </a:p>
          <a:p>
            <a:pPr lvl="1"/>
            <a:r>
              <a:rPr lang="en-US" sz="1600" b="1" dirty="0"/>
              <a:t>Assign workspace to capacity</a:t>
            </a:r>
          </a:p>
          <a:p>
            <a:pPr lvl="1"/>
            <a:r>
              <a:rPr lang="en-US" sz="1600" b="1" dirty="0"/>
              <a:t>Import paginated report</a:t>
            </a:r>
          </a:p>
          <a:p>
            <a:pPr lvl="1"/>
            <a:r>
              <a:rPr lang="en-US" sz="1600" b="1" dirty="0"/>
              <a:t>Clone paginated report from another workspace</a:t>
            </a:r>
          </a:p>
          <a:p>
            <a:pPr lvl="1"/>
            <a:r>
              <a:rPr lang="en-US" sz="1600" b="1" dirty="0"/>
              <a:t>Update </a:t>
            </a:r>
            <a:r>
              <a:rPr lang="en-US" sz="1600" b="1" dirty="0" err="1"/>
              <a:t>datasource</a:t>
            </a:r>
            <a:r>
              <a:rPr lang="en-US" sz="1600" b="1" dirty="0"/>
              <a:t> connection (API coming soon – workaround via the RDL data source property change)</a:t>
            </a:r>
          </a:p>
          <a:p>
            <a:pPr lvl="1"/>
            <a:r>
              <a:rPr lang="en-US" sz="1600" b="1" dirty="0">
                <a:hlinkClick r:id="rId3"/>
              </a:rPr>
              <a:t>Embed</a:t>
            </a:r>
            <a:r>
              <a:rPr lang="en-US" sz="1600" b="1" dirty="0"/>
              <a:t> paginated report in your application</a:t>
            </a:r>
          </a:p>
          <a:p>
            <a:pPr marL="0" indent="0">
              <a:buNone/>
            </a:pPr>
            <a:endParaRPr lang="en-US" sz="2000" dirty="0"/>
          </a:p>
        </p:txBody>
      </p:sp>
      <p:sp>
        <p:nvSpPr>
          <p:cNvPr id="9" name="Title 1">
            <a:extLst>
              <a:ext uri="{FF2B5EF4-FFF2-40B4-BE49-F238E27FC236}">
                <a16:creationId xmlns:a16="http://schemas.microsoft.com/office/drawing/2014/main" id="{F07F9D5F-99CE-4858-AAA9-8DF150B91FF4}"/>
              </a:ext>
            </a:extLst>
          </p:cNvPr>
          <p:cNvSpPr>
            <a:spLocks noGrp="1"/>
          </p:cNvSpPr>
          <p:nvPr>
            <p:ph type="title"/>
          </p:nvPr>
        </p:nvSpPr>
        <p:spPr>
          <a:xfrm>
            <a:off x="269240" y="289511"/>
            <a:ext cx="11655840" cy="899665"/>
          </a:xfrm>
        </p:spPr>
        <p:txBody>
          <a:bodyPr/>
          <a:lstStyle/>
          <a:p>
            <a:pPr>
              <a:lnSpc>
                <a:spcPct val="70000"/>
              </a:lnSpc>
            </a:pPr>
            <a:r>
              <a:rPr lang="en-US" dirty="0"/>
              <a:t>Power BI Paginated Reports</a:t>
            </a:r>
            <a:br>
              <a:rPr lang="en-US" dirty="0"/>
            </a:br>
            <a:r>
              <a:rPr lang="en-US" sz="3200" dirty="0">
                <a:solidFill>
                  <a:schemeClr val="tx1"/>
                </a:solidFill>
              </a:rPr>
              <a:t>Publishing</a:t>
            </a:r>
          </a:p>
        </p:txBody>
      </p:sp>
      <p:pic>
        <p:nvPicPr>
          <p:cNvPr id="10" name="Picture 9">
            <a:extLst>
              <a:ext uri="{FF2B5EF4-FFF2-40B4-BE49-F238E27FC236}">
                <a16:creationId xmlns:a16="http://schemas.microsoft.com/office/drawing/2014/main" id="{15FF0487-DC4F-4279-9194-E513F3F527D1}"/>
              </a:ext>
            </a:extLst>
          </p:cNvPr>
          <p:cNvPicPr>
            <a:picLocks noChangeAspect="1"/>
          </p:cNvPicPr>
          <p:nvPr/>
        </p:nvPicPr>
        <p:blipFill>
          <a:blip r:embed="rId4"/>
          <a:stretch>
            <a:fillRect/>
          </a:stretch>
        </p:blipFill>
        <p:spPr>
          <a:xfrm>
            <a:off x="5962994" y="997534"/>
            <a:ext cx="6095999" cy="3421515"/>
          </a:xfrm>
          <a:prstGeom prst="rect">
            <a:avLst/>
          </a:prstGeom>
        </p:spPr>
      </p:pic>
      <p:sp>
        <p:nvSpPr>
          <p:cNvPr id="12" name="Rectangle 11">
            <a:extLst>
              <a:ext uri="{FF2B5EF4-FFF2-40B4-BE49-F238E27FC236}">
                <a16:creationId xmlns:a16="http://schemas.microsoft.com/office/drawing/2014/main" id="{E8227868-F55D-4FB6-840F-2BA0695325F8}"/>
              </a:ext>
            </a:extLst>
          </p:cNvPr>
          <p:cNvSpPr/>
          <p:nvPr/>
        </p:nvSpPr>
        <p:spPr>
          <a:xfrm>
            <a:off x="332509" y="6495723"/>
            <a:ext cx="11787445" cy="338554"/>
          </a:xfrm>
          <a:prstGeom prst="rect">
            <a:avLst/>
          </a:prstGeom>
        </p:spPr>
        <p:txBody>
          <a:bodyPr wrap="square">
            <a:spAutoFit/>
          </a:bodyPr>
          <a:lstStyle/>
          <a:p>
            <a:r>
              <a:rPr lang="en-US" sz="1600" dirty="0"/>
              <a:t>*https://powerbi.microsoft.com/en-us/blog/embed-paginated-reports-in-your-own-application-for-your-customers-preview/</a:t>
            </a:r>
          </a:p>
        </p:txBody>
      </p:sp>
      <p:pic>
        <p:nvPicPr>
          <p:cNvPr id="2" name="Picture 1">
            <a:extLst>
              <a:ext uri="{FF2B5EF4-FFF2-40B4-BE49-F238E27FC236}">
                <a16:creationId xmlns:a16="http://schemas.microsoft.com/office/drawing/2014/main" id="{D92D5C96-82EC-42CF-8D59-02046B49ED9F}"/>
              </a:ext>
            </a:extLst>
          </p:cNvPr>
          <p:cNvPicPr>
            <a:picLocks noChangeAspect="1"/>
          </p:cNvPicPr>
          <p:nvPr/>
        </p:nvPicPr>
        <p:blipFill>
          <a:blip r:embed="rId5"/>
          <a:stretch>
            <a:fillRect/>
          </a:stretch>
        </p:blipFill>
        <p:spPr>
          <a:xfrm>
            <a:off x="5962994" y="997535"/>
            <a:ext cx="6073228" cy="3391592"/>
          </a:xfrm>
          <a:prstGeom prst="rect">
            <a:avLst/>
          </a:prstGeom>
        </p:spPr>
      </p:pic>
      <p:pic>
        <p:nvPicPr>
          <p:cNvPr id="3" name="Picture 2">
            <a:extLst>
              <a:ext uri="{FF2B5EF4-FFF2-40B4-BE49-F238E27FC236}">
                <a16:creationId xmlns:a16="http://schemas.microsoft.com/office/drawing/2014/main" id="{2FA1EF40-453A-4AE4-83DF-F7ED8D703C3F}"/>
              </a:ext>
            </a:extLst>
          </p:cNvPr>
          <p:cNvPicPr>
            <a:picLocks noChangeAspect="1"/>
          </p:cNvPicPr>
          <p:nvPr/>
        </p:nvPicPr>
        <p:blipFill>
          <a:blip r:embed="rId6"/>
          <a:stretch>
            <a:fillRect/>
          </a:stretch>
        </p:blipFill>
        <p:spPr>
          <a:xfrm>
            <a:off x="6563637" y="1058600"/>
            <a:ext cx="4713961" cy="3269461"/>
          </a:xfrm>
          <a:prstGeom prst="rect">
            <a:avLst/>
          </a:prstGeom>
        </p:spPr>
      </p:pic>
      <p:pic>
        <p:nvPicPr>
          <p:cNvPr id="13" name="Picture 12" descr="A picture containing clock&#10;&#10;Description automatically generated">
            <a:extLst>
              <a:ext uri="{FF2B5EF4-FFF2-40B4-BE49-F238E27FC236}">
                <a16:creationId xmlns:a16="http://schemas.microsoft.com/office/drawing/2014/main" id="{D5D44124-4796-43C4-A1FC-8284A9400544}"/>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620174" y="3724101"/>
            <a:ext cx="6433276" cy="2574563"/>
          </a:xfrm>
          <a:prstGeom prst="rect">
            <a:avLst/>
          </a:prstGeom>
          <a:ln>
            <a:solidFill>
              <a:schemeClr val="accent1"/>
            </a:solidFill>
          </a:ln>
        </p:spPr>
      </p:pic>
    </p:spTree>
    <p:extLst>
      <p:ext uri="{BB962C8B-B14F-4D97-AF65-F5344CB8AC3E}">
        <p14:creationId xmlns:p14="http://schemas.microsoft.com/office/powerpoint/2010/main" val="22543922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07F9D5F-99CE-4858-AAA9-8DF150B91FF4}"/>
              </a:ext>
            </a:extLst>
          </p:cNvPr>
          <p:cNvSpPr>
            <a:spLocks noGrp="1"/>
          </p:cNvSpPr>
          <p:nvPr>
            <p:ph type="title"/>
          </p:nvPr>
        </p:nvSpPr>
        <p:spPr>
          <a:xfrm>
            <a:off x="269240" y="289511"/>
            <a:ext cx="11655840" cy="899665"/>
          </a:xfrm>
        </p:spPr>
        <p:txBody>
          <a:bodyPr/>
          <a:lstStyle/>
          <a:p>
            <a:pPr>
              <a:lnSpc>
                <a:spcPct val="70000"/>
              </a:lnSpc>
            </a:pPr>
            <a:r>
              <a:rPr lang="en-US" dirty="0"/>
              <a:t>Power BI Paginated Reports</a:t>
            </a:r>
            <a:br>
              <a:rPr lang="en-US" dirty="0"/>
            </a:br>
            <a:r>
              <a:rPr lang="en-US" sz="3200" dirty="0">
                <a:solidFill>
                  <a:schemeClr val="tx1"/>
                </a:solidFill>
              </a:rPr>
              <a:t>Monitoring</a:t>
            </a:r>
          </a:p>
        </p:txBody>
      </p:sp>
      <p:sp>
        <p:nvSpPr>
          <p:cNvPr id="20" name="Text Placeholder 2">
            <a:extLst>
              <a:ext uri="{FF2B5EF4-FFF2-40B4-BE49-F238E27FC236}">
                <a16:creationId xmlns:a16="http://schemas.microsoft.com/office/drawing/2014/main" id="{3BFB43F4-E66E-4DB9-BD12-29F3DCF67DB8}"/>
              </a:ext>
            </a:extLst>
          </p:cNvPr>
          <p:cNvSpPr txBox="1">
            <a:spLocks/>
          </p:cNvSpPr>
          <p:nvPr/>
        </p:nvSpPr>
        <p:spPr>
          <a:xfrm>
            <a:off x="269242" y="1365832"/>
            <a:ext cx="5941058"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a:t>Note – Paginated Reports can be enabled and configured to consume a max amount of capacity </a:t>
            </a:r>
            <a:r>
              <a:rPr lang="en-US" sz="1800" dirty="0">
                <a:hlinkClick r:id="rId3"/>
              </a:rPr>
              <a:t>resources</a:t>
            </a:r>
            <a:r>
              <a:rPr lang="en-US" sz="1800" dirty="0"/>
              <a:t>.</a:t>
            </a:r>
          </a:p>
          <a:p>
            <a:r>
              <a:rPr lang="en-US" sz="1800" dirty="0"/>
              <a:t>Monitoring of paginated reports is available in both the portal, and via the Power BI Premium Capacity Metrics app</a:t>
            </a:r>
          </a:p>
          <a:p>
            <a:pPr lvl="1"/>
            <a:r>
              <a:rPr lang="en-US" sz="1400" dirty="0"/>
              <a:t>Portal provides a quick view with high-level metrics (currently for the last 7 days)</a:t>
            </a:r>
          </a:p>
          <a:p>
            <a:pPr lvl="1"/>
            <a:r>
              <a:rPr lang="en-US" sz="1400" dirty="0"/>
              <a:t>The App provides more in-depth info (currently for the last 7 days)</a:t>
            </a:r>
          </a:p>
          <a:p>
            <a:r>
              <a:rPr lang="en-US" sz="1800" dirty="0"/>
              <a:t>Using the Capacity Metrics app</a:t>
            </a:r>
          </a:p>
          <a:p>
            <a:pPr lvl="1"/>
            <a:r>
              <a:rPr lang="en-US" sz="1400" dirty="0"/>
              <a:t>Can be installed from the Apps (Get Apps – Apps – Power BI </a:t>
            </a:r>
          </a:p>
          <a:p>
            <a:pPr lvl="1"/>
            <a:r>
              <a:rPr lang="en-US" sz="1400" dirty="0"/>
              <a:t>Refreshed automatically, with rolling 7 day history (may want to consider use of a subscription to review older data)</a:t>
            </a:r>
          </a:p>
          <a:p>
            <a:pPr lvl="1"/>
            <a:r>
              <a:rPr lang="en-US" sz="1400" dirty="0"/>
              <a:t>High-level dashboard provides summary statistics, with ability to drill down into detailed report</a:t>
            </a:r>
          </a:p>
          <a:p>
            <a:r>
              <a:rPr lang="en-US" sz="1800" dirty="0"/>
              <a:t>Note – auditing Power BI usage (e.g. who viewed a particular report) is available via the Audit logs (covered later)</a:t>
            </a:r>
          </a:p>
          <a:p>
            <a:pPr lvl="1"/>
            <a:endParaRPr lang="en-US" sz="1200" dirty="0"/>
          </a:p>
        </p:txBody>
      </p:sp>
      <p:sp>
        <p:nvSpPr>
          <p:cNvPr id="21" name="Rectangle 20">
            <a:extLst>
              <a:ext uri="{FF2B5EF4-FFF2-40B4-BE49-F238E27FC236}">
                <a16:creationId xmlns:a16="http://schemas.microsoft.com/office/drawing/2014/main" id="{3E7EB701-5258-47D1-8D02-DF8EDE6C24DB}"/>
              </a:ext>
            </a:extLst>
          </p:cNvPr>
          <p:cNvSpPr/>
          <p:nvPr/>
        </p:nvSpPr>
        <p:spPr>
          <a:xfrm>
            <a:off x="404191" y="6508171"/>
            <a:ext cx="11612218" cy="338554"/>
          </a:xfrm>
          <a:prstGeom prst="rect">
            <a:avLst/>
          </a:prstGeom>
        </p:spPr>
        <p:txBody>
          <a:bodyPr wrap="square">
            <a:spAutoFit/>
          </a:bodyPr>
          <a:lstStyle/>
          <a:p>
            <a:r>
              <a:rPr lang="en-US" sz="1600" dirty="0"/>
              <a:t>https://docs.microsoft.com/en-us/power-bi/service-admin-premium-monitor-portal</a:t>
            </a:r>
          </a:p>
        </p:txBody>
      </p:sp>
      <p:pic>
        <p:nvPicPr>
          <p:cNvPr id="5" name="Picture 4">
            <a:extLst>
              <a:ext uri="{FF2B5EF4-FFF2-40B4-BE49-F238E27FC236}">
                <a16:creationId xmlns:a16="http://schemas.microsoft.com/office/drawing/2014/main" id="{F0024870-F5AC-4CFB-A692-F10E1DC77C7A}"/>
              </a:ext>
            </a:extLst>
          </p:cNvPr>
          <p:cNvPicPr>
            <a:picLocks noChangeAspect="1"/>
          </p:cNvPicPr>
          <p:nvPr/>
        </p:nvPicPr>
        <p:blipFill>
          <a:blip r:embed="rId4"/>
          <a:stretch>
            <a:fillRect/>
          </a:stretch>
        </p:blipFill>
        <p:spPr>
          <a:xfrm>
            <a:off x="6210300" y="1261552"/>
            <a:ext cx="5887043" cy="3807003"/>
          </a:xfrm>
          <a:prstGeom prst="rect">
            <a:avLst/>
          </a:prstGeom>
        </p:spPr>
      </p:pic>
      <p:pic>
        <p:nvPicPr>
          <p:cNvPr id="24" name="Picture 23">
            <a:extLst>
              <a:ext uri="{FF2B5EF4-FFF2-40B4-BE49-F238E27FC236}">
                <a16:creationId xmlns:a16="http://schemas.microsoft.com/office/drawing/2014/main" id="{35A1AB36-A407-40A1-8FF5-BFC96E9E146B}"/>
              </a:ext>
            </a:extLst>
          </p:cNvPr>
          <p:cNvPicPr>
            <a:picLocks noChangeAspect="1"/>
          </p:cNvPicPr>
          <p:nvPr/>
        </p:nvPicPr>
        <p:blipFill>
          <a:blip r:embed="rId5"/>
          <a:stretch>
            <a:fillRect/>
          </a:stretch>
        </p:blipFill>
        <p:spPr>
          <a:xfrm>
            <a:off x="6382441" y="1709092"/>
            <a:ext cx="5637314" cy="3074101"/>
          </a:xfrm>
          <a:prstGeom prst="rect">
            <a:avLst/>
          </a:prstGeom>
        </p:spPr>
      </p:pic>
      <p:pic>
        <p:nvPicPr>
          <p:cNvPr id="6" name="Picture 5">
            <a:extLst>
              <a:ext uri="{FF2B5EF4-FFF2-40B4-BE49-F238E27FC236}">
                <a16:creationId xmlns:a16="http://schemas.microsoft.com/office/drawing/2014/main" id="{A693649F-8F91-440B-B63E-A7A1558D473A}"/>
              </a:ext>
            </a:extLst>
          </p:cNvPr>
          <p:cNvPicPr>
            <a:picLocks noChangeAspect="1"/>
          </p:cNvPicPr>
          <p:nvPr/>
        </p:nvPicPr>
        <p:blipFill>
          <a:blip r:embed="rId6"/>
          <a:stretch>
            <a:fillRect/>
          </a:stretch>
        </p:blipFill>
        <p:spPr>
          <a:xfrm>
            <a:off x="6381051" y="1764508"/>
            <a:ext cx="5637314" cy="2974051"/>
          </a:xfrm>
          <a:prstGeom prst="rect">
            <a:avLst/>
          </a:prstGeom>
          <a:ln>
            <a:solidFill>
              <a:schemeClr val="accent1"/>
            </a:solidFill>
          </a:ln>
        </p:spPr>
      </p:pic>
      <p:pic>
        <p:nvPicPr>
          <p:cNvPr id="7" name="Picture 6">
            <a:extLst>
              <a:ext uri="{FF2B5EF4-FFF2-40B4-BE49-F238E27FC236}">
                <a16:creationId xmlns:a16="http://schemas.microsoft.com/office/drawing/2014/main" id="{119D3824-4DB3-4915-9951-40741C7C1D85}"/>
              </a:ext>
            </a:extLst>
          </p:cNvPr>
          <p:cNvPicPr>
            <a:picLocks noChangeAspect="1"/>
          </p:cNvPicPr>
          <p:nvPr/>
        </p:nvPicPr>
        <p:blipFill>
          <a:blip r:embed="rId7"/>
          <a:stretch>
            <a:fillRect/>
          </a:stretch>
        </p:blipFill>
        <p:spPr>
          <a:xfrm>
            <a:off x="6183293" y="1340885"/>
            <a:ext cx="5941058" cy="4176230"/>
          </a:xfrm>
          <a:prstGeom prst="rect">
            <a:avLst/>
          </a:prstGeom>
        </p:spPr>
      </p:pic>
    </p:spTree>
    <p:extLst>
      <p:ext uri="{BB962C8B-B14F-4D97-AF65-F5344CB8AC3E}">
        <p14:creationId xmlns:p14="http://schemas.microsoft.com/office/powerpoint/2010/main" val="17247061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49752" y="2791224"/>
            <a:ext cx="11653523" cy="1910075"/>
          </a:xfrm>
        </p:spPr>
        <p:txBody>
          <a:bodyPr/>
          <a:lstStyle/>
          <a:p>
            <a:r>
              <a:rPr lang="en-US" dirty="0"/>
              <a:t>DEMO</a:t>
            </a:r>
            <a:br>
              <a:rPr lang="en-US" dirty="0"/>
            </a:br>
            <a:r>
              <a:rPr lang="en-US" sz="5400" dirty="0"/>
              <a:t>Publish/Manage Paginated Reports</a:t>
            </a:r>
            <a:endParaRPr lang="en-US" dirty="0"/>
          </a:p>
        </p:txBody>
      </p:sp>
    </p:spTree>
    <p:extLst>
      <p:ext uri="{BB962C8B-B14F-4D97-AF65-F5344CB8AC3E}">
        <p14:creationId xmlns:p14="http://schemas.microsoft.com/office/powerpoint/2010/main" val="307214007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844618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Roadmap Information</a:t>
            </a:r>
            <a:br>
              <a:rPr lang="en-US" dirty="0"/>
            </a:br>
            <a:r>
              <a:rPr lang="en-US" sz="3200" dirty="0">
                <a:solidFill>
                  <a:schemeClr val="tx1"/>
                </a:solidFill>
              </a:rPr>
              <a:t>PBIRS</a:t>
            </a:r>
          </a:p>
        </p:txBody>
      </p:sp>
      <p:sp>
        <p:nvSpPr>
          <p:cNvPr id="3" name="Text Placeholder 2"/>
          <p:cNvSpPr txBox="1">
            <a:spLocks/>
          </p:cNvSpPr>
          <p:nvPr/>
        </p:nvSpPr>
        <p:spPr>
          <a:xfrm>
            <a:off x="269241" y="1365832"/>
            <a:ext cx="11121569"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a:t>Roadmap Information published in “waves”, covering ~6 month cycles</a:t>
            </a:r>
          </a:p>
          <a:p>
            <a:pPr lvl="1"/>
            <a:r>
              <a:rPr lang="en-US" sz="1400" dirty="0"/>
              <a:t>Broken out into PBI Desktop, PBI Mobile, and PBI Service</a:t>
            </a:r>
          </a:p>
          <a:p>
            <a:pPr lvl="1"/>
            <a:r>
              <a:rPr lang="en-US" sz="1400" dirty="0"/>
              <a:t>Does not cover PBIRS</a:t>
            </a:r>
          </a:p>
          <a:p>
            <a:r>
              <a:rPr lang="en-US" sz="1800" dirty="0"/>
              <a:t>PBIRS – Roadmap Announcement (June 16, 2020)</a:t>
            </a:r>
          </a:p>
          <a:p>
            <a:pPr lvl="1"/>
            <a:r>
              <a:rPr lang="en-US" sz="1400" dirty="0">
                <a:hlinkClick r:id="rId3"/>
              </a:rPr>
              <a:t>https://powerbi.microsoft.com/en-us/blog/licensing-and-roadmap-update-for-power-bi-report-server/</a:t>
            </a:r>
            <a:r>
              <a:rPr lang="en-US" sz="1400" dirty="0"/>
              <a:t> </a:t>
            </a:r>
          </a:p>
          <a:p>
            <a:pPr lvl="1"/>
            <a:r>
              <a:rPr lang="en-US" sz="1400" dirty="0"/>
              <a:t>Includes licensing term updates (for deployment to Azure VMs)</a:t>
            </a:r>
          </a:p>
          <a:p>
            <a:pPr lvl="1"/>
            <a:r>
              <a:rPr lang="en-US" sz="1400" i="1" dirty="0"/>
              <a:t>“Power BI Report Server continues to play an important role in our product strategy, and you will continue to see us bring a steady stream of value to it.  Just as we do today, </a:t>
            </a:r>
            <a:r>
              <a:rPr lang="en-US" sz="1400" b="1" i="1" dirty="0"/>
              <a:t>three times each year we’ll continue add the new Power BI report features from the monthly desktop releases </a:t>
            </a:r>
            <a:r>
              <a:rPr lang="en-US" sz="1400" i="1" dirty="0"/>
              <a:t>and make them available to customers.  These will be the primary focus of our feature investments in the product moving forward, allowing us to accelerate our work in making the Power BI cloud service the final destination for every customer in the years to come.”</a:t>
            </a:r>
          </a:p>
          <a:p>
            <a:r>
              <a:rPr lang="en-US" sz="2200" i="1" dirty="0"/>
              <a:t>Comparing PBIRS and the Service</a:t>
            </a:r>
          </a:p>
          <a:p>
            <a:pPr lvl="1"/>
            <a:r>
              <a:rPr lang="en-US" sz="1400" dirty="0">
                <a:hlinkClick r:id="rId4"/>
              </a:rPr>
              <a:t>https://docs.microsoft.com/en-us/power-bi/report-server/compare-report-server-service</a:t>
            </a:r>
            <a:r>
              <a:rPr lang="en-US" sz="1400" dirty="0"/>
              <a:t> </a:t>
            </a:r>
          </a:p>
          <a:p>
            <a:r>
              <a:rPr lang="en-US" sz="2200" dirty="0"/>
              <a:t>PBIRS – What’s New</a:t>
            </a:r>
          </a:p>
          <a:p>
            <a:pPr lvl="1"/>
            <a:r>
              <a:rPr lang="en-US" sz="1400" dirty="0"/>
              <a:t> </a:t>
            </a:r>
            <a:r>
              <a:rPr lang="en-US" sz="1400" dirty="0">
                <a:hlinkClick r:id="rId5"/>
              </a:rPr>
              <a:t>https://docs.microsoft.com/en-us/power-bi/report-server/whats-new</a:t>
            </a:r>
            <a:r>
              <a:rPr lang="en-US" sz="1400" dirty="0"/>
              <a:t> </a:t>
            </a:r>
          </a:p>
          <a:p>
            <a:pPr lvl="1"/>
            <a:endParaRPr lang="en-US" sz="1400" dirty="0"/>
          </a:p>
        </p:txBody>
      </p:sp>
      <p:sp>
        <p:nvSpPr>
          <p:cNvPr id="4" name="Rectangle 3"/>
          <p:cNvSpPr/>
          <p:nvPr/>
        </p:nvSpPr>
        <p:spPr>
          <a:xfrm>
            <a:off x="404191" y="6508171"/>
            <a:ext cx="11612218" cy="338554"/>
          </a:xfrm>
          <a:prstGeom prst="rect">
            <a:avLst/>
          </a:prstGeom>
        </p:spPr>
        <p:txBody>
          <a:bodyPr wrap="square">
            <a:spAutoFit/>
          </a:bodyPr>
          <a:lstStyle/>
          <a:p>
            <a:r>
              <a:rPr lang="en-US" sz="1600" dirty="0">
                <a:hlinkClick r:id="rId6"/>
              </a:rPr>
              <a:t>https://docs.microsoft.com/en-us/power-platform-release-plan/2020wave2/power-bi/planned-features</a:t>
            </a:r>
            <a:endParaRPr lang="en-US" sz="1600" dirty="0"/>
          </a:p>
        </p:txBody>
      </p:sp>
    </p:spTree>
    <p:extLst>
      <p:ext uri="{BB962C8B-B14F-4D97-AF65-F5344CB8AC3E}">
        <p14:creationId xmlns:p14="http://schemas.microsoft.com/office/powerpoint/2010/main" val="54654581"/>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Query</a:t>
            </a:r>
            <a:br>
              <a:rPr lang="en-US" dirty="0"/>
            </a:br>
            <a:r>
              <a:rPr lang="en-US" sz="3200" dirty="0">
                <a:solidFill>
                  <a:schemeClr val="tx1"/>
                </a:solidFill>
              </a:rPr>
              <a:t>The Basics</a:t>
            </a:r>
          </a:p>
        </p:txBody>
      </p:sp>
      <p:sp>
        <p:nvSpPr>
          <p:cNvPr id="3" name="Text Placeholder 2"/>
          <p:cNvSpPr txBox="1">
            <a:spLocks/>
          </p:cNvSpPr>
          <p:nvPr/>
        </p:nvSpPr>
        <p:spPr>
          <a:xfrm>
            <a:off x="269242" y="1365832"/>
            <a:ext cx="6002350"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a:t>What is it?</a:t>
            </a:r>
          </a:p>
          <a:p>
            <a:pPr lvl="1"/>
            <a:r>
              <a:rPr lang="en-US" sz="1400" dirty="0"/>
              <a:t>A “data connectivity and data preparation technology that enables end users to seamlessly import and reshape data from within a wide range of Microsoft products, including Excel, Power BI, Analysis Services, Common Data Service, and more.”</a:t>
            </a:r>
          </a:p>
          <a:p>
            <a:r>
              <a:rPr lang="en-US" sz="1800" dirty="0"/>
              <a:t>Originally released as a free add-in for Excel 2010/2013, Power Query is now a native feature within Excel 2016+</a:t>
            </a:r>
          </a:p>
          <a:p>
            <a:pPr lvl="1"/>
            <a:r>
              <a:rPr lang="en-US" sz="1200" dirty="0"/>
              <a:t>Shows up in the Data Ribbon (Get &amp; Transform Data)</a:t>
            </a:r>
          </a:p>
          <a:p>
            <a:r>
              <a:rPr lang="en-US" sz="1800" dirty="0"/>
              <a:t>Supports Multiple Data Sources</a:t>
            </a:r>
          </a:p>
          <a:p>
            <a:r>
              <a:rPr lang="en-US" sz="1800" dirty="0"/>
              <a:t>Provides a graphical UI to Connect and Transform Data</a:t>
            </a:r>
          </a:p>
          <a:p>
            <a:pPr lvl="1"/>
            <a:r>
              <a:rPr lang="en-US" sz="1200" dirty="0"/>
              <a:t>Familiar Office Ribbon</a:t>
            </a:r>
          </a:p>
          <a:p>
            <a:r>
              <a:rPr lang="en-US" sz="1800" dirty="0"/>
              <a:t>Every “Step” in a Query is part of a script</a:t>
            </a:r>
          </a:p>
          <a:p>
            <a:pPr lvl="1"/>
            <a:r>
              <a:rPr lang="en-US" sz="1200" dirty="0"/>
              <a:t>Viewable from the Advanced Editor</a:t>
            </a:r>
          </a:p>
          <a:p>
            <a:pPr lvl="1"/>
            <a:r>
              <a:rPr lang="en-US" sz="1200" dirty="0"/>
              <a:t>Informally called “M” (James Bond?)</a:t>
            </a:r>
          </a:p>
          <a:p>
            <a:pPr lvl="1"/>
            <a:r>
              <a:rPr lang="en-US" sz="1200" dirty="0"/>
              <a:t>Script can be re-run / scheduled for subsequent data refreshes</a:t>
            </a:r>
          </a:p>
          <a:p>
            <a:r>
              <a:rPr lang="en-US" sz="1800" dirty="0"/>
              <a:t>Query Results are stored in a worksheet</a:t>
            </a:r>
          </a:p>
          <a:p>
            <a:pPr lvl="1"/>
            <a:r>
              <a:rPr lang="en-US" sz="1200" dirty="0"/>
              <a:t>Load to Data Model for &gt;1 million rows</a:t>
            </a:r>
          </a:p>
          <a:p>
            <a:pPr lvl="1"/>
            <a:r>
              <a:rPr lang="en-US" sz="1200" dirty="0"/>
              <a:t>Other tools (e.g., PBI) load to a different destination</a:t>
            </a:r>
          </a:p>
        </p:txBody>
      </p:sp>
      <p:sp>
        <p:nvSpPr>
          <p:cNvPr id="4" name="Rectangle 3"/>
          <p:cNvSpPr/>
          <p:nvPr/>
        </p:nvSpPr>
        <p:spPr>
          <a:xfrm>
            <a:off x="404191" y="6508171"/>
            <a:ext cx="11612218" cy="338554"/>
          </a:xfrm>
          <a:prstGeom prst="rect">
            <a:avLst/>
          </a:prstGeom>
        </p:spPr>
        <p:txBody>
          <a:bodyPr wrap="square">
            <a:spAutoFit/>
          </a:bodyPr>
          <a:lstStyle/>
          <a:p>
            <a:r>
              <a:rPr lang="en-US" sz="1600" dirty="0">
                <a:hlinkClick r:id="rId3"/>
              </a:rPr>
              <a:t>https://docs.microsoft.com/en-us/power-query</a:t>
            </a:r>
            <a:endParaRPr lang="en-US" sz="1600" dirty="0"/>
          </a:p>
        </p:txBody>
      </p:sp>
      <p:pic>
        <p:nvPicPr>
          <p:cNvPr id="10" name="Picture 9">
            <a:extLst>
              <a:ext uri="{FF2B5EF4-FFF2-40B4-BE49-F238E27FC236}">
                <a16:creationId xmlns:a16="http://schemas.microsoft.com/office/drawing/2014/main" id="{8374BDA4-21D8-4413-9981-F97652374931}"/>
              </a:ext>
            </a:extLst>
          </p:cNvPr>
          <p:cNvPicPr>
            <a:picLocks noChangeAspect="1"/>
          </p:cNvPicPr>
          <p:nvPr/>
        </p:nvPicPr>
        <p:blipFill>
          <a:blip r:embed="rId4"/>
          <a:stretch>
            <a:fillRect/>
          </a:stretch>
        </p:blipFill>
        <p:spPr>
          <a:xfrm>
            <a:off x="6291649" y="1813766"/>
            <a:ext cx="5704703" cy="3629534"/>
          </a:xfrm>
          <a:prstGeom prst="rect">
            <a:avLst/>
          </a:prstGeom>
        </p:spPr>
      </p:pic>
      <p:pic>
        <p:nvPicPr>
          <p:cNvPr id="12" name="Picture 11">
            <a:extLst>
              <a:ext uri="{FF2B5EF4-FFF2-40B4-BE49-F238E27FC236}">
                <a16:creationId xmlns:a16="http://schemas.microsoft.com/office/drawing/2014/main" id="{22B72C12-F689-40A6-9E47-1B695944838E}"/>
              </a:ext>
            </a:extLst>
          </p:cNvPr>
          <p:cNvPicPr>
            <a:picLocks noChangeAspect="1"/>
          </p:cNvPicPr>
          <p:nvPr/>
        </p:nvPicPr>
        <p:blipFill>
          <a:blip r:embed="rId5"/>
          <a:stretch>
            <a:fillRect/>
          </a:stretch>
        </p:blipFill>
        <p:spPr>
          <a:xfrm>
            <a:off x="6291649" y="1925318"/>
            <a:ext cx="5704703" cy="3566850"/>
          </a:xfrm>
          <a:prstGeom prst="rect">
            <a:avLst/>
          </a:prstGeom>
        </p:spPr>
      </p:pic>
      <p:pic>
        <p:nvPicPr>
          <p:cNvPr id="16" name="Picture 15">
            <a:extLst>
              <a:ext uri="{FF2B5EF4-FFF2-40B4-BE49-F238E27FC236}">
                <a16:creationId xmlns:a16="http://schemas.microsoft.com/office/drawing/2014/main" id="{322FF72D-675D-4B65-8E5B-93C7F032C680}"/>
              </a:ext>
            </a:extLst>
          </p:cNvPr>
          <p:cNvPicPr>
            <a:picLocks noChangeAspect="1"/>
          </p:cNvPicPr>
          <p:nvPr/>
        </p:nvPicPr>
        <p:blipFill>
          <a:blip r:embed="rId6"/>
          <a:stretch>
            <a:fillRect/>
          </a:stretch>
        </p:blipFill>
        <p:spPr>
          <a:xfrm>
            <a:off x="6311706" y="1813766"/>
            <a:ext cx="5846004" cy="2167181"/>
          </a:xfrm>
          <a:prstGeom prst="rect">
            <a:avLst/>
          </a:prstGeom>
        </p:spPr>
      </p:pic>
      <p:pic>
        <p:nvPicPr>
          <p:cNvPr id="18" name="Picture 17">
            <a:extLst>
              <a:ext uri="{FF2B5EF4-FFF2-40B4-BE49-F238E27FC236}">
                <a16:creationId xmlns:a16="http://schemas.microsoft.com/office/drawing/2014/main" id="{4D9223C4-113F-41AD-A32D-D5BB323CB86F}"/>
              </a:ext>
            </a:extLst>
          </p:cNvPr>
          <p:cNvPicPr>
            <a:picLocks noChangeAspect="1"/>
          </p:cNvPicPr>
          <p:nvPr/>
        </p:nvPicPr>
        <p:blipFill>
          <a:blip r:embed="rId7"/>
          <a:stretch>
            <a:fillRect/>
          </a:stretch>
        </p:blipFill>
        <p:spPr>
          <a:xfrm>
            <a:off x="6311706" y="1813766"/>
            <a:ext cx="5850190" cy="3458030"/>
          </a:xfrm>
          <a:prstGeom prst="rect">
            <a:avLst/>
          </a:prstGeom>
        </p:spPr>
      </p:pic>
    </p:spTree>
    <p:extLst>
      <p:ext uri="{BB962C8B-B14F-4D97-AF65-F5344CB8AC3E}">
        <p14:creationId xmlns:p14="http://schemas.microsoft.com/office/powerpoint/2010/main" val="30199045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Authoring</a:t>
            </a:r>
            <a:br>
              <a:rPr lang="en-US" dirty="0"/>
            </a:br>
            <a:r>
              <a:rPr lang="en-US" sz="3200" dirty="0">
                <a:solidFill>
                  <a:schemeClr val="tx1"/>
                </a:solidFill>
              </a:rPr>
              <a:t>Drilldown….  Import, DirectQuery, Connect live</a:t>
            </a:r>
          </a:p>
        </p:txBody>
      </p:sp>
      <p:sp>
        <p:nvSpPr>
          <p:cNvPr id="3" name="Text Placeholder 2"/>
          <p:cNvSpPr txBox="1">
            <a:spLocks/>
          </p:cNvSpPr>
          <p:nvPr/>
        </p:nvSpPr>
        <p:spPr>
          <a:xfrm>
            <a:off x="269241" y="1365832"/>
            <a:ext cx="5521959"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Imported (cached).  The author - </a:t>
            </a:r>
          </a:p>
          <a:p>
            <a:pPr lvl="1"/>
            <a:r>
              <a:rPr lang="en-US" sz="1400" dirty="0"/>
              <a:t>Imports data and metadata from data source(s)</a:t>
            </a:r>
          </a:p>
          <a:p>
            <a:pPr lvl="2"/>
            <a:r>
              <a:rPr lang="en-US" sz="1000" dirty="0"/>
              <a:t>May also create calculated columns and measures</a:t>
            </a:r>
          </a:p>
          <a:p>
            <a:pPr lvl="1"/>
            <a:r>
              <a:rPr lang="en-US" sz="1400" dirty="0"/>
              <a:t>Defines relationships among sources</a:t>
            </a:r>
          </a:p>
          <a:p>
            <a:pPr lvl="1"/>
            <a:r>
              <a:rPr lang="en-US" sz="1400" dirty="0"/>
              <a:t>Create a report with 1 or more pages.</a:t>
            </a:r>
          </a:p>
          <a:p>
            <a:pPr lvl="1"/>
            <a:r>
              <a:rPr lang="en-US" sz="1400" dirty="0"/>
              <a:t>Imported data may be refreshed manually or, after publishing, on a schedule (up to 8x in PBI Service, 48x in PBI Premium</a:t>
            </a:r>
          </a:p>
          <a:p>
            <a:pPr lvl="2"/>
            <a:r>
              <a:rPr lang="en-US" sz="1200" dirty="0"/>
              <a:t>Premium also supports incremental refresh</a:t>
            </a:r>
          </a:p>
          <a:p>
            <a:r>
              <a:rPr lang="en-US" sz="2000" dirty="0"/>
              <a:t>Direct query.  The author - </a:t>
            </a:r>
            <a:endParaRPr lang="en-US" sz="1600" dirty="0"/>
          </a:p>
          <a:p>
            <a:pPr lvl="1"/>
            <a:r>
              <a:rPr lang="en-US" sz="1400" dirty="0"/>
              <a:t>Imports metadata from a data source</a:t>
            </a:r>
          </a:p>
          <a:p>
            <a:pPr lvl="2"/>
            <a:r>
              <a:rPr lang="en-US" sz="1200" dirty="0"/>
              <a:t>May also create calculated columns and measures*</a:t>
            </a:r>
          </a:p>
          <a:p>
            <a:pPr lvl="1"/>
            <a:r>
              <a:rPr lang="en-US" sz="1400" dirty="0"/>
              <a:t>Defines relationships among sources</a:t>
            </a:r>
          </a:p>
          <a:p>
            <a:pPr lvl="1"/>
            <a:r>
              <a:rPr lang="en-US" sz="1400" dirty="0"/>
              <a:t>Creates a report with 1 or more pages.</a:t>
            </a:r>
          </a:p>
          <a:p>
            <a:pPr lvl="1"/>
            <a:r>
              <a:rPr lang="en-US" sz="1400" dirty="0"/>
              <a:t>Every visual is rendered via a real-time query result set.  </a:t>
            </a:r>
          </a:p>
          <a:p>
            <a:pPr lvl="2"/>
            <a:r>
              <a:rPr lang="en-US" sz="1200" dirty="0"/>
              <a:t>Once published, a gateway can may be used for on-prem data source</a:t>
            </a:r>
          </a:p>
          <a:p>
            <a:r>
              <a:rPr lang="en-US" sz="2000" dirty="0"/>
              <a:t>Connect Live.  The author - </a:t>
            </a:r>
          </a:p>
          <a:p>
            <a:pPr lvl="1"/>
            <a:r>
              <a:rPr lang="en-US" sz="1400" dirty="0"/>
              <a:t>Connects to a cube/perspective</a:t>
            </a:r>
          </a:p>
          <a:p>
            <a:pPr lvl="1"/>
            <a:r>
              <a:rPr lang="en-US" sz="1400" dirty="0"/>
              <a:t>May also create additional measures (Tabular only)</a:t>
            </a:r>
          </a:p>
          <a:p>
            <a:pPr lvl="1"/>
            <a:endParaRPr lang="en-US" sz="1400" dirty="0"/>
          </a:p>
          <a:p>
            <a:pPr lvl="1"/>
            <a:endParaRPr lang="en-US" sz="1600" dirty="0"/>
          </a:p>
        </p:txBody>
      </p:sp>
      <p:pic>
        <p:nvPicPr>
          <p:cNvPr id="6" name="Picture 5">
            <a:extLst>
              <a:ext uri="{FF2B5EF4-FFF2-40B4-BE49-F238E27FC236}">
                <a16:creationId xmlns:a16="http://schemas.microsoft.com/office/drawing/2014/main" id="{A2DA98A8-F98E-4B69-B3A1-1A00E3FD11BA}"/>
              </a:ext>
            </a:extLst>
          </p:cNvPr>
          <p:cNvPicPr>
            <a:picLocks noChangeAspect="1"/>
          </p:cNvPicPr>
          <p:nvPr/>
        </p:nvPicPr>
        <p:blipFill>
          <a:blip r:embed="rId3"/>
          <a:stretch>
            <a:fillRect/>
          </a:stretch>
        </p:blipFill>
        <p:spPr>
          <a:xfrm>
            <a:off x="5935235" y="1418901"/>
            <a:ext cx="6067791" cy="4336578"/>
          </a:xfrm>
          <a:prstGeom prst="rect">
            <a:avLst/>
          </a:prstGeom>
        </p:spPr>
      </p:pic>
      <p:pic>
        <p:nvPicPr>
          <p:cNvPr id="8" name="Picture 7">
            <a:extLst>
              <a:ext uri="{FF2B5EF4-FFF2-40B4-BE49-F238E27FC236}">
                <a16:creationId xmlns:a16="http://schemas.microsoft.com/office/drawing/2014/main" id="{2AA397AC-C59F-4229-B623-B7CC90C85182}"/>
              </a:ext>
            </a:extLst>
          </p:cNvPr>
          <p:cNvPicPr>
            <a:picLocks noChangeAspect="1"/>
          </p:cNvPicPr>
          <p:nvPr/>
        </p:nvPicPr>
        <p:blipFill>
          <a:blip r:embed="rId4"/>
          <a:stretch>
            <a:fillRect/>
          </a:stretch>
        </p:blipFill>
        <p:spPr>
          <a:xfrm>
            <a:off x="5935235" y="1437635"/>
            <a:ext cx="6106765" cy="4356715"/>
          </a:xfrm>
          <a:prstGeom prst="rect">
            <a:avLst/>
          </a:prstGeom>
        </p:spPr>
      </p:pic>
      <p:pic>
        <p:nvPicPr>
          <p:cNvPr id="7" name="Picture 6">
            <a:extLst>
              <a:ext uri="{FF2B5EF4-FFF2-40B4-BE49-F238E27FC236}">
                <a16:creationId xmlns:a16="http://schemas.microsoft.com/office/drawing/2014/main" id="{90E37498-0716-440A-AE63-158FA3F62ABA}"/>
              </a:ext>
            </a:extLst>
          </p:cNvPr>
          <p:cNvPicPr>
            <a:picLocks noChangeAspect="1"/>
          </p:cNvPicPr>
          <p:nvPr/>
        </p:nvPicPr>
        <p:blipFill>
          <a:blip r:embed="rId5"/>
          <a:stretch>
            <a:fillRect/>
          </a:stretch>
        </p:blipFill>
        <p:spPr>
          <a:xfrm>
            <a:off x="5940401" y="1438790"/>
            <a:ext cx="6090084" cy="4356715"/>
          </a:xfrm>
          <a:prstGeom prst="rect">
            <a:avLst/>
          </a:prstGeom>
        </p:spPr>
      </p:pic>
      <p:pic>
        <p:nvPicPr>
          <p:cNvPr id="9" name="Picture 8">
            <a:extLst>
              <a:ext uri="{FF2B5EF4-FFF2-40B4-BE49-F238E27FC236}">
                <a16:creationId xmlns:a16="http://schemas.microsoft.com/office/drawing/2014/main" id="{D628780A-B9A7-43F5-99C7-D1F3DD4854A6}"/>
              </a:ext>
            </a:extLst>
          </p:cNvPr>
          <p:cNvPicPr>
            <a:picLocks noChangeAspect="1"/>
          </p:cNvPicPr>
          <p:nvPr/>
        </p:nvPicPr>
        <p:blipFill>
          <a:blip r:embed="rId6"/>
          <a:stretch>
            <a:fillRect/>
          </a:stretch>
        </p:blipFill>
        <p:spPr>
          <a:xfrm>
            <a:off x="5930069" y="1448629"/>
            <a:ext cx="6067791" cy="4662895"/>
          </a:xfrm>
          <a:prstGeom prst="rect">
            <a:avLst/>
          </a:prstGeom>
        </p:spPr>
      </p:pic>
      <p:sp>
        <p:nvSpPr>
          <p:cNvPr id="10" name="Rectangle 9">
            <a:extLst>
              <a:ext uri="{FF2B5EF4-FFF2-40B4-BE49-F238E27FC236}">
                <a16:creationId xmlns:a16="http://schemas.microsoft.com/office/drawing/2014/main" id="{9AA302FB-7471-437B-B561-2D9CC0B1A5E9}"/>
              </a:ext>
            </a:extLst>
          </p:cNvPr>
          <p:cNvSpPr/>
          <p:nvPr/>
        </p:nvSpPr>
        <p:spPr>
          <a:xfrm>
            <a:off x="5445071" y="6581001"/>
            <a:ext cx="6676775" cy="276999"/>
          </a:xfrm>
          <a:prstGeom prst="rect">
            <a:avLst/>
          </a:prstGeom>
        </p:spPr>
        <p:txBody>
          <a:bodyPr wrap="square">
            <a:spAutoFit/>
          </a:bodyPr>
          <a:lstStyle/>
          <a:p>
            <a:r>
              <a:rPr lang="en-US" sz="1200" dirty="0"/>
              <a:t>*https://docs.microsoft.com/en-us/power-bi/desktop-use-directquery#limitations-of-directquery</a:t>
            </a:r>
          </a:p>
        </p:txBody>
      </p:sp>
    </p:spTree>
    <p:extLst>
      <p:ext uri="{BB962C8B-B14F-4D97-AF65-F5344CB8AC3E}">
        <p14:creationId xmlns:p14="http://schemas.microsoft.com/office/powerpoint/2010/main" val="5318031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752" y="2791224"/>
            <a:ext cx="11653523" cy="1910075"/>
          </a:xfrm>
        </p:spPr>
        <p:txBody>
          <a:bodyPr/>
          <a:lstStyle/>
          <a:p>
            <a:r>
              <a:rPr lang="en-US" dirty="0"/>
              <a:t>DEMO</a:t>
            </a:r>
            <a:br>
              <a:rPr lang="en-US" dirty="0"/>
            </a:br>
            <a:r>
              <a:rPr lang="en-US" sz="5400" i="1" dirty="0"/>
              <a:t>Power Query</a:t>
            </a:r>
            <a:endParaRPr lang="en-US" i="1" dirty="0"/>
          </a:p>
        </p:txBody>
      </p:sp>
      <p:pic>
        <p:nvPicPr>
          <p:cNvPr id="4" name="Picture 3">
            <a:extLst>
              <a:ext uri="{FF2B5EF4-FFF2-40B4-BE49-F238E27FC236}">
                <a16:creationId xmlns:a16="http://schemas.microsoft.com/office/drawing/2014/main" id="{89886C28-B4F6-434E-B072-962E4A0ABAFC}"/>
              </a:ext>
            </a:extLst>
          </p:cNvPr>
          <p:cNvPicPr>
            <a:picLocks noChangeAspect="1"/>
          </p:cNvPicPr>
          <p:nvPr/>
        </p:nvPicPr>
        <p:blipFill>
          <a:blip r:embed="rId3"/>
          <a:stretch>
            <a:fillRect/>
          </a:stretch>
        </p:blipFill>
        <p:spPr>
          <a:xfrm>
            <a:off x="4879910" y="1501208"/>
            <a:ext cx="5822354" cy="4844577"/>
          </a:xfrm>
          <a:prstGeom prst="rect">
            <a:avLst/>
          </a:prstGeom>
        </p:spPr>
      </p:pic>
      <p:pic>
        <p:nvPicPr>
          <p:cNvPr id="6" name="Picture 5">
            <a:extLst>
              <a:ext uri="{FF2B5EF4-FFF2-40B4-BE49-F238E27FC236}">
                <a16:creationId xmlns:a16="http://schemas.microsoft.com/office/drawing/2014/main" id="{CE1F672C-ABAE-424A-B50D-31F0984F3B5D}"/>
              </a:ext>
            </a:extLst>
          </p:cNvPr>
          <p:cNvPicPr>
            <a:picLocks noChangeAspect="1"/>
          </p:cNvPicPr>
          <p:nvPr/>
        </p:nvPicPr>
        <p:blipFill>
          <a:blip r:embed="rId4"/>
          <a:stretch>
            <a:fillRect/>
          </a:stretch>
        </p:blipFill>
        <p:spPr>
          <a:xfrm>
            <a:off x="5831866" y="1976824"/>
            <a:ext cx="3918441" cy="3893343"/>
          </a:xfrm>
          <a:prstGeom prst="rect">
            <a:avLst/>
          </a:prstGeom>
        </p:spPr>
      </p:pic>
    </p:spTree>
    <p:extLst>
      <p:ext uri="{BB962C8B-B14F-4D97-AF65-F5344CB8AC3E}">
        <p14:creationId xmlns:p14="http://schemas.microsoft.com/office/powerpoint/2010/main" val="26702406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Query</a:t>
            </a:r>
            <a:br>
              <a:rPr lang="en-US" dirty="0"/>
            </a:br>
            <a:r>
              <a:rPr lang="en-US" sz="3200" dirty="0">
                <a:solidFill>
                  <a:schemeClr val="tx1"/>
                </a:solidFill>
              </a:rPr>
              <a:t>Fun Stuff (time permitting)</a:t>
            </a:r>
          </a:p>
        </p:txBody>
      </p:sp>
      <p:sp>
        <p:nvSpPr>
          <p:cNvPr id="3" name="Text Placeholder 2"/>
          <p:cNvSpPr txBox="1">
            <a:spLocks/>
          </p:cNvSpPr>
          <p:nvPr/>
        </p:nvSpPr>
        <p:spPr>
          <a:xfrm>
            <a:off x="269242" y="1365832"/>
            <a:ext cx="6002350"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a:t>Query Reusability</a:t>
            </a:r>
          </a:p>
          <a:p>
            <a:pPr lvl="1"/>
            <a:r>
              <a:rPr lang="en-US" sz="1400" dirty="0"/>
              <a:t>E.g., From Excel to PBI Desktop</a:t>
            </a:r>
          </a:p>
          <a:p>
            <a:pPr lvl="1"/>
            <a:r>
              <a:rPr lang="en-US" sz="1400" dirty="0"/>
              <a:t>Note – could also Import the Excel workbook….</a:t>
            </a:r>
          </a:p>
          <a:p>
            <a:r>
              <a:rPr lang="en-US" sz="1800" dirty="0"/>
              <a:t>Millions of Rows (in Excel?)</a:t>
            </a:r>
          </a:p>
          <a:p>
            <a:r>
              <a:rPr lang="en-US" sz="1800" dirty="0"/>
              <a:t>Parameters</a:t>
            </a:r>
          </a:p>
          <a:p>
            <a:pPr lvl="1"/>
            <a:r>
              <a:rPr lang="en-US" sz="1400" dirty="0"/>
              <a:t>And how to feed from Excel worksheet….</a:t>
            </a:r>
          </a:p>
          <a:p>
            <a:r>
              <a:rPr lang="en-US" sz="1800" dirty="0"/>
              <a:t>Date Filters</a:t>
            </a:r>
          </a:p>
          <a:p>
            <a:r>
              <a:rPr lang="en-US" sz="1800" dirty="0"/>
              <a:t>Loading from a Folder</a:t>
            </a:r>
          </a:p>
          <a:p>
            <a:r>
              <a:rPr lang="en-US" sz="1800" dirty="0"/>
              <a:t>Unpivot</a:t>
            </a:r>
          </a:p>
          <a:p>
            <a:r>
              <a:rPr lang="en-US" sz="1800" dirty="0"/>
              <a:t>Data Source </a:t>
            </a:r>
            <a:r>
              <a:rPr lang="en-US" sz="1800" dirty="0" err="1"/>
              <a:t>Mngmt</a:t>
            </a:r>
            <a:endParaRPr lang="en-US" sz="1800" dirty="0"/>
          </a:p>
          <a:p>
            <a:r>
              <a:rPr lang="en-US" sz="1800" dirty="0"/>
              <a:t>Functions</a:t>
            </a:r>
            <a:endParaRPr lang="en-US" sz="1200" dirty="0"/>
          </a:p>
        </p:txBody>
      </p:sp>
      <p:sp>
        <p:nvSpPr>
          <p:cNvPr id="4" name="Rectangle 3"/>
          <p:cNvSpPr/>
          <p:nvPr/>
        </p:nvSpPr>
        <p:spPr>
          <a:xfrm>
            <a:off x="404191" y="6508171"/>
            <a:ext cx="11612218" cy="338554"/>
          </a:xfrm>
          <a:prstGeom prst="rect">
            <a:avLst/>
          </a:prstGeom>
        </p:spPr>
        <p:txBody>
          <a:bodyPr wrap="square">
            <a:spAutoFit/>
          </a:bodyPr>
          <a:lstStyle/>
          <a:p>
            <a:r>
              <a:rPr lang="en-US" sz="1600" dirty="0">
                <a:hlinkClick r:id="rId3"/>
              </a:rPr>
              <a:t>https://docs.microsoft.com/en-us/power-query</a:t>
            </a:r>
            <a:endParaRPr lang="en-US" sz="1600" dirty="0"/>
          </a:p>
        </p:txBody>
      </p:sp>
    </p:spTree>
    <p:extLst>
      <p:ext uri="{BB962C8B-B14F-4D97-AF65-F5344CB8AC3E}">
        <p14:creationId xmlns:p14="http://schemas.microsoft.com/office/powerpoint/2010/main" val="404376590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7" name="21 INE 1"/>
          <p:cNvSpPr/>
          <p:nvPr/>
        </p:nvSpPr>
        <p:spPr bwMode="auto">
          <a:xfrm>
            <a:off x="3638550" y="3170681"/>
            <a:ext cx="1018335" cy="829615"/>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57150" cap="flat" cmpd="sng" algn="ctr">
            <a:solidFill>
              <a:schemeClr val="accent2"/>
            </a:solidFill>
            <a:prstDash val="solid"/>
            <a:headEnd type="none" w="med" len="med"/>
            <a:tailEnd type="none" w="med" len="med"/>
          </a:ln>
          <a:effectLst/>
        </p:spPr>
        <p:txBody>
          <a:bodyPr rtlCol="0" anchor="ctr"/>
          <a:lstStyle/>
          <a:p>
            <a:pPr algn="ctr" defTabSz="914367"/>
            <a:endParaRPr lang="en-US" sz="1696" kern="0" dirty="0">
              <a:solidFill>
                <a:srgbClr val="FFFFFF"/>
              </a:solidFill>
            </a:endParaRPr>
          </a:p>
        </p:txBody>
      </p:sp>
      <p:sp>
        <p:nvSpPr>
          <p:cNvPr id="6" name="Text Placeholder 5"/>
          <p:cNvSpPr>
            <a:spLocks noGrp="1"/>
          </p:cNvSpPr>
          <p:nvPr>
            <p:ph type="body" sz="quarter" idx="10"/>
          </p:nvPr>
        </p:nvSpPr>
        <p:spPr/>
        <p:txBody>
          <a:bodyPr/>
          <a:lstStyle/>
          <a:p>
            <a:r>
              <a:rPr lang="en-US" spc="-100" dirty="0">
                <a:latin typeface="Segoe UI Light" panose="020B0502040204020203" pitchFamily="34" charset="0"/>
                <a:cs typeface="Segoe UI Light" panose="020B0502040204020203" pitchFamily="34" charset="0"/>
              </a:rPr>
              <a:t>Azure SQL Data Warehouse</a:t>
            </a:r>
          </a:p>
        </p:txBody>
      </p:sp>
      <p:sp>
        <p:nvSpPr>
          <p:cNvPr id="7" name="Text Placeholder 6"/>
          <p:cNvSpPr>
            <a:spLocks noGrp="1"/>
          </p:cNvSpPr>
          <p:nvPr>
            <p:ph type="body" sz="quarter" idx="11"/>
          </p:nvPr>
        </p:nvSpPr>
        <p:spPr>
          <a:xfrm>
            <a:off x="0" y="1243013"/>
            <a:ext cx="12192000" cy="1689029"/>
          </a:xfrm>
        </p:spPr>
        <p:txBody>
          <a:bodyPr>
            <a:normAutofit/>
          </a:bodyPr>
          <a:lstStyle/>
          <a:p>
            <a:r>
              <a:rPr lang="en-US" sz="2200" dirty="0">
                <a:solidFill>
                  <a:srgbClr val="BA141A"/>
                </a:solidFill>
              </a:rPr>
              <a:t>A cloud-based Enterprise Data Warehouse (EDW) that leverages Massively Parallel Processing (MPP) to quickly run complex queries across petabytes of data. Use SQL Data Warehouse as a key component of a big data solution. Import big data into SQL Data Warehouse with simple </a:t>
            </a:r>
            <a:r>
              <a:rPr lang="en-US" sz="2200" dirty="0" err="1">
                <a:solidFill>
                  <a:srgbClr val="BA141A"/>
                </a:solidFill>
              </a:rPr>
              <a:t>PolyBase</a:t>
            </a:r>
            <a:r>
              <a:rPr lang="en-US" sz="2200" dirty="0">
                <a:solidFill>
                  <a:srgbClr val="BA141A"/>
                </a:solidFill>
              </a:rPr>
              <a:t> T-SQL queries, and then use the power of MPP to run high-performance analytics.</a:t>
            </a:r>
          </a:p>
        </p:txBody>
      </p:sp>
      <p:grpSp>
        <p:nvGrpSpPr>
          <p:cNvPr id="249" name="1 GEAR"/>
          <p:cNvGrpSpPr/>
          <p:nvPr/>
        </p:nvGrpSpPr>
        <p:grpSpPr>
          <a:xfrm>
            <a:off x="3853028" y="2961285"/>
            <a:ext cx="676257" cy="704819"/>
            <a:chOff x="3427632" y="3858620"/>
            <a:chExt cx="676353" cy="704919"/>
          </a:xfrm>
        </p:grpSpPr>
        <p:sp>
          <p:nvSpPr>
            <p:cNvPr id="238" name="Oval 237"/>
            <p:cNvSpPr/>
            <p:nvPr/>
          </p:nvSpPr>
          <p:spPr bwMode="auto">
            <a:xfrm>
              <a:off x="3588513" y="4046252"/>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algn="ctr" defTabSz="895919" fontAlgn="base">
                <a:spcBef>
                  <a:spcPct val="0"/>
                </a:spcBef>
                <a:spcAft>
                  <a:spcPct val="0"/>
                </a:spcAft>
                <a:defRPr/>
              </a:pPr>
              <a:endParaRPr lang="en-US" sz="2157" kern="0" spc="-98"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nvGrpSpPr>
            <p:cNvPr id="221" name="Group 220"/>
            <p:cNvGrpSpPr/>
            <p:nvPr/>
          </p:nvGrpSpPr>
          <p:grpSpPr>
            <a:xfrm>
              <a:off x="3427632" y="3858620"/>
              <a:ext cx="676353" cy="704919"/>
              <a:chOff x="14154282" y="2732561"/>
              <a:chExt cx="1671361" cy="1714515"/>
            </a:xfrm>
          </p:grpSpPr>
          <p:sp>
            <p:nvSpPr>
              <p:cNvPr id="222" name="Freeform 221"/>
              <p:cNvSpPr>
                <a:spLocks noEditPoints="1"/>
              </p:cNvSpPr>
              <p:nvPr/>
            </p:nvSpPr>
            <p:spPr bwMode="black">
              <a:xfrm>
                <a:off x="14154282" y="2732561"/>
                <a:ext cx="1671361" cy="171451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adFill flip="none" rotWithShape="1">
                <a:gsLst>
                  <a:gs pos="57000">
                    <a:schemeClr val="tx1">
                      <a:lumMod val="75000"/>
                    </a:schemeClr>
                  </a:gs>
                  <a:gs pos="58000">
                    <a:schemeClr val="bg1">
                      <a:lumMod val="50000"/>
                    </a:schemeClr>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223" name="Oval 222"/>
              <p:cNvSpPr>
                <a:spLocks noChangeArrowheads="1"/>
              </p:cNvSpPr>
              <p:nvPr/>
            </p:nvSpPr>
            <p:spPr bwMode="black">
              <a:xfrm>
                <a:off x="14818730" y="3440877"/>
                <a:ext cx="342468" cy="342377"/>
              </a:xfrm>
              <a:prstGeom prst="ellipse">
                <a:avLst/>
              </a:pr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37" kern="0" dirty="0">
                  <a:solidFill>
                    <a:srgbClr val="000000"/>
                  </a:solidFill>
                </a:endParaRPr>
              </a:p>
            </p:txBody>
          </p:sp>
        </p:grpSp>
      </p:grpSp>
      <p:grpSp>
        <p:nvGrpSpPr>
          <p:cNvPr id="19" name="Group 18"/>
          <p:cNvGrpSpPr/>
          <p:nvPr/>
        </p:nvGrpSpPr>
        <p:grpSpPr>
          <a:xfrm>
            <a:off x="4320433" y="3873954"/>
            <a:ext cx="3976506" cy="2804036"/>
            <a:chOff x="4218567" y="3446573"/>
            <a:chExt cx="3977070" cy="2804434"/>
          </a:xfrm>
        </p:grpSpPr>
        <p:grpSp>
          <p:nvGrpSpPr>
            <p:cNvPr id="5" name="Group 4"/>
            <p:cNvGrpSpPr/>
            <p:nvPr/>
          </p:nvGrpSpPr>
          <p:grpSpPr>
            <a:xfrm>
              <a:off x="5461371" y="4792127"/>
              <a:ext cx="2373722" cy="1458880"/>
              <a:chOff x="2091702" y="1130273"/>
              <a:chExt cx="1816694" cy="1116533"/>
            </a:xfrm>
          </p:grpSpPr>
          <p:sp>
            <p:nvSpPr>
              <p:cNvPr id="65" name="Freeform 64"/>
              <p:cNvSpPr/>
              <p:nvPr/>
            </p:nvSpPr>
            <p:spPr>
              <a:xfrm>
                <a:off x="2925244" y="1130273"/>
                <a:ext cx="768277" cy="509782"/>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6BBC"/>
                  </a:gs>
                  <a:gs pos="57000">
                    <a:srgbClr val="107BCC"/>
                  </a:gs>
                </a:gsLst>
                <a:lin ang="19200000" scaled="0"/>
                <a:tileRect/>
              </a:gradFill>
              <a:ln w="12700" cap="flat" cmpd="sng" algn="ctr">
                <a:noFill/>
                <a:prstDash val="solid"/>
                <a:miter lim="800000"/>
              </a:ln>
              <a:effectLst/>
            </p:spPr>
            <p:txBody>
              <a:bodyPr rtlCol="0" anchor="ctr"/>
              <a:lstStyle/>
              <a:p>
                <a:pPr algn="ctr" defTabSz="506845">
                  <a:lnSpc>
                    <a:spcPct val="80000"/>
                  </a:lnSpc>
                  <a:defRPr/>
                </a:pPr>
                <a:r>
                  <a:rPr lang="en-US" sz="998" kern="0" dirty="0">
                    <a:solidFill>
                      <a:srgbClr val="FFFFFF"/>
                    </a:solidFill>
                    <a:latin typeface="Segoe Light"/>
                  </a:rPr>
                  <a:t>SaaS</a:t>
                </a:r>
              </a:p>
            </p:txBody>
          </p:sp>
          <p:sp>
            <p:nvSpPr>
              <p:cNvPr id="129" name="Freeform 128"/>
              <p:cNvSpPr/>
              <p:nvPr/>
            </p:nvSpPr>
            <p:spPr>
              <a:xfrm>
                <a:off x="2091702" y="1266766"/>
                <a:ext cx="992702" cy="658696"/>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algn="ctr" defTabSz="506845">
                  <a:lnSpc>
                    <a:spcPct val="80000"/>
                  </a:lnSpc>
                  <a:defRPr/>
                </a:pPr>
                <a:endParaRPr lang="en-US" sz="998" kern="0" dirty="0">
                  <a:solidFill>
                    <a:srgbClr val="FFFFFF"/>
                  </a:solidFill>
                  <a:latin typeface="Segoe Light"/>
                </a:endParaRPr>
              </a:p>
            </p:txBody>
          </p:sp>
          <p:sp>
            <p:nvSpPr>
              <p:cNvPr id="130" name="Freeform 129"/>
              <p:cNvSpPr/>
              <p:nvPr/>
            </p:nvSpPr>
            <p:spPr>
              <a:xfrm>
                <a:off x="2124261" y="1296796"/>
                <a:ext cx="942161" cy="625160"/>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p:spPr>
            <p:txBody>
              <a:bodyPr rtlCol="0" anchor="ctr"/>
              <a:lstStyle/>
              <a:p>
                <a:pPr algn="ctr" defTabSz="506845">
                  <a:lnSpc>
                    <a:spcPct val="80000"/>
                  </a:lnSpc>
                  <a:defRPr/>
                </a:pPr>
                <a:r>
                  <a:rPr lang="en-US" sz="998" kern="0" dirty="0">
                    <a:solidFill>
                      <a:srgbClr val="FFFFFF"/>
                    </a:solidFill>
                    <a:latin typeface="Segoe Light"/>
                  </a:rPr>
                  <a:t>Azure</a:t>
                </a:r>
              </a:p>
            </p:txBody>
          </p:sp>
          <p:sp>
            <p:nvSpPr>
              <p:cNvPr id="131" name="Freeform 130"/>
              <p:cNvSpPr/>
              <p:nvPr/>
            </p:nvSpPr>
            <p:spPr>
              <a:xfrm>
                <a:off x="2178210" y="1724130"/>
                <a:ext cx="780247" cy="51772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algn="ctr" defTabSz="506845">
                  <a:lnSpc>
                    <a:spcPct val="80000"/>
                  </a:lnSpc>
                  <a:defRPr/>
                </a:pPr>
                <a:endParaRPr lang="en-US" sz="998" kern="0" dirty="0">
                  <a:solidFill>
                    <a:srgbClr val="FFFFFF"/>
                  </a:solidFill>
                  <a:latin typeface="Segoe Light"/>
                </a:endParaRPr>
              </a:p>
            </p:txBody>
          </p:sp>
          <p:sp>
            <p:nvSpPr>
              <p:cNvPr id="132" name="Freeform 131"/>
              <p:cNvSpPr/>
              <p:nvPr/>
            </p:nvSpPr>
            <p:spPr>
              <a:xfrm>
                <a:off x="2190537" y="1748344"/>
                <a:ext cx="751218" cy="498462"/>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p:spPr>
            <p:txBody>
              <a:bodyPr rtlCol="0" anchor="ctr"/>
              <a:lstStyle/>
              <a:p>
                <a:pPr algn="ctr" defTabSz="506845">
                  <a:lnSpc>
                    <a:spcPct val="80000"/>
                  </a:lnSpc>
                  <a:defRPr/>
                </a:pPr>
                <a:r>
                  <a:rPr lang="en-US" sz="998" kern="0" dirty="0">
                    <a:solidFill>
                      <a:srgbClr val="FFFFFF"/>
                    </a:solidFill>
                    <a:latin typeface="Segoe Light"/>
                  </a:rPr>
                  <a:t>Public</a:t>
                </a:r>
              </a:p>
              <a:p>
                <a:pPr algn="ctr" defTabSz="506845">
                  <a:lnSpc>
                    <a:spcPct val="80000"/>
                  </a:lnSpc>
                  <a:defRPr/>
                </a:pPr>
                <a:r>
                  <a:rPr lang="en-US" sz="998" kern="0" dirty="0">
                    <a:solidFill>
                      <a:srgbClr val="FFFFFF"/>
                    </a:solidFill>
                    <a:latin typeface="Segoe Light"/>
                  </a:rPr>
                  <a:t>cloud</a:t>
                </a:r>
              </a:p>
            </p:txBody>
          </p:sp>
          <p:sp>
            <p:nvSpPr>
              <p:cNvPr id="133" name="Freeform 132"/>
              <p:cNvSpPr/>
              <p:nvPr/>
            </p:nvSpPr>
            <p:spPr>
              <a:xfrm>
                <a:off x="2849261" y="1491932"/>
                <a:ext cx="1059135" cy="702777"/>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algn="ctr" defTabSz="506845">
                  <a:lnSpc>
                    <a:spcPct val="80000"/>
                  </a:lnSpc>
                  <a:defRPr/>
                </a:pPr>
                <a:r>
                  <a:rPr lang="en-US" sz="998" kern="0" dirty="0">
                    <a:solidFill>
                      <a:srgbClr val="FFFFFF"/>
                    </a:solidFill>
                    <a:latin typeface="Segoe Light"/>
                  </a:rPr>
                  <a:t>Office 365</a:t>
                </a:r>
              </a:p>
            </p:txBody>
          </p:sp>
          <p:sp>
            <p:nvSpPr>
              <p:cNvPr id="134" name="Freeform 133"/>
              <p:cNvSpPr/>
              <p:nvPr/>
            </p:nvSpPr>
            <p:spPr>
              <a:xfrm>
                <a:off x="2885514" y="1509815"/>
                <a:ext cx="1005232" cy="667010"/>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tlCol="0" anchor="ctr"/>
              <a:lstStyle/>
              <a:p>
                <a:pPr algn="ctr" defTabSz="506845">
                  <a:lnSpc>
                    <a:spcPct val="80000"/>
                  </a:lnSpc>
                  <a:defRPr/>
                </a:pPr>
                <a:r>
                  <a:rPr lang="en-US" sz="998" kern="0" dirty="0">
                    <a:solidFill>
                      <a:srgbClr val="FFFFFF"/>
                    </a:solidFill>
                    <a:latin typeface="Segoe Light"/>
                  </a:rPr>
                  <a:t>Office 365</a:t>
                </a:r>
              </a:p>
            </p:txBody>
          </p:sp>
        </p:grpSp>
        <p:sp>
          <p:nvSpPr>
            <p:cNvPr id="14" name="TextBox 13"/>
            <p:cNvSpPr txBox="1"/>
            <p:nvPr/>
          </p:nvSpPr>
          <p:spPr>
            <a:xfrm>
              <a:off x="4218567" y="3979665"/>
              <a:ext cx="3977070" cy="1276387"/>
            </a:xfrm>
            <a:prstGeom prst="rect">
              <a:avLst/>
            </a:prstGeom>
            <a:noFill/>
            <a:ln>
              <a:noFill/>
            </a:ln>
          </p:spPr>
          <p:txBody>
            <a:bodyPr wrap="square" lIns="182854" tIns="146284" rIns="182854" bIns="146284" rtlCol="0">
              <a:spAutoFit/>
            </a:bodyPr>
            <a:lstStyle>
              <a:defPPr>
                <a:defRPr lang="en-US"/>
              </a:defPPr>
              <a:lvl1pPr>
                <a:lnSpc>
                  <a:spcPct val="90000"/>
                </a:lnSpc>
                <a:spcAft>
                  <a:spcPts val="1200"/>
                </a:spcAft>
                <a:defRPr sz="1400">
                  <a:gradFill>
                    <a:gsLst>
                      <a:gs pos="2917">
                        <a:srgbClr val="000000"/>
                      </a:gs>
                      <a:gs pos="30000">
                        <a:srgbClr val="000000"/>
                      </a:gs>
                    </a:gsLst>
                    <a:lin ang="5400000" scaled="0"/>
                  </a:gradFill>
                </a:defRPr>
              </a:lvl1pPr>
            </a:lstStyle>
            <a:p>
              <a:pPr defTabSz="914367">
                <a:spcAft>
                  <a:spcPts val="800"/>
                </a:spcAft>
              </a:pPr>
              <a:r>
                <a:rPr lang="en-US" dirty="0">
                  <a:solidFill>
                    <a:schemeClr val="tx1"/>
                  </a:solidFill>
                  <a:latin typeface="Segoe UI" panose="020B0502040204020203" pitchFamily="34" charset="0"/>
                  <a:cs typeface="Segoe UI" panose="020B0502040204020203" pitchFamily="34" charset="0"/>
                </a:rPr>
                <a:t>Get started in minutes</a:t>
              </a:r>
            </a:p>
            <a:p>
              <a:pPr defTabSz="914367">
                <a:spcAft>
                  <a:spcPts val="800"/>
                </a:spcAft>
              </a:pPr>
              <a:r>
                <a:rPr lang="en-US" dirty="0">
                  <a:solidFill>
                    <a:schemeClr val="tx1"/>
                  </a:solidFill>
                  <a:latin typeface="Segoe UI" panose="020B0502040204020203" pitchFamily="34" charset="0"/>
                  <a:cs typeface="Segoe UI" panose="020B0502040204020203" pitchFamily="34" charset="0"/>
                </a:rPr>
                <a:t>Integrate with Azure Storage, Data Factory, Databricks, and Power BI</a:t>
              </a:r>
            </a:p>
            <a:p>
              <a:pPr defTabSz="914367">
                <a:spcAft>
                  <a:spcPts val="800"/>
                </a:spcAft>
              </a:pPr>
              <a:r>
                <a:rPr lang="en-US" dirty="0">
                  <a:solidFill>
                    <a:schemeClr val="tx1"/>
                  </a:solidFill>
                  <a:latin typeface="Segoe UI" panose="020B0502040204020203" pitchFamily="34" charset="0"/>
                  <a:cs typeface="Segoe UI" panose="020B0502040204020203" pitchFamily="34" charset="0"/>
                </a:rPr>
                <a:t>Become enterprise-ready</a:t>
              </a:r>
            </a:p>
          </p:txBody>
        </p:sp>
        <p:sp>
          <p:nvSpPr>
            <p:cNvPr id="11" name="Rectangle 10"/>
            <p:cNvSpPr/>
            <p:nvPr/>
          </p:nvSpPr>
          <p:spPr bwMode="auto">
            <a:xfrm>
              <a:off x="4319937" y="3446573"/>
              <a:ext cx="3295128" cy="54118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Powered by the cloud</a:t>
              </a:r>
            </a:p>
          </p:txBody>
        </p:sp>
        <p:pic>
          <p:nvPicPr>
            <p:cNvPr id="265" name="Picture 26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541272" y="5200826"/>
              <a:ext cx="434609" cy="434609"/>
            </a:xfrm>
            <a:prstGeom prst="rect">
              <a:avLst/>
            </a:prstGeom>
          </p:spPr>
        </p:pic>
        <p:pic>
          <p:nvPicPr>
            <p:cNvPr id="268" name="Picture 267"/>
            <p:cNvPicPr>
              <a:picLocks noChangeAspect="1"/>
            </p:cNvPicPr>
            <p:nvPr/>
          </p:nvPicPr>
          <p:blipFill>
            <a:blip r:embed="rId4">
              <a:clrChange>
                <a:clrFrom>
                  <a:srgbClr val="000000"/>
                </a:clrFrom>
                <a:clrTo>
                  <a:srgbClr val="000000">
                    <a:alpha val="0"/>
                  </a:srgbClr>
                </a:clrTo>
              </a:clrChange>
            </a:blip>
            <a:stretch>
              <a:fillRect/>
            </a:stretch>
          </p:blipFill>
          <p:spPr>
            <a:xfrm>
              <a:off x="4926878" y="5680291"/>
              <a:ext cx="541790" cy="541790"/>
            </a:xfrm>
            <a:prstGeom prst="rect">
              <a:avLst/>
            </a:prstGeom>
          </p:spPr>
        </p:pic>
      </p:grpSp>
      <p:grpSp>
        <p:nvGrpSpPr>
          <p:cNvPr id="30" name="Group 29"/>
          <p:cNvGrpSpPr/>
          <p:nvPr/>
        </p:nvGrpSpPr>
        <p:grpSpPr>
          <a:xfrm>
            <a:off x="400050" y="2883577"/>
            <a:ext cx="3990008" cy="3780835"/>
            <a:chOff x="400050" y="2456194"/>
            <a:chExt cx="3990008" cy="3780835"/>
          </a:xfrm>
        </p:grpSpPr>
        <p:sp>
          <p:nvSpPr>
            <p:cNvPr id="10" name="Rectangle 9"/>
            <p:cNvSpPr/>
            <p:nvPr/>
          </p:nvSpPr>
          <p:spPr bwMode="auto">
            <a:xfrm>
              <a:off x="400050" y="2456194"/>
              <a:ext cx="3308425" cy="75895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Elastic scale &amp; performance</a:t>
              </a:r>
            </a:p>
          </p:txBody>
        </p:sp>
        <p:sp>
          <p:nvSpPr>
            <p:cNvPr id="13" name="TextBox 12"/>
            <p:cNvSpPr txBox="1"/>
            <p:nvPr/>
          </p:nvSpPr>
          <p:spPr>
            <a:xfrm>
              <a:off x="986001" y="4858230"/>
              <a:ext cx="3404057" cy="1378799"/>
            </a:xfrm>
            <a:prstGeom prst="rect">
              <a:avLst/>
            </a:prstGeom>
            <a:noFill/>
            <a:ln>
              <a:noFill/>
            </a:ln>
          </p:spPr>
          <p:txBody>
            <a:bodyPr wrap="square" lIns="182854" tIns="146284" rIns="182854" bIns="146284" rtlCol="0">
              <a:spAutoFit/>
            </a:bodyPr>
            <a:lstStyle/>
            <a:p>
              <a:pPr defTabSz="914367">
                <a:lnSpc>
                  <a:spcPct val="90000"/>
                </a:lnSpc>
                <a:spcAft>
                  <a:spcPts val="800"/>
                </a:spcAft>
              </a:pPr>
              <a:r>
                <a:rPr lang="en-US" sz="1400" dirty="0">
                  <a:latin typeface="Segoe UI" panose="020B0502040204020203" pitchFamily="34" charset="0"/>
                  <a:cs typeface="Segoe UI" panose="020B0502040204020203" pitchFamily="34" charset="0"/>
                </a:rPr>
                <a:t>Massively parallel processing</a:t>
              </a:r>
            </a:p>
            <a:p>
              <a:pPr defTabSz="914367">
                <a:lnSpc>
                  <a:spcPct val="90000"/>
                </a:lnSpc>
                <a:spcAft>
                  <a:spcPts val="800"/>
                </a:spcAft>
              </a:pPr>
              <a:r>
                <a:rPr lang="en-US" sz="1400" dirty="0">
                  <a:latin typeface="Segoe UI" panose="020B0502040204020203" pitchFamily="34" charset="0"/>
                  <a:cs typeface="Segoe UI" panose="020B0502040204020203" pitchFamily="34" charset="0"/>
                </a:rPr>
                <a:t>Scale to petabytes of data</a:t>
              </a:r>
            </a:p>
            <a:p>
              <a:pPr defTabSz="914367">
                <a:lnSpc>
                  <a:spcPct val="90000"/>
                </a:lnSpc>
                <a:spcAft>
                  <a:spcPts val="800"/>
                </a:spcAft>
              </a:pPr>
              <a:r>
                <a:rPr lang="en-US" sz="1400" dirty="0">
                  <a:latin typeface="Segoe UI" panose="020B0502040204020203" pitchFamily="34" charset="0"/>
                  <a:cs typeface="Segoe UI" panose="020B0502040204020203" pitchFamily="34" charset="0"/>
                </a:rPr>
                <a:t>Instant-on compute scales in seconds</a:t>
              </a:r>
            </a:p>
            <a:p>
              <a:pPr defTabSz="914367">
                <a:lnSpc>
                  <a:spcPct val="90000"/>
                </a:lnSpc>
                <a:spcAft>
                  <a:spcPts val="800"/>
                </a:spcAft>
              </a:pPr>
              <a:r>
                <a:rPr lang="en-US" sz="1400" dirty="0">
                  <a:latin typeface="Segoe UI" panose="020B0502040204020203" pitchFamily="34" charset="0"/>
                  <a:cs typeface="Segoe UI" panose="020B0502040204020203" pitchFamily="34" charset="0"/>
                </a:rPr>
                <a:t>Query relational/non-relational</a:t>
              </a:r>
            </a:p>
          </p:txBody>
        </p:sp>
        <p:grpSp>
          <p:nvGrpSpPr>
            <p:cNvPr id="224" name="Group 223"/>
            <p:cNvGrpSpPr>
              <a:grpSpLocks noChangeAspect="1"/>
            </p:cNvGrpSpPr>
            <p:nvPr/>
          </p:nvGrpSpPr>
          <p:grpSpPr>
            <a:xfrm>
              <a:off x="406528" y="3272934"/>
              <a:ext cx="1122639" cy="1928720"/>
              <a:chOff x="2084909" y="1203272"/>
              <a:chExt cx="532238" cy="914399"/>
            </a:xfrm>
            <a:solidFill>
              <a:schemeClr val="accent4"/>
            </a:solidFill>
          </p:grpSpPr>
          <p:sp>
            <p:nvSpPr>
              <p:cNvPr id="225" name="Freeform 22"/>
              <p:cNvSpPr>
                <a:spLocks/>
              </p:cNvSpPr>
              <p:nvPr/>
            </p:nvSpPr>
            <p:spPr bwMode="auto">
              <a:xfrm>
                <a:off x="2275580" y="1203272"/>
                <a:ext cx="341567" cy="709514"/>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226" name="Freeform 342"/>
              <p:cNvSpPr>
                <a:spLocks/>
              </p:cNvSpPr>
              <p:nvPr/>
            </p:nvSpPr>
            <p:spPr bwMode="auto">
              <a:xfrm>
                <a:off x="2169314" y="1305716"/>
                <a:ext cx="341567" cy="709514"/>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227" name="Freeform 343"/>
              <p:cNvSpPr>
                <a:spLocks noEditPoints="1"/>
              </p:cNvSpPr>
              <p:nvPr/>
            </p:nvSpPr>
            <p:spPr bwMode="auto">
              <a:xfrm>
                <a:off x="2084909" y="1408157"/>
                <a:ext cx="345364" cy="709514"/>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grpSp>
        <p:grpSp>
          <p:nvGrpSpPr>
            <p:cNvPr id="228" name="Group 227"/>
            <p:cNvGrpSpPr>
              <a:grpSpLocks noChangeAspect="1"/>
            </p:cNvGrpSpPr>
            <p:nvPr/>
          </p:nvGrpSpPr>
          <p:grpSpPr>
            <a:xfrm>
              <a:off x="1682337" y="3230084"/>
              <a:ext cx="610571" cy="1014541"/>
              <a:chOff x="2066845" y="1182973"/>
              <a:chExt cx="550301" cy="914401"/>
            </a:xfrm>
            <a:solidFill>
              <a:schemeClr val="accent4"/>
            </a:solidFill>
          </p:grpSpPr>
          <p:sp>
            <p:nvSpPr>
              <p:cNvPr id="229" name="Freeform 22"/>
              <p:cNvSpPr>
                <a:spLocks/>
              </p:cNvSpPr>
              <p:nvPr/>
            </p:nvSpPr>
            <p:spPr bwMode="auto">
              <a:xfrm>
                <a:off x="2275579" y="1182973"/>
                <a:ext cx="341567" cy="709514"/>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230" name="Freeform 342"/>
              <p:cNvSpPr>
                <a:spLocks/>
              </p:cNvSpPr>
              <p:nvPr/>
            </p:nvSpPr>
            <p:spPr bwMode="auto">
              <a:xfrm>
                <a:off x="2169315" y="1285417"/>
                <a:ext cx="341567" cy="709514"/>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231" name="Freeform 343"/>
              <p:cNvSpPr>
                <a:spLocks noEditPoints="1"/>
              </p:cNvSpPr>
              <p:nvPr/>
            </p:nvSpPr>
            <p:spPr bwMode="auto">
              <a:xfrm>
                <a:off x="2066845" y="1387860"/>
                <a:ext cx="345364" cy="709514"/>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grpSp>
        <p:sp>
          <p:nvSpPr>
            <p:cNvPr id="262" name="Freeform 261"/>
            <p:cNvSpPr/>
            <p:nvPr/>
          </p:nvSpPr>
          <p:spPr bwMode="auto">
            <a:xfrm rot="7010332">
              <a:off x="570803" y="4620860"/>
              <a:ext cx="383616" cy="338552"/>
            </a:xfrm>
            <a:custGeom>
              <a:avLst/>
              <a:gdLst>
                <a:gd name="connsiteX0" fmla="*/ 298980 w 1027246"/>
                <a:gd name="connsiteY0" fmla="*/ 813645 h 906577"/>
                <a:gd name="connsiteX1" fmla="*/ 360057 w 1027246"/>
                <a:gd name="connsiteY1" fmla="*/ 733608 h 906577"/>
                <a:gd name="connsiteX2" fmla="*/ 798175 w 1027246"/>
                <a:gd name="connsiteY2" fmla="*/ 725418 h 906577"/>
                <a:gd name="connsiteX3" fmla="*/ 889970 w 1027246"/>
                <a:gd name="connsiteY3" fmla="*/ 296946 h 906577"/>
                <a:gd name="connsiteX4" fmla="*/ 493660 w 1027246"/>
                <a:gd name="connsiteY4" fmla="*/ 109989 h 906577"/>
                <a:gd name="connsiteX5" fmla="*/ 221366 w 1027246"/>
                <a:gd name="connsiteY5" fmla="*/ 453312 h 906577"/>
                <a:gd name="connsiteX6" fmla="*/ 120686 w 1027246"/>
                <a:gd name="connsiteY6" fmla="*/ 453311 h 906577"/>
                <a:gd name="connsiteX7" fmla="*/ 470733 w 1027246"/>
                <a:gd name="connsiteY7" fmla="*/ 11953 h 906577"/>
                <a:gd name="connsiteX8" fmla="*/ 980209 w 1027246"/>
                <a:gd name="connsiteY8" fmla="*/ 252295 h 906577"/>
                <a:gd name="connsiteX9" fmla="*/ 862202 w 1027246"/>
                <a:gd name="connsiteY9" fmla="*/ 803116 h 906577"/>
                <a:gd name="connsiteX10" fmla="*/ 298980 w 1027246"/>
                <a:gd name="connsiteY10" fmla="*/ 813645 h 906577"/>
                <a:gd name="connsiteX11" fmla="*/ 43476 w 1027246"/>
                <a:gd name="connsiteY11" fmla="*/ 775687 h 906577"/>
                <a:gd name="connsiteX12" fmla="*/ 0 w 1027246"/>
                <a:gd name="connsiteY12" fmla="*/ 689765 h 906577"/>
                <a:gd name="connsiteX13" fmla="*/ 587668 w 1027246"/>
                <a:gd name="connsiteY13" fmla="*/ 392412 h 906577"/>
                <a:gd name="connsiteX14" fmla="*/ 631143 w 1027246"/>
                <a:gd name="connsiteY14" fmla="*/ 478334 h 90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7246" h="906577">
                  <a:moveTo>
                    <a:pt x="298980" y="813645"/>
                  </a:moveTo>
                  <a:lnTo>
                    <a:pt x="360057" y="733608"/>
                  </a:lnTo>
                  <a:cubicBezTo>
                    <a:pt x="490271" y="832975"/>
                    <a:pt x="671767" y="829582"/>
                    <a:pt x="798175" y="725418"/>
                  </a:cubicBezTo>
                  <a:cubicBezTo>
                    <a:pt x="924584" y="621254"/>
                    <a:pt x="962611" y="443754"/>
                    <a:pt x="889970" y="296946"/>
                  </a:cubicBezTo>
                  <a:cubicBezTo>
                    <a:pt x="817329" y="150138"/>
                    <a:pt x="653152" y="72689"/>
                    <a:pt x="493660" y="109989"/>
                  </a:cubicBezTo>
                  <a:cubicBezTo>
                    <a:pt x="334167" y="147289"/>
                    <a:pt x="221366" y="289515"/>
                    <a:pt x="221366" y="453312"/>
                  </a:cubicBezTo>
                  <a:lnTo>
                    <a:pt x="120686" y="453311"/>
                  </a:lnTo>
                  <a:cubicBezTo>
                    <a:pt x="120686" y="242743"/>
                    <a:pt x="265698" y="59905"/>
                    <a:pt x="470733" y="11953"/>
                  </a:cubicBezTo>
                  <a:cubicBezTo>
                    <a:pt x="675768" y="-35998"/>
                    <a:pt x="886825" y="63566"/>
                    <a:pt x="980209" y="252295"/>
                  </a:cubicBezTo>
                  <a:cubicBezTo>
                    <a:pt x="1073592" y="441024"/>
                    <a:pt x="1024706" y="669208"/>
                    <a:pt x="862202" y="803116"/>
                  </a:cubicBezTo>
                  <a:cubicBezTo>
                    <a:pt x="699698" y="937024"/>
                    <a:pt x="466376" y="941385"/>
                    <a:pt x="298980" y="813645"/>
                  </a:cubicBezTo>
                  <a:close/>
                  <a:moveTo>
                    <a:pt x="43476" y="775687"/>
                  </a:moveTo>
                  <a:lnTo>
                    <a:pt x="0" y="689765"/>
                  </a:lnTo>
                  <a:lnTo>
                    <a:pt x="587668" y="392412"/>
                  </a:lnTo>
                  <a:lnTo>
                    <a:pt x="631143" y="4783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3" name="Freeform 262"/>
            <p:cNvSpPr/>
            <p:nvPr/>
          </p:nvSpPr>
          <p:spPr bwMode="auto">
            <a:xfrm rot="7010332">
              <a:off x="1764702" y="3956526"/>
              <a:ext cx="194163" cy="171354"/>
            </a:xfrm>
            <a:custGeom>
              <a:avLst/>
              <a:gdLst>
                <a:gd name="connsiteX0" fmla="*/ 298980 w 1027246"/>
                <a:gd name="connsiteY0" fmla="*/ 813645 h 906577"/>
                <a:gd name="connsiteX1" fmla="*/ 360057 w 1027246"/>
                <a:gd name="connsiteY1" fmla="*/ 733608 h 906577"/>
                <a:gd name="connsiteX2" fmla="*/ 798175 w 1027246"/>
                <a:gd name="connsiteY2" fmla="*/ 725418 h 906577"/>
                <a:gd name="connsiteX3" fmla="*/ 889970 w 1027246"/>
                <a:gd name="connsiteY3" fmla="*/ 296946 h 906577"/>
                <a:gd name="connsiteX4" fmla="*/ 493660 w 1027246"/>
                <a:gd name="connsiteY4" fmla="*/ 109989 h 906577"/>
                <a:gd name="connsiteX5" fmla="*/ 221366 w 1027246"/>
                <a:gd name="connsiteY5" fmla="*/ 453312 h 906577"/>
                <a:gd name="connsiteX6" fmla="*/ 120686 w 1027246"/>
                <a:gd name="connsiteY6" fmla="*/ 453311 h 906577"/>
                <a:gd name="connsiteX7" fmla="*/ 470733 w 1027246"/>
                <a:gd name="connsiteY7" fmla="*/ 11953 h 906577"/>
                <a:gd name="connsiteX8" fmla="*/ 980209 w 1027246"/>
                <a:gd name="connsiteY8" fmla="*/ 252295 h 906577"/>
                <a:gd name="connsiteX9" fmla="*/ 862202 w 1027246"/>
                <a:gd name="connsiteY9" fmla="*/ 803116 h 906577"/>
                <a:gd name="connsiteX10" fmla="*/ 298980 w 1027246"/>
                <a:gd name="connsiteY10" fmla="*/ 813645 h 906577"/>
                <a:gd name="connsiteX11" fmla="*/ 43476 w 1027246"/>
                <a:gd name="connsiteY11" fmla="*/ 775687 h 906577"/>
                <a:gd name="connsiteX12" fmla="*/ 0 w 1027246"/>
                <a:gd name="connsiteY12" fmla="*/ 689765 h 906577"/>
                <a:gd name="connsiteX13" fmla="*/ 587668 w 1027246"/>
                <a:gd name="connsiteY13" fmla="*/ 392412 h 906577"/>
                <a:gd name="connsiteX14" fmla="*/ 631143 w 1027246"/>
                <a:gd name="connsiteY14" fmla="*/ 478334 h 90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7246" h="906577">
                  <a:moveTo>
                    <a:pt x="298980" y="813645"/>
                  </a:moveTo>
                  <a:lnTo>
                    <a:pt x="360057" y="733608"/>
                  </a:lnTo>
                  <a:cubicBezTo>
                    <a:pt x="490271" y="832975"/>
                    <a:pt x="671767" y="829582"/>
                    <a:pt x="798175" y="725418"/>
                  </a:cubicBezTo>
                  <a:cubicBezTo>
                    <a:pt x="924584" y="621254"/>
                    <a:pt x="962611" y="443754"/>
                    <a:pt x="889970" y="296946"/>
                  </a:cubicBezTo>
                  <a:cubicBezTo>
                    <a:pt x="817329" y="150138"/>
                    <a:pt x="653152" y="72689"/>
                    <a:pt x="493660" y="109989"/>
                  </a:cubicBezTo>
                  <a:cubicBezTo>
                    <a:pt x="334167" y="147289"/>
                    <a:pt x="221366" y="289515"/>
                    <a:pt x="221366" y="453312"/>
                  </a:cubicBezTo>
                  <a:lnTo>
                    <a:pt x="120686" y="453311"/>
                  </a:lnTo>
                  <a:cubicBezTo>
                    <a:pt x="120686" y="242743"/>
                    <a:pt x="265698" y="59905"/>
                    <a:pt x="470733" y="11953"/>
                  </a:cubicBezTo>
                  <a:cubicBezTo>
                    <a:pt x="675768" y="-35998"/>
                    <a:pt x="886825" y="63566"/>
                    <a:pt x="980209" y="252295"/>
                  </a:cubicBezTo>
                  <a:cubicBezTo>
                    <a:pt x="1073592" y="441024"/>
                    <a:pt x="1024706" y="669208"/>
                    <a:pt x="862202" y="803116"/>
                  </a:cubicBezTo>
                  <a:cubicBezTo>
                    <a:pt x="699698" y="937024"/>
                    <a:pt x="466376" y="941385"/>
                    <a:pt x="298980" y="813645"/>
                  </a:cubicBezTo>
                  <a:close/>
                  <a:moveTo>
                    <a:pt x="43476" y="775687"/>
                  </a:moveTo>
                  <a:lnTo>
                    <a:pt x="0" y="689765"/>
                  </a:lnTo>
                  <a:lnTo>
                    <a:pt x="587668" y="392412"/>
                  </a:lnTo>
                  <a:lnTo>
                    <a:pt x="631143" y="4783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02" name="Group 201"/>
            <p:cNvGrpSpPr>
              <a:grpSpLocks noChangeAspect="1"/>
            </p:cNvGrpSpPr>
            <p:nvPr/>
          </p:nvGrpSpPr>
          <p:grpSpPr>
            <a:xfrm>
              <a:off x="2471680" y="3361189"/>
              <a:ext cx="395451" cy="369245"/>
              <a:chOff x="-5364163" y="-2738437"/>
              <a:chExt cx="4327525" cy="4054475"/>
            </a:xfrm>
            <a:solidFill>
              <a:schemeClr val="accent4"/>
            </a:solidFill>
          </p:grpSpPr>
          <p:sp>
            <p:nvSpPr>
              <p:cNvPr id="203" name="Freeform 5"/>
              <p:cNvSpPr>
                <a:spLocks/>
              </p:cNvSpPr>
              <p:nvPr/>
            </p:nvSpPr>
            <p:spPr bwMode="auto">
              <a:xfrm>
                <a:off x="-3487738" y="236538"/>
                <a:ext cx="447675" cy="1063625"/>
              </a:xfrm>
              <a:custGeom>
                <a:avLst/>
                <a:gdLst>
                  <a:gd name="T0" fmla="*/ 44 w 119"/>
                  <a:gd name="T1" fmla="*/ 24 h 283"/>
                  <a:gd name="T2" fmla="*/ 0 w 119"/>
                  <a:gd name="T3" fmla="*/ 41 h 283"/>
                  <a:gd name="T4" fmla="*/ 0 w 119"/>
                  <a:gd name="T5" fmla="*/ 93 h 283"/>
                  <a:gd name="T6" fmla="*/ 16 w 119"/>
                  <a:gd name="T7" fmla="*/ 89 h 283"/>
                  <a:gd name="T8" fmla="*/ 32 w 119"/>
                  <a:gd name="T9" fmla="*/ 84 h 283"/>
                  <a:gd name="T10" fmla="*/ 47 w 119"/>
                  <a:gd name="T11" fmla="*/ 77 h 283"/>
                  <a:gd name="T12" fmla="*/ 59 w 119"/>
                  <a:gd name="T13" fmla="*/ 69 h 283"/>
                  <a:gd name="T14" fmla="*/ 59 w 119"/>
                  <a:gd name="T15" fmla="*/ 283 h 283"/>
                  <a:gd name="T16" fmla="*/ 119 w 119"/>
                  <a:gd name="T17" fmla="*/ 283 h 283"/>
                  <a:gd name="T18" fmla="*/ 119 w 119"/>
                  <a:gd name="T19" fmla="*/ 0 h 283"/>
                  <a:gd name="T20" fmla="*/ 83 w 119"/>
                  <a:gd name="T21" fmla="*/ 0 h 283"/>
                  <a:gd name="T22" fmla="*/ 44 w 119"/>
                  <a:gd name="T23" fmla="*/ 2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44" y="24"/>
                    </a:moveTo>
                    <a:cubicBezTo>
                      <a:pt x="31" y="31"/>
                      <a:pt x="16" y="37"/>
                      <a:pt x="0" y="41"/>
                    </a:cubicBezTo>
                    <a:cubicBezTo>
                      <a:pt x="0" y="93"/>
                      <a:pt x="0" y="93"/>
                      <a:pt x="0" y="93"/>
                    </a:cubicBezTo>
                    <a:cubicBezTo>
                      <a:pt x="5" y="92"/>
                      <a:pt x="11" y="91"/>
                      <a:pt x="16" y="89"/>
                    </a:cubicBezTo>
                    <a:cubicBezTo>
                      <a:pt x="22" y="88"/>
                      <a:pt x="27" y="86"/>
                      <a:pt x="32" y="84"/>
                    </a:cubicBezTo>
                    <a:cubicBezTo>
                      <a:pt x="37" y="82"/>
                      <a:pt x="42" y="79"/>
                      <a:pt x="47" y="77"/>
                    </a:cubicBezTo>
                    <a:cubicBezTo>
                      <a:pt x="51" y="74"/>
                      <a:pt x="55" y="71"/>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8"/>
                      <a:pt x="59" y="16"/>
                      <a:pt x="44" y="24"/>
                    </a:cubicBezTo>
                    <a:close/>
                  </a:path>
                </a:pathLst>
              </a:cu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204" name="Freeform 6"/>
              <p:cNvSpPr>
                <a:spLocks noEditPoints="1"/>
              </p:cNvSpPr>
              <p:nvPr/>
            </p:nvSpPr>
            <p:spPr bwMode="auto">
              <a:xfrm>
                <a:off x="-5364163" y="-1246187"/>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8"/>
                      <a:pt x="62" y="146"/>
                    </a:cubicBezTo>
                    <a:cubicBezTo>
                      <a:pt x="62" y="80"/>
                      <a:pt x="75" y="47"/>
                      <a:pt x="101" y="47"/>
                    </a:cubicBezTo>
                    <a:cubicBezTo>
                      <a:pt x="126" y="47"/>
                      <a:pt x="138" y="79"/>
                      <a:pt x="138" y="143"/>
                    </a:cubicBezTo>
                    <a:cubicBezTo>
                      <a:pt x="138" y="207"/>
                      <a:pt x="126" y="240"/>
                      <a:pt x="100" y="240"/>
                    </a:cubicBezTo>
                    <a:close/>
                  </a:path>
                </a:pathLst>
              </a:cu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205" name="Freeform 7"/>
              <p:cNvSpPr>
                <a:spLocks/>
              </p:cNvSpPr>
              <p:nvPr/>
            </p:nvSpPr>
            <p:spPr bwMode="auto">
              <a:xfrm>
                <a:off x="-4344988"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206" name="Freeform 8"/>
              <p:cNvSpPr>
                <a:spLocks noEditPoints="1"/>
              </p:cNvSpPr>
              <p:nvPr/>
            </p:nvSpPr>
            <p:spPr bwMode="auto">
              <a:xfrm>
                <a:off x="-4446588"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1 w 201"/>
                  <a:gd name="T15" fmla="*/ 239 h 286"/>
                  <a:gd name="T16" fmla="*/ 62 w 201"/>
                  <a:gd name="T17" fmla="*/ 146 h 286"/>
                  <a:gd name="T18" fmla="*/ 101 w 201"/>
                  <a:gd name="T19" fmla="*/ 46 h 286"/>
                  <a:gd name="T20" fmla="*/ 138 w 201"/>
                  <a:gd name="T21" fmla="*/ 143 h 286"/>
                  <a:gd name="T22" fmla="*/ 101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39"/>
                    </a:moveTo>
                    <a:cubicBezTo>
                      <a:pt x="75" y="239"/>
                      <a:pt x="62" y="208"/>
                      <a:pt x="62" y="146"/>
                    </a:cubicBezTo>
                    <a:cubicBezTo>
                      <a:pt x="62" y="80"/>
                      <a:pt x="75" y="46"/>
                      <a:pt x="101" y="46"/>
                    </a:cubicBezTo>
                    <a:cubicBezTo>
                      <a:pt x="126" y="46"/>
                      <a:pt x="138" y="79"/>
                      <a:pt x="138" y="143"/>
                    </a:cubicBezTo>
                    <a:cubicBezTo>
                      <a:pt x="138" y="207"/>
                      <a:pt x="126" y="239"/>
                      <a:pt x="101" y="239"/>
                    </a:cubicBezTo>
                    <a:close/>
                  </a:path>
                </a:pathLst>
              </a:cu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207" name="Freeform 9"/>
              <p:cNvSpPr>
                <a:spLocks/>
              </p:cNvSpPr>
              <p:nvPr/>
            </p:nvSpPr>
            <p:spPr bwMode="auto">
              <a:xfrm>
                <a:off x="-1687513"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2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2" y="0"/>
                      <a:pt x="82" y="0"/>
                      <a:pt x="82" y="0"/>
                    </a:cubicBezTo>
                    <a:cubicBezTo>
                      <a:pt x="71" y="9"/>
                      <a:pt x="58" y="17"/>
                      <a:pt x="44" y="24"/>
                    </a:cubicBezTo>
                    <a:cubicBezTo>
                      <a:pt x="30" y="31"/>
                      <a:pt x="16" y="37"/>
                      <a:pt x="0" y="42"/>
                    </a:cubicBezTo>
                    <a:cubicBezTo>
                      <a:pt x="0" y="93"/>
                      <a:pt x="0" y="93"/>
                      <a:pt x="0" y="93"/>
                    </a:cubicBezTo>
                    <a:cubicBezTo>
                      <a:pt x="5" y="93"/>
                      <a:pt x="11" y="92"/>
                      <a:pt x="16" y="90"/>
                    </a:cubicBezTo>
                    <a:cubicBezTo>
                      <a:pt x="22" y="89"/>
                      <a:pt x="27" y="87"/>
                      <a:pt x="32" y="85"/>
                    </a:cubicBezTo>
                    <a:close/>
                  </a:path>
                </a:pathLst>
              </a:cu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208" name="Freeform 10"/>
              <p:cNvSpPr>
                <a:spLocks noEditPoints="1"/>
              </p:cNvSpPr>
              <p:nvPr/>
            </p:nvSpPr>
            <p:spPr bwMode="auto">
              <a:xfrm>
                <a:off x="-5364163" y="239713"/>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9"/>
                      <a:pt x="62" y="146"/>
                    </a:cubicBezTo>
                    <a:cubicBezTo>
                      <a:pt x="62" y="80"/>
                      <a:pt x="75" y="47"/>
                      <a:pt x="101" y="47"/>
                    </a:cubicBezTo>
                    <a:cubicBezTo>
                      <a:pt x="126" y="47"/>
                      <a:pt x="138" y="79"/>
                      <a:pt x="138" y="143"/>
                    </a:cubicBezTo>
                    <a:cubicBezTo>
                      <a:pt x="138" y="208"/>
                      <a:pt x="126" y="240"/>
                      <a:pt x="100" y="240"/>
                    </a:cubicBezTo>
                    <a:close/>
                  </a:path>
                </a:pathLst>
              </a:cu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209" name="Freeform 11"/>
              <p:cNvSpPr>
                <a:spLocks/>
              </p:cNvSpPr>
              <p:nvPr/>
            </p:nvSpPr>
            <p:spPr bwMode="auto">
              <a:xfrm>
                <a:off x="-3487738"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3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9"/>
                      <a:pt x="59" y="17"/>
                      <a:pt x="44" y="24"/>
                    </a:cubicBezTo>
                    <a:cubicBezTo>
                      <a:pt x="31" y="31"/>
                      <a:pt x="16" y="37"/>
                      <a:pt x="0" y="42"/>
                    </a:cubicBezTo>
                    <a:cubicBezTo>
                      <a:pt x="0" y="93"/>
                      <a:pt x="0" y="93"/>
                      <a:pt x="0" y="93"/>
                    </a:cubicBezTo>
                    <a:cubicBezTo>
                      <a:pt x="5" y="93"/>
                      <a:pt x="11" y="92"/>
                      <a:pt x="16" y="90"/>
                    </a:cubicBezTo>
                    <a:cubicBezTo>
                      <a:pt x="22" y="89"/>
                      <a:pt x="27" y="87"/>
                      <a:pt x="32" y="85"/>
                    </a:cubicBezTo>
                    <a:close/>
                  </a:path>
                </a:pathLst>
              </a:cu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211" name="Freeform 13"/>
              <p:cNvSpPr>
                <a:spLocks/>
              </p:cNvSpPr>
              <p:nvPr/>
            </p:nvSpPr>
            <p:spPr bwMode="auto">
              <a:xfrm>
                <a:off x="-5262563" y="-2738437"/>
                <a:ext cx="450850" cy="1063625"/>
              </a:xfrm>
              <a:custGeom>
                <a:avLst/>
                <a:gdLst>
                  <a:gd name="T0" fmla="*/ 33 w 120"/>
                  <a:gd name="T1" fmla="*/ 85 h 283"/>
                  <a:gd name="T2" fmla="*/ 47 w 120"/>
                  <a:gd name="T3" fmla="*/ 77 h 283"/>
                  <a:gd name="T4" fmla="*/ 59 w 120"/>
                  <a:gd name="T5" fmla="*/ 69 h 283"/>
                  <a:gd name="T6" fmla="*/ 59 w 120"/>
                  <a:gd name="T7" fmla="*/ 283 h 283"/>
                  <a:gd name="T8" fmla="*/ 120 w 120"/>
                  <a:gd name="T9" fmla="*/ 283 h 283"/>
                  <a:gd name="T10" fmla="*/ 120 w 120"/>
                  <a:gd name="T11" fmla="*/ 0 h 283"/>
                  <a:gd name="T12" fmla="*/ 83 w 120"/>
                  <a:gd name="T13" fmla="*/ 0 h 283"/>
                  <a:gd name="T14" fmla="*/ 45 w 120"/>
                  <a:gd name="T15" fmla="*/ 24 h 283"/>
                  <a:gd name="T16" fmla="*/ 0 w 120"/>
                  <a:gd name="T17" fmla="*/ 42 h 283"/>
                  <a:gd name="T18" fmla="*/ 0 w 120"/>
                  <a:gd name="T19" fmla="*/ 93 h 283"/>
                  <a:gd name="T20" fmla="*/ 17 w 120"/>
                  <a:gd name="T21" fmla="*/ 90 h 283"/>
                  <a:gd name="T22" fmla="*/ 33 w 120"/>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3">
                    <a:moveTo>
                      <a:pt x="33" y="85"/>
                    </a:moveTo>
                    <a:cubicBezTo>
                      <a:pt x="38" y="82"/>
                      <a:pt x="43" y="80"/>
                      <a:pt x="47" y="77"/>
                    </a:cubicBezTo>
                    <a:cubicBezTo>
                      <a:pt x="52" y="75"/>
                      <a:pt x="56" y="72"/>
                      <a:pt x="59" y="69"/>
                    </a:cubicBezTo>
                    <a:cubicBezTo>
                      <a:pt x="59" y="283"/>
                      <a:pt x="59" y="283"/>
                      <a:pt x="59" y="283"/>
                    </a:cubicBezTo>
                    <a:cubicBezTo>
                      <a:pt x="120" y="283"/>
                      <a:pt x="120" y="283"/>
                      <a:pt x="120" y="283"/>
                    </a:cubicBezTo>
                    <a:cubicBezTo>
                      <a:pt x="120" y="0"/>
                      <a:pt x="120" y="0"/>
                      <a:pt x="120" y="0"/>
                    </a:cubicBezTo>
                    <a:cubicBezTo>
                      <a:pt x="83" y="0"/>
                      <a:pt x="83" y="0"/>
                      <a:pt x="83" y="0"/>
                    </a:cubicBezTo>
                    <a:cubicBezTo>
                      <a:pt x="72" y="9"/>
                      <a:pt x="59" y="17"/>
                      <a:pt x="45" y="24"/>
                    </a:cubicBezTo>
                    <a:cubicBezTo>
                      <a:pt x="31" y="31"/>
                      <a:pt x="16" y="37"/>
                      <a:pt x="0" y="42"/>
                    </a:cubicBezTo>
                    <a:cubicBezTo>
                      <a:pt x="0" y="93"/>
                      <a:pt x="0" y="93"/>
                      <a:pt x="0" y="93"/>
                    </a:cubicBezTo>
                    <a:cubicBezTo>
                      <a:pt x="6" y="93"/>
                      <a:pt x="11" y="92"/>
                      <a:pt x="17" y="90"/>
                    </a:cubicBezTo>
                    <a:cubicBezTo>
                      <a:pt x="22" y="89"/>
                      <a:pt x="27" y="87"/>
                      <a:pt x="33" y="85"/>
                    </a:cubicBezTo>
                    <a:close/>
                  </a:path>
                </a:pathLst>
              </a:cu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212" name="Freeform 14"/>
              <p:cNvSpPr>
                <a:spLocks noEditPoints="1"/>
              </p:cNvSpPr>
              <p:nvPr/>
            </p:nvSpPr>
            <p:spPr bwMode="auto">
              <a:xfrm>
                <a:off x="-44465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1 w 201"/>
                  <a:gd name="T19" fmla="*/ 47 h 286"/>
                  <a:gd name="T20" fmla="*/ 138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40"/>
                    </a:moveTo>
                    <a:cubicBezTo>
                      <a:pt x="75" y="240"/>
                      <a:pt x="62" y="209"/>
                      <a:pt x="62" y="146"/>
                    </a:cubicBezTo>
                    <a:cubicBezTo>
                      <a:pt x="62" y="80"/>
                      <a:pt x="75" y="47"/>
                      <a:pt x="101" y="47"/>
                    </a:cubicBezTo>
                    <a:cubicBezTo>
                      <a:pt x="126" y="47"/>
                      <a:pt x="138" y="79"/>
                      <a:pt x="138" y="143"/>
                    </a:cubicBezTo>
                    <a:cubicBezTo>
                      <a:pt x="138" y="208"/>
                      <a:pt x="126" y="240"/>
                      <a:pt x="101" y="240"/>
                    </a:cubicBezTo>
                    <a:close/>
                  </a:path>
                </a:pathLst>
              </a:cu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213" name="Freeform 15"/>
              <p:cNvSpPr>
                <a:spLocks/>
              </p:cNvSpPr>
              <p:nvPr/>
            </p:nvSpPr>
            <p:spPr bwMode="auto">
              <a:xfrm>
                <a:off x="-2608263"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214" name="Freeform 16"/>
              <p:cNvSpPr>
                <a:spLocks noEditPoints="1"/>
              </p:cNvSpPr>
              <p:nvPr/>
            </p:nvSpPr>
            <p:spPr bwMode="auto">
              <a:xfrm>
                <a:off x="-2709863"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0 w 201"/>
                  <a:gd name="T15" fmla="*/ 240 h 286"/>
                  <a:gd name="T16" fmla="*/ 62 w 201"/>
                  <a:gd name="T17" fmla="*/ 146 h 286"/>
                  <a:gd name="T18" fmla="*/ 101 w 201"/>
                  <a:gd name="T19" fmla="*/ 47 h 286"/>
                  <a:gd name="T20" fmla="*/ 138 w 201"/>
                  <a:gd name="T21" fmla="*/ 143 h 286"/>
                  <a:gd name="T22" fmla="*/ 100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40"/>
                    </a:moveTo>
                    <a:cubicBezTo>
                      <a:pt x="75" y="240"/>
                      <a:pt x="62" y="209"/>
                      <a:pt x="62" y="146"/>
                    </a:cubicBezTo>
                    <a:cubicBezTo>
                      <a:pt x="62" y="80"/>
                      <a:pt x="75" y="47"/>
                      <a:pt x="101" y="47"/>
                    </a:cubicBezTo>
                    <a:cubicBezTo>
                      <a:pt x="126" y="47"/>
                      <a:pt x="138" y="79"/>
                      <a:pt x="138" y="143"/>
                    </a:cubicBezTo>
                    <a:cubicBezTo>
                      <a:pt x="138" y="208"/>
                      <a:pt x="126" y="240"/>
                      <a:pt x="100" y="240"/>
                    </a:cubicBezTo>
                    <a:close/>
                  </a:path>
                </a:pathLst>
              </a:cu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215" name="Freeform 17"/>
              <p:cNvSpPr>
                <a:spLocks noEditPoints="1"/>
              </p:cNvSpPr>
              <p:nvPr/>
            </p:nvSpPr>
            <p:spPr bwMode="auto">
              <a:xfrm>
                <a:off x="-2709863"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0 w 201"/>
                  <a:gd name="T15" fmla="*/ 239 h 286"/>
                  <a:gd name="T16" fmla="*/ 62 w 201"/>
                  <a:gd name="T17" fmla="*/ 146 h 286"/>
                  <a:gd name="T18" fmla="*/ 101 w 201"/>
                  <a:gd name="T19" fmla="*/ 46 h 286"/>
                  <a:gd name="T20" fmla="*/ 138 w 201"/>
                  <a:gd name="T21" fmla="*/ 143 h 286"/>
                  <a:gd name="T22" fmla="*/ 100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39"/>
                    </a:moveTo>
                    <a:cubicBezTo>
                      <a:pt x="75" y="239"/>
                      <a:pt x="62" y="208"/>
                      <a:pt x="62" y="146"/>
                    </a:cubicBezTo>
                    <a:cubicBezTo>
                      <a:pt x="62" y="80"/>
                      <a:pt x="75" y="46"/>
                      <a:pt x="101" y="46"/>
                    </a:cubicBezTo>
                    <a:cubicBezTo>
                      <a:pt x="126" y="46"/>
                      <a:pt x="138" y="79"/>
                      <a:pt x="138" y="143"/>
                    </a:cubicBezTo>
                    <a:cubicBezTo>
                      <a:pt x="138" y="207"/>
                      <a:pt x="126" y="239"/>
                      <a:pt x="100" y="239"/>
                    </a:cubicBezTo>
                    <a:close/>
                  </a:path>
                </a:pathLst>
              </a:cu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216" name="Freeform 18"/>
              <p:cNvSpPr>
                <a:spLocks noEditPoints="1"/>
              </p:cNvSpPr>
              <p:nvPr/>
            </p:nvSpPr>
            <p:spPr bwMode="auto">
              <a:xfrm>
                <a:off x="-3592513" y="-1246187"/>
                <a:ext cx="755650" cy="1076325"/>
              </a:xfrm>
              <a:custGeom>
                <a:avLst/>
                <a:gdLst>
                  <a:gd name="T0" fmla="*/ 104 w 201"/>
                  <a:gd name="T1" fmla="*/ 0 h 286"/>
                  <a:gd name="T2" fmla="*/ 27 w 201"/>
                  <a:gd name="T3" fmla="*/ 38 h 286"/>
                  <a:gd name="T4" fmla="*/ 0 w 201"/>
                  <a:gd name="T5" fmla="*/ 148 h 286"/>
                  <a:gd name="T6" fmla="*/ 99 w 201"/>
                  <a:gd name="T7" fmla="*/ 286 h 286"/>
                  <a:gd name="T8" fmla="*/ 175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1" y="0"/>
                      <a:pt x="45" y="13"/>
                      <a:pt x="27" y="38"/>
                    </a:cubicBezTo>
                    <a:cubicBezTo>
                      <a:pt x="9" y="63"/>
                      <a:pt x="0" y="100"/>
                      <a:pt x="0" y="148"/>
                    </a:cubicBezTo>
                    <a:cubicBezTo>
                      <a:pt x="0" y="240"/>
                      <a:pt x="33" y="286"/>
                      <a:pt x="99" y="286"/>
                    </a:cubicBezTo>
                    <a:cubicBezTo>
                      <a:pt x="132" y="286"/>
                      <a:pt x="157" y="274"/>
                      <a:pt x="175" y="249"/>
                    </a:cubicBezTo>
                    <a:cubicBezTo>
                      <a:pt x="192" y="224"/>
                      <a:pt x="201" y="188"/>
                      <a:pt x="201" y="141"/>
                    </a:cubicBezTo>
                    <a:cubicBezTo>
                      <a:pt x="201" y="47"/>
                      <a:pt x="169" y="0"/>
                      <a:pt x="104" y="0"/>
                    </a:cubicBezTo>
                    <a:close/>
                    <a:moveTo>
                      <a:pt x="101" y="240"/>
                    </a:moveTo>
                    <a:cubicBezTo>
                      <a:pt x="75" y="240"/>
                      <a:pt x="62" y="208"/>
                      <a:pt x="62" y="146"/>
                    </a:cubicBezTo>
                    <a:cubicBezTo>
                      <a:pt x="62" y="80"/>
                      <a:pt x="75" y="47"/>
                      <a:pt x="102" y="47"/>
                    </a:cubicBezTo>
                    <a:cubicBezTo>
                      <a:pt x="126" y="47"/>
                      <a:pt x="139" y="79"/>
                      <a:pt x="139" y="143"/>
                    </a:cubicBezTo>
                    <a:cubicBezTo>
                      <a:pt x="139" y="207"/>
                      <a:pt x="126" y="240"/>
                      <a:pt x="101" y="240"/>
                    </a:cubicBezTo>
                    <a:close/>
                  </a:path>
                </a:pathLst>
              </a:cu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217" name="Freeform 19"/>
              <p:cNvSpPr>
                <a:spLocks noEditPoints="1"/>
              </p:cNvSpPr>
              <p:nvPr/>
            </p:nvSpPr>
            <p:spPr bwMode="auto">
              <a:xfrm>
                <a:off x="-17922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5" y="13"/>
                      <a:pt x="27" y="38"/>
                    </a:cubicBezTo>
                    <a:cubicBezTo>
                      <a:pt x="9" y="63"/>
                      <a:pt x="0" y="100"/>
                      <a:pt x="0" y="148"/>
                    </a:cubicBezTo>
                    <a:cubicBezTo>
                      <a:pt x="0" y="240"/>
                      <a:pt x="33" y="286"/>
                      <a:pt x="99" y="286"/>
                    </a:cubicBezTo>
                    <a:cubicBezTo>
                      <a:pt x="132" y="286"/>
                      <a:pt x="157" y="274"/>
                      <a:pt x="174" y="249"/>
                    </a:cubicBezTo>
                    <a:cubicBezTo>
                      <a:pt x="192" y="224"/>
                      <a:pt x="201" y="188"/>
                      <a:pt x="201" y="141"/>
                    </a:cubicBezTo>
                    <a:cubicBezTo>
                      <a:pt x="201" y="47"/>
                      <a:pt x="169" y="0"/>
                      <a:pt x="104" y="0"/>
                    </a:cubicBezTo>
                    <a:close/>
                    <a:moveTo>
                      <a:pt x="101" y="240"/>
                    </a:moveTo>
                    <a:cubicBezTo>
                      <a:pt x="75" y="240"/>
                      <a:pt x="62" y="209"/>
                      <a:pt x="62" y="146"/>
                    </a:cubicBezTo>
                    <a:cubicBezTo>
                      <a:pt x="62" y="80"/>
                      <a:pt x="75" y="47"/>
                      <a:pt x="102" y="47"/>
                    </a:cubicBezTo>
                    <a:cubicBezTo>
                      <a:pt x="126" y="47"/>
                      <a:pt x="139" y="79"/>
                      <a:pt x="139" y="143"/>
                    </a:cubicBezTo>
                    <a:cubicBezTo>
                      <a:pt x="139" y="208"/>
                      <a:pt x="126" y="240"/>
                      <a:pt x="101" y="240"/>
                    </a:cubicBezTo>
                    <a:close/>
                  </a:path>
                </a:pathLst>
              </a:cu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grpSp>
        <p:grpSp>
          <p:nvGrpSpPr>
            <p:cNvPr id="18" name="Group 17"/>
            <p:cNvGrpSpPr/>
            <p:nvPr/>
          </p:nvGrpSpPr>
          <p:grpSpPr>
            <a:xfrm>
              <a:off x="1860620" y="4256425"/>
              <a:ext cx="830935" cy="560216"/>
              <a:chOff x="1758405" y="4256542"/>
              <a:chExt cx="831053" cy="560295"/>
            </a:xfrm>
          </p:grpSpPr>
          <p:sp>
            <p:nvSpPr>
              <p:cNvPr id="9" name="Flowchart: Magnetic Disk 8"/>
              <p:cNvSpPr/>
              <p:nvPr/>
            </p:nvSpPr>
            <p:spPr bwMode="auto">
              <a:xfrm>
                <a:off x="1758405" y="4256542"/>
                <a:ext cx="381046" cy="560295"/>
              </a:xfrm>
              <a:prstGeom prst="flowChartMagneticDisk">
                <a:avLst/>
              </a:pr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16" name="Oval 15"/>
              <p:cNvSpPr/>
              <p:nvPr/>
            </p:nvSpPr>
            <p:spPr bwMode="auto">
              <a:xfrm>
                <a:off x="1793848" y="4280248"/>
                <a:ext cx="312260" cy="1329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9" name="Flowchart: Magnetic Disk 188"/>
              <p:cNvSpPr/>
              <p:nvPr/>
            </p:nvSpPr>
            <p:spPr bwMode="auto">
              <a:xfrm>
                <a:off x="2208412" y="4256542"/>
                <a:ext cx="381046" cy="560295"/>
              </a:xfrm>
              <a:prstGeom prst="flowChartMagneticDisk">
                <a:avLst/>
              </a:pr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190" name="Oval 189"/>
              <p:cNvSpPr/>
              <p:nvPr/>
            </p:nvSpPr>
            <p:spPr bwMode="auto">
              <a:xfrm>
                <a:off x="2246461" y="4280248"/>
                <a:ext cx="312260" cy="1329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 name="TextBox 1"/>
          <p:cNvSpPr txBox="1"/>
          <p:nvPr/>
        </p:nvSpPr>
        <p:spPr>
          <a:xfrm>
            <a:off x="-101334" y="-2116112"/>
            <a:ext cx="7109879" cy="815608"/>
          </a:xfrm>
          <a:prstGeom prst="rect">
            <a:avLst/>
          </a:prstGeom>
          <a:noFill/>
        </p:spPr>
        <p:txBody>
          <a:bodyPr wrap="square" lIns="457200" tIns="91440" rtlCol="0">
            <a:spAutoFit/>
          </a:bodyPr>
          <a:lstStyle/>
          <a:p>
            <a:r>
              <a:rPr lang="en-US" sz="4400" spc="-100" dirty="0">
                <a:latin typeface="Segoe UI Light" panose="020B0502040204020203" pitchFamily="34" charset="0"/>
                <a:cs typeface="Segoe UI Light" panose="020B0502040204020203" pitchFamily="34" charset="0"/>
              </a:rPr>
              <a:t>Azure SQL Data Warehouse</a:t>
            </a:r>
          </a:p>
        </p:txBody>
      </p:sp>
      <p:grpSp>
        <p:nvGrpSpPr>
          <p:cNvPr id="31" name="Group 30"/>
          <p:cNvGrpSpPr/>
          <p:nvPr/>
        </p:nvGrpSpPr>
        <p:grpSpPr>
          <a:xfrm>
            <a:off x="7334005" y="2883577"/>
            <a:ext cx="4903614" cy="3733331"/>
            <a:chOff x="7334005" y="2456194"/>
            <a:chExt cx="4903614" cy="3733331"/>
          </a:xfrm>
        </p:grpSpPr>
        <p:cxnSp>
          <p:nvCxnSpPr>
            <p:cNvPr id="23" name="Straight Connector 22"/>
            <p:cNvCxnSpPr/>
            <p:nvPr/>
          </p:nvCxnSpPr>
          <p:spPr>
            <a:xfrm>
              <a:off x="10298209" y="3931425"/>
              <a:ext cx="657378" cy="123657"/>
            </a:xfrm>
            <a:prstGeom prst="line">
              <a:avLst/>
            </a:prstGeom>
            <a:ln w="19050" cap="rnd">
              <a:solidFill>
                <a:srgbClr val="0072C6"/>
              </a:solidFill>
              <a:prstDash val="sysDot"/>
              <a:round/>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0647459" y="3601225"/>
              <a:ext cx="271811" cy="359114"/>
            </a:xfrm>
            <a:prstGeom prst="line">
              <a:avLst/>
            </a:prstGeom>
            <a:ln w="19050" cap="rnd">
              <a:solidFill>
                <a:srgbClr val="0072C6"/>
              </a:solidFill>
              <a:prstDash val="sysDot"/>
              <a:round/>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a:stCxn id="174" idx="4"/>
            </p:cNvCxnSpPr>
            <p:nvPr/>
          </p:nvCxnSpPr>
          <p:spPr>
            <a:xfrm>
              <a:off x="10961481" y="3565465"/>
              <a:ext cx="45689" cy="452181"/>
            </a:xfrm>
            <a:prstGeom prst="line">
              <a:avLst/>
            </a:prstGeom>
            <a:ln w="19050" cap="rnd">
              <a:solidFill>
                <a:srgbClr val="0072C6"/>
              </a:solidFill>
              <a:prstDash val="sysDot"/>
              <a:round/>
            </a:ln>
          </p:spPr>
          <p:style>
            <a:lnRef idx="1">
              <a:schemeClr val="accent1"/>
            </a:lnRef>
            <a:fillRef idx="0">
              <a:schemeClr val="accent1"/>
            </a:fillRef>
            <a:effectRef idx="0">
              <a:schemeClr val="accent1"/>
            </a:effectRef>
            <a:fontRef idx="minor">
              <a:schemeClr val="tx1"/>
            </a:fontRef>
          </p:style>
        </p:cxnSp>
        <p:sp>
          <p:nvSpPr>
            <p:cNvPr id="116" name="Freeform 115"/>
            <p:cNvSpPr>
              <a:spLocks noChangeAspect="1"/>
            </p:cNvSpPr>
            <p:nvPr/>
          </p:nvSpPr>
          <p:spPr bwMode="black">
            <a:xfrm flipH="1">
              <a:off x="9427163" y="4287664"/>
              <a:ext cx="995639" cy="638985"/>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tx1"/>
            </a:solidFill>
            <a:ln>
              <a:noFill/>
            </a:ln>
          </p:spPr>
          <p:txBody>
            <a:bodyPr vert="horz" wrap="square" lIns="91440" tIns="45720" rIns="91440" bIns="45720" numCol="1" anchor="t" anchorCtr="0" compatLnSpc="1">
              <a:prstTxWarp prst="textNoShape">
                <a:avLst/>
              </a:prstTxWarp>
              <a:noAutofit/>
            </a:bodyPr>
            <a:lstStyle/>
            <a:p>
              <a:endParaRPr lang="en-US" dirty="0">
                <a:solidFill>
                  <a:schemeClr val="tx1"/>
                </a:solidFill>
              </a:endParaRPr>
            </a:p>
          </p:txBody>
        </p:sp>
        <p:grpSp>
          <p:nvGrpSpPr>
            <p:cNvPr id="181" name="Group 180"/>
            <p:cNvGrpSpPr/>
            <p:nvPr/>
          </p:nvGrpSpPr>
          <p:grpSpPr>
            <a:xfrm>
              <a:off x="10311126" y="3391004"/>
              <a:ext cx="1365394" cy="1875299"/>
              <a:chOff x="7324547" y="2925514"/>
              <a:chExt cx="2702882" cy="3712270"/>
            </a:xfrm>
          </p:grpSpPr>
          <p:sp>
            <p:nvSpPr>
              <p:cNvPr id="183" name="Freeform 182"/>
              <p:cNvSpPr/>
              <p:nvPr/>
            </p:nvSpPr>
            <p:spPr>
              <a:xfrm rot="19220912" flipH="1">
                <a:off x="8934276" y="2925514"/>
                <a:ext cx="1093153" cy="2800057"/>
              </a:xfrm>
              <a:custGeom>
                <a:avLst/>
                <a:gdLst>
                  <a:gd name="connsiteX0" fmla="*/ 810735 w 1093153"/>
                  <a:gd name="connsiteY0" fmla="*/ 155547 h 2800057"/>
                  <a:gd name="connsiteX1" fmla="*/ 505794 w 1093153"/>
                  <a:gd name="connsiteY1" fmla="*/ 951171 h 2800057"/>
                  <a:gd name="connsiteX2" fmla="*/ 524517 w 1093153"/>
                  <a:gd name="connsiteY2" fmla="*/ 1030725 h 2800057"/>
                  <a:gd name="connsiteX3" fmla="*/ 474619 w 1093153"/>
                  <a:gd name="connsiteY3" fmla="*/ 1030835 h 2800057"/>
                  <a:gd name="connsiteX4" fmla="*/ 190565 w 1093153"/>
                  <a:gd name="connsiteY4" fmla="*/ 1149459 h 2800057"/>
                  <a:gd name="connsiteX5" fmla="*/ 121152 w 1093153"/>
                  <a:gd name="connsiteY5" fmla="*/ 1890873 h 2800057"/>
                  <a:gd name="connsiteX6" fmla="*/ 176965 w 1093153"/>
                  <a:gd name="connsiteY6" fmla="*/ 1948713 h 2800057"/>
                  <a:gd name="connsiteX7" fmla="*/ 154483 w 1093153"/>
                  <a:gd name="connsiteY7" fmla="*/ 2066317 h 2800057"/>
                  <a:gd name="connsiteX8" fmla="*/ 305967 w 1093153"/>
                  <a:gd name="connsiteY8" fmla="*/ 2557157 h 2800057"/>
                  <a:gd name="connsiteX9" fmla="*/ 1031812 w 1093153"/>
                  <a:gd name="connsiteY9" fmla="*/ 2766828 h 2800057"/>
                  <a:gd name="connsiteX10" fmla="*/ 1047434 w 1093153"/>
                  <a:gd name="connsiteY10" fmla="*/ 2760162 h 2800057"/>
                  <a:gd name="connsiteX11" fmla="*/ 1047434 w 1093153"/>
                  <a:gd name="connsiteY11" fmla="*/ 2757022 h 2800057"/>
                  <a:gd name="connsiteX12" fmla="*/ 1093153 w 1093153"/>
                  <a:gd name="connsiteY12" fmla="*/ 2740651 h 2800057"/>
                  <a:gd name="connsiteX13" fmla="*/ 1093152 w 1093153"/>
                  <a:gd name="connsiteY13" fmla="*/ 0 h 2800057"/>
                  <a:gd name="connsiteX14" fmla="*/ 1038667 w 1093153"/>
                  <a:gd name="connsiteY14" fmla="*/ 16234 h 2800057"/>
                  <a:gd name="connsiteX15" fmla="*/ 1038667 w 1093153"/>
                  <a:gd name="connsiteY15" fmla="*/ 19347 h 2800057"/>
                  <a:gd name="connsiteX16" fmla="*/ 1034416 w 1093153"/>
                  <a:gd name="connsiteY16" fmla="*/ 20856 h 2800057"/>
                  <a:gd name="connsiteX17" fmla="*/ 810735 w 1093153"/>
                  <a:gd name="connsiteY17" fmla="*/ 155547 h 2800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93153" h="2800057">
                    <a:moveTo>
                      <a:pt x="810735" y="155547"/>
                    </a:moveTo>
                    <a:cubicBezTo>
                      <a:pt x="568466" y="356335"/>
                      <a:pt x="463119" y="661062"/>
                      <a:pt x="505794" y="951171"/>
                    </a:cubicBezTo>
                    <a:lnTo>
                      <a:pt x="524517" y="1030725"/>
                    </a:lnTo>
                    <a:lnTo>
                      <a:pt x="474619" y="1030835"/>
                    </a:lnTo>
                    <a:cubicBezTo>
                      <a:pt x="373686" y="1040747"/>
                      <a:pt x="274529" y="1079870"/>
                      <a:pt x="190565" y="1149459"/>
                    </a:cubicBezTo>
                    <a:cubicBezTo>
                      <a:pt x="-33340" y="1335026"/>
                      <a:pt x="-64417" y="1666970"/>
                      <a:pt x="121152" y="1890873"/>
                    </a:cubicBezTo>
                    <a:lnTo>
                      <a:pt x="176965" y="1948713"/>
                    </a:lnTo>
                    <a:lnTo>
                      <a:pt x="154483" y="2066317"/>
                    </a:lnTo>
                    <a:cubicBezTo>
                      <a:pt x="138471" y="2237335"/>
                      <a:pt x="187701" y="2414459"/>
                      <a:pt x="305967" y="2557157"/>
                    </a:cubicBezTo>
                    <a:cubicBezTo>
                      <a:pt x="487061" y="2775663"/>
                      <a:pt x="777522" y="2850095"/>
                      <a:pt x="1031812" y="2766828"/>
                    </a:cubicBezTo>
                    <a:lnTo>
                      <a:pt x="1047434" y="2760162"/>
                    </a:lnTo>
                    <a:lnTo>
                      <a:pt x="1047434" y="2757022"/>
                    </a:lnTo>
                    <a:lnTo>
                      <a:pt x="1093153" y="2740651"/>
                    </a:lnTo>
                    <a:lnTo>
                      <a:pt x="1093152" y="0"/>
                    </a:lnTo>
                    <a:lnTo>
                      <a:pt x="1038667" y="16234"/>
                    </a:lnTo>
                    <a:lnTo>
                      <a:pt x="1038667" y="19347"/>
                    </a:lnTo>
                    <a:lnTo>
                      <a:pt x="1034416" y="20856"/>
                    </a:lnTo>
                    <a:cubicBezTo>
                      <a:pt x="955436" y="53368"/>
                      <a:pt x="879954" y="98179"/>
                      <a:pt x="810735" y="155547"/>
                    </a:cubicBezTo>
                    <a:close/>
                  </a:path>
                </a:pathLst>
              </a:custGeom>
              <a:solidFill>
                <a:srgbClr val="2EAF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 name="Freeform 183"/>
              <p:cNvSpPr/>
              <p:nvPr/>
            </p:nvSpPr>
            <p:spPr>
              <a:xfrm rot="19220912" flipH="1">
                <a:off x="7324547" y="3852923"/>
                <a:ext cx="1937154" cy="2784861"/>
              </a:xfrm>
              <a:custGeom>
                <a:avLst/>
                <a:gdLst>
                  <a:gd name="connsiteX0" fmla="*/ 0 w 1937154"/>
                  <a:gd name="connsiteY0" fmla="*/ 44210 h 2784861"/>
                  <a:gd name="connsiteX1" fmla="*/ 1 w 1937154"/>
                  <a:gd name="connsiteY1" fmla="*/ 2784861 h 2784861"/>
                  <a:gd name="connsiteX2" fmla="*/ 45003 w 1937154"/>
                  <a:gd name="connsiteY2" fmla="*/ 2765657 h 2784861"/>
                  <a:gd name="connsiteX3" fmla="*/ 130127 w 1937154"/>
                  <a:gd name="connsiteY3" fmla="*/ 2708466 h 2784861"/>
                  <a:gd name="connsiteX4" fmla="*/ 132264 w 1937154"/>
                  <a:gd name="connsiteY4" fmla="*/ 2711044 h 2784861"/>
                  <a:gd name="connsiteX5" fmla="*/ 157839 w 1937154"/>
                  <a:gd name="connsiteY5" fmla="*/ 2689848 h 2784861"/>
                  <a:gd name="connsiteX6" fmla="*/ 157847 w 1937154"/>
                  <a:gd name="connsiteY6" fmla="*/ 2689842 h 2784861"/>
                  <a:gd name="connsiteX7" fmla="*/ 157854 w 1937154"/>
                  <a:gd name="connsiteY7" fmla="*/ 2689835 h 2784861"/>
                  <a:gd name="connsiteX8" fmla="*/ 1694246 w 1937154"/>
                  <a:gd name="connsiteY8" fmla="*/ 1416495 h 2784861"/>
                  <a:gd name="connsiteX9" fmla="*/ 1694254 w 1937154"/>
                  <a:gd name="connsiteY9" fmla="*/ 1416489 h 2784861"/>
                  <a:gd name="connsiteX10" fmla="*/ 1694261 w 1937154"/>
                  <a:gd name="connsiteY10" fmla="*/ 1416482 h 2784861"/>
                  <a:gd name="connsiteX11" fmla="*/ 1731547 w 1937154"/>
                  <a:gd name="connsiteY11" fmla="*/ 1385580 h 2784861"/>
                  <a:gd name="connsiteX12" fmla="*/ 1728432 w 1937154"/>
                  <a:gd name="connsiteY12" fmla="*/ 1381821 h 2784861"/>
                  <a:gd name="connsiteX13" fmla="*/ 1789698 w 1937154"/>
                  <a:gd name="connsiteY13" fmla="*/ 1319678 h 2784861"/>
                  <a:gd name="connsiteX14" fmla="*/ 1782729 w 1937154"/>
                  <a:gd name="connsiteY14" fmla="*/ 471457 h 2784861"/>
                  <a:gd name="connsiteX15" fmla="*/ 950543 w 1937154"/>
                  <a:gd name="connsiteY15" fmla="*/ 307167 h 2784861"/>
                  <a:gd name="connsiteX16" fmla="*/ 940037 w 1937154"/>
                  <a:gd name="connsiteY16" fmla="*/ 314224 h 2784861"/>
                  <a:gd name="connsiteX17" fmla="*/ 940022 w 1937154"/>
                  <a:gd name="connsiteY17" fmla="*/ 314203 h 2784861"/>
                  <a:gd name="connsiteX18" fmla="*/ 21307 w 1937154"/>
                  <a:gd name="connsiteY18" fmla="*/ 36645 h 2784861"/>
                  <a:gd name="connsiteX19" fmla="*/ 0 w 1937154"/>
                  <a:gd name="connsiteY19" fmla="*/ 44210 h 2784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37154" h="2784861">
                    <a:moveTo>
                      <a:pt x="0" y="44210"/>
                    </a:moveTo>
                    <a:lnTo>
                      <a:pt x="1" y="2784861"/>
                    </a:lnTo>
                    <a:lnTo>
                      <a:pt x="45003" y="2765657"/>
                    </a:lnTo>
                    <a:lnTo>
                      <a:pt x="130127" y="2708466"/>
                    </a:lnTo>
                    <a:lnTo>
                      <a:pt x="132264" y="2711044"/>
                    </a:lnTo>
                    <a:lnTo>
                      <a:pt x="157839" y="2689848"/>
                    </a:lnTo>
                    <a:lnTo>
                      <a:pt x="157847" y="2689842"/>
                    </a:lnTo>
                    <a:lnTo>
                      <a:pt x="157854" y="2689835"/>
                    </a:lnTo>
                    <a:lnTo>
                      <a:pt x="1694246" y="1416495"/>
                    </a:lnTo>
                    <a:lnTo>
                      <a:pt x="1694254" y="1416489"/>
                    </a:lnTo>
                    <a:lnTo>
                      <a:pt x="1694261" y="1416482"/>
                    </a:lnTo>
                    <a:lnTo>
                      <a:pt x="1731547" y="1385580"/>
                    </a:lnTo>
                    <a:lnTo>
                      <a:pt x="1728432" y="1381821"/>
                    </a:lnTo>
                    <a:lnTo>
                      <a:pt x="1789698" y="1319678"/>
                    </a:lnTo>
                    <a:cubicBezTo>
                      <a:pt x="1985237" y="1076333"/>
                      <a:pt x="1989695" y="721178"/>
                      <a:pt x="1782729" y="471457"/>
                    </a:cubicBezTo>
                    <a:cubicBezTo>
                      <a:pt x="1575764" y="221736"/>
                      <a:pt x="1225954" y="160193"/>
                      <a:pt x="950543" y="307167"/>
                    </a:cubicBezTo>
                    <a:lnTo>
                      <a:pt x="940037" y="314224"/>
                    </a:lnTo>
                    <a:lnTo>
                      <a:pt x="940022" y="314203"/>
                    </a:lnTo>
                    <a:cubicBezTo>
                      <a:pt x="710549" y="37325"/>
                      <a:pt x="345322" y="-60717"/>
                      <a:pt x="21307" y="36645"/>
                    </a:cubicBezTo>
                    <a:lnTo>
                      <a:pt x="0" y="44210"/>
                    </a:lnTo>
                    <a:close/>
                  </a:path>
                </a:pathLst>
              </a:custGeom>
              <a:solidFill>
                <a:srgbClr val="209F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7" name="Freeform 9"/>
            <p:cNvSpPr>
              <a:spLocks noChangeAspect="1" noEditPoints="1"/>
            </p:cNvSpPr>
            <p:nvPr/>
          </p:nvSpPr>
          <p:spPr bwMode="black">
            <a:xfrm>
              <a:off x="10600176" y="3994754"/>
              <a:ext cx="851132" cy="69012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8" name="2 LINE 2"/>
            <p:cNvSpPr/>
            <p:nvPr/>
          </p:nvSpPr>
          <p:spPr bwMode="auto">
            <a:xfrm flipH="1">
              <a:off x="7334005" y="2743298"/>
              <a:ext cx="1269819" cy="829615"/>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57150" cap="flat" cmpd="sng" algn="ctr">
              <a:solidFill>
                <a:srgbClr val="0070C0"/>
              </a:solidFill>
              <a:prstDash val="solid"/>
              <a:headEnd type="none" w="med" len="med"/>
              <a:tailEnd type="none" w="med" len="med"/>
            </a:ln>
            <a:effectLst/>
          </p:spPr>
          <p:txBody>
            <a:bodyPr rtlCol="0" anchor="ctr"/>
            <a:lstStyle/>
            <a:p>
              <a:pPr algn="ctr" defTabSz="914367"/>
              <a:endParaRPr lang="en-US" sz="1696" kern="0" dirty="0">
                <a:solidFill>
                  <a:srgbClr val="FFFFFF"/>
                </a:solidFill>
              </a:endParaRPr>
            </a:p>
          </p:txBody>
        </p:sp>
        <p:grpSp>
          <p:nvGrpSpPr>
            <p:cNvPr id="250" name="2 GEAR"/>
            <p:cNvGrpSpPr/>
            <p:nvPr/>
          </p:nvGrpSpPr>
          <p:grpSpPr>
            <a:xfrm>
              <a:off x="7586602" y="2469332"/>
              <a:ext cx="676257" cy="704819"/>
              <a:chOff x="3427632" y="3858620"/>
              <a:chExt cx="676353" cy="704919"/>
            </a:xfrm>
          </p:grpSpPr>
          <p:sp>
            <p:nvSpPr>
              <p:cNvPr id="251" name="Oval 250"/>
              <p:cNvSpPr/>
              <p:nvPr/>
            </p:nvSpPr>
            <p:spPr bwMode="auto">
              <a:xfrm>
                <a:off x="3647037" y="4038061"/>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algn="ctr" defTabSz="895919" fontAlgn="base">
                  <a:spcBef>
                    <a:spcPct val="0"/>
                  </a:spcBef>
                  <a:spcAft>
                    <a:spcPct val="0"/>
                  </a:spcAft>
                  <a:defRPr/>
                </a:pPr>
                <a:endParaRPr lang="en-US" sz="2157" kern="0" spc="-98"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nvGrpSpPr>
              <p:cNvPr id="252" name="Group 251"/>
              <p:cNvGrpSpPr/>
              <p:nvPr/>
            </p:nvGrpSpPr>
            <p:grpSpPr>
              <a:xfrm>
                <a:off x="3427632" y="3858620"/>
                <a:ext cx="676353" cy="704919"/>
                <a:chOff x="14154282" y="2732561"/>
                <a:chExt cx="1671361" cy="1714515"/>
              </a:xfrm>
            </p:grpSpPr>
            <p:sp>
              <p:nvSpPr>
                <p:cNvPr id="253" name="Freeform 252"/>
                <p:cNvSpPr>
                  <a:spLocks noEditPoints="1"/>
                </p:cNvSpPr>
                <p:nvPr/>
              </p:nvSpPr>
              <p:spPr bwMode="black">
                <a:xfrm>
                  <a:off x="14154282" y="2732561"/>
                  <a:ext cx="1671361" cy="171451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adFill flip="none" rotWithShape="1">
                  <a:gsLst>
                    <a:gs pos="57000">
                      <a:schemeClr val="tx1">
                        <a:lumMod val="75000"/>
                      </a:schemeClr>
                    </a:gs>
                    <a:gs pos="58000">
                      <a:schemeClr val="bg1">
                        <a:lumMod val="50000"/>
                      </a:schemeClr>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254" name="Oval 253"/>
                <p:cNvSpPr>
                  <a:spLocks noChangeArrowheads="1"/>
                </p:cNvSpPr>
                <p:nvPr/>
              </p:nvSpPr>
              <p:spPr bwMode="black">
                <a:xfrm>
                  <a:off x="14818730" y="3440877"/>
                  <a:ext cx="342468" cy="342377"/>
                </a:xfrm>
                <a:prstGeom prst="ellipse">
                  <a:avLst/>
                </a:pr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37" kern="0" dirty="0">
                    <a:solidFill>
                      <a:srgbClr val="000000"/>
                    </a:solidFill>
                  </a:endParaRPr>
                </a:p>
              </p:txBody>
            </p:sp>
          </p:grpSp>
        </p:grpSp>
        <p:sp>
          <p:nvSpPr>
            <p:cNvPr id="12" name="Rectangle 11"/>
            <p:cNvSpPr/>
            <p:nvPr/>
          </p:nvSpPr>
          <p:spPr bwMode="auto">
            <a:xfrm>
              <a:off x="8610999" y="2456194"/>
              <a:ext cx="3358746" cy="75905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Market-leading price &amp; performance</a:t>
              </a:r>
            </a:p>
          </p:txBody>
        </p:sp>
        <p:sp>
          <p:nvSpPr>
            <p:cNvPr id="15" name="TextBox 14"/>
            <p:cNvSpPr txBox="1"/>
            <p:nvPr/>
          </p:nvSpPr>
          <p:spPr>
            <a:xfrm>
              <a:off x="8557813" y="4913319"/>
              <a:ext cx="3679806" cy="1276206"/>
            </a:xfrm>
            <a:prstGeom prst="rect">
              <a:avLst/>
            </a:prstGeom>
            <a:noFill/>
            <a:ln>
              <a:noFill/>
            </a:ln>
          </p:spPr>
          <p:txBody>
            <a:bodyPr wrap="square" lIns="182854" tIns="146284" rIns="182854" bIns="146284" rtlCol="0">
              <a:spAutoFit/>
            </a:bodyPr>
            <a:lstStyle>
              <a:defPPr>
                <a:defRPr lang="en-US"/>
              </a:defPPr>
              <a:lvl1pPr>
                <a:lnSpc>
                  <a:spcPct val="90000"/>
                </a:lnSpc>
                <a:spcAft>
                  <a:spcPts val="1200"/>
                </a:spcAft>
                <a:defRPr sz="1400">
                  <a:gradFill>
                    <a:gsLst>
                      <a:gs pos="2917">
                        <a:srgbClr val="000000"/>
                      </a:gs>
                      <a:gs pos="30000">
                        <a:srgbClr val="000000"/>
                      </a:gs>
                    </a:gsLst>
                    <a:lin ang="5400000" scaled="0"/>
                  </a:gradFill>
                </a:defRPr>
              </a:lvl1pPr>
            </a:lstStyle>
            <a:p>
              <a:pPr defTabSz="914367">
                <a:spcAft>
                  <a:spcPts val="800"/>
                </a:spcAft>
              </a:pPr>
              <a:r>
                <a:rPr lang="en-US" dirty="0">
                  <a:solidFill>
                    <a:schemeClr val="tx1"/>
                  </a:solidFill>
                  <a:latin typeface="Segoe UI" panose="020B0502040204020203" pitchFamily="34" charset="0"/>
                  <a:cs typeface="Segoe UI" panose="020B0502040204020203" pitchFamily="34" charset="0"/>
                </a:rPr>
                <a:t>Use simple billing compute and storage</a:t>
              </a:r>
            </a:p>
            <a:p>
              <a:pPr defTabSz="914367">
                <a:spcAft>
                  <a:spcPts val="800"/>
                </a:spcAft>
              </a:pPr>
              <a:r>
                <a:rPr lang="en-US" dirty="0">
                  <a:solidFill>
                    <a:schemeClr val="tx1"/>
                  </a:solidFill>
                  <a:latin typeface="Segoe UI" panose="020B0502040204020203" pitchFamily="34" charset="0"/>
                  <a:cs typeface="Segoe UI" panose="020B0502040204020203" pitchFamily="34" charset="0"/>
                </a:rPr>
                <a:t>Pay for what you need, when you need it with dynamic pause</a:t>
              </a:r>
            </a:p>
            <a:p>
              <a:pPr defTabSz="914367">
                <a:spcAft>
                  <a:spcPts val="800"/>
                </a:spcAft>
              </a:pPr>
              <a:r>
                <a:rPr lang="en-US" dirty="0">
                  <a:solidFill>
                    <a:schemeClr val="tx1"/>
                  </a:solidFill>
                  <a:latin typeface="Segoe UI" panose="020B0502040204020203" pitchFamily="34" charset="0"/>
                  <a:cs typeface="Segoe UI" panose="020B0502040204020203" pitchFamily="34" charset="0"/>
                </a:rPr>
                <a:t>Bring DW to the cloud without rewriting</a:t>
              </a:r>
            </a:p>
          </p:txBody>
        </p:sp>
        <p:grpSp>
          <p:nvGrpSpPr>
            <p:cNvPr id="161" name="Group 160"/>
            <p:cNvGrpSpPr>
              <a:grpSpLocks noChangeAspect="1"/>
            </p:cNvGrpSpPr>
            <p:nvPr/>
          </p:nvGrpSpPr>
          <p:grpSpPr>
            <a:xfrm>
              <a:off x="9829228" y="3571742"/>
              <a:ext cx="511893" cy="511895"/>
              <a:chOff x="4322558" y="-150269"/>
              <a:chExt cx="300538" cy="300538"/>
            </a:xfrm>
          </p:grpSpPr>
          <p:sp>
            <p:nvSpPr>
              <p:cNvPr id="162" name="Oval 161"/>
              <p:cNvSpPr/>
              <p:nvPr/>
            </p:nvSpPr>
            <p:spPr>
              <a:xfrm>
                <a:off x="4322558" y="-150269"/>
                <a:ext cx="300538" cy="300538"/>
              </a:xfrm>
              <a:prstGeom prst="ellipse">
                <a:avLst/>
              </a:prstGeom>
              <a:solidFill>
                <a:schemeClr val="tx2">
                  <a:lumMod val="20000"/>
                  <a:lumOff val="80000"/>
                </a:schemeClr>
              </a:solidFill>
              <a:ln w="12700" cap="flat" cmpd="sng" algn="ctr">
                <a:noFill/>
                <a:prstDash val="solid"/>
                <a:miter lim="800000"/>
              </a:ln>
              <a:effectLst/>
            </p:spPr>
            <p:txBody>
              <a:bodyPr rtlCol="0" anchor="ctr"/>
              <a:lstStyle/>
              <a:p>
                <a:pPr algn="ctr" defTabSz="506845">
                  <a:defRPr/>
                </a:pPr>
                <a:endParaRPr lang="en-US" sz="998" kern="0" dirty="0">
                  <a:solidFill>
                    <a:srgbClr val="FFFFFF"/>
                  </a:solidFill>
                  <a:latin typeface="Segoe"/>
                </a:endParaRPr>
              </a:p>
            </p:txBody>
          </p:sp>
          <p:grpSp>
            <p:nvGrpSpPr>
              <p:cNvPr id="163" name="Group 162"/>
              <p:cNvGrpSpPr>
                <a:grpSpLocks noChangeAspect="1"/>
              </p:cNvGrpSpPr>
              <p:nvPr/>
            </p:nvGrpSpPr>
            <p:grpSpPr>
              <a:xfrm>
                <a:off x="4384955" y="-98434"/>
                <a:ext cx="175744" cy="196869"/>
                <a:chOff x="-459430" y="-5122871"/>
                <a:chExt cx="1512104" cy="1693868"/>
              </a:xfrm>
            </p:grpSpPr>
            <p:sp>
              <p:nvSpPr>
                <p:cNvPr id="164" name="Freeform 163"/>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A6E0F4"/>
                </a:solidFill>
                <a:ln w="12700" cap="flat" cmpd="sng" algn="ctr">
                  <a:noFill/>
                  <a:prstDash val="solid"/>
                  <a:miter lim="800000"/>
                </a:ln>
                <a:effectLst/>
              </p:spPr>
              <p:txBody>
                <a:bodyPr rtlCol="0" anchor="ctr"/>
                <a:lstStyle/>
                <a:p>
                  <a:pPr algn="ctr" defTabSz="506845">
                    <a:defRPr/>
                  </a:pPr>
                  <a:endParaRPr lang="en-US" sz="998" kern="0" dirty="0">
                    <a:solidFill>
                      <a:srgbClr val="FFFFFF"/>
                    </a:solidFill>
                    <a:latin typeface="Segoe"/>
                  </a:endParaRPr>
                </a:p>
              </p:txBody>
            </p:sp>
            <p:sp>
              <p:nvSpPr>
                <p:cNvPr id="165" name="Freeform 164"/>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0072C6"/>
                </a:solidFill>
                <a:ln w="12700" cap="flat" cmpd="sng" algn="ctr">
                  <a:noFill/>
                  <a:prstDash val="solid"/>
                  <a:miter lim="800000"/>
                </a:ln>
                <a:effectLst/>
              </p:spPr>
              <p:txBody>
                <a:bodyPr rtlCol="0" anchor="ctr"/>
                <a:lstStyle/>
                <a:p>
                  <a:pPr algn="ctr" defTabSz="506845">
                    <a:defRPr/>
                  </a:pPr>
                  <a:endParaRPr lang="en-US" sz="998" kern="0" dirty="0">
                    <a:solidFill>
                      <a:srgbClr val="FFFFFF"/>
                    </a:solidFill>
                    <a:latin typeface="Segoe"/>
                  </a:endParaRPr>
                </a:p>
              </p:txBody>
            </p:sp>
            <p:sp>
              <p:nvSpPr>
                <p:cNvPr id="166" name="Freeform 165"/>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002060"/>
                </a:solidFill>
                <a:ln w="12700" cap="flat" cmpd="sng" algn="ctr">
                  <a:noFill/>
                  <a:prstDash val="solid"/>
                  <a:miter lim="800000"/>
                </a:ln>
                <a:effectLst/>
              </p:spPr>
              <p:txBody>
                <a:bodyPr rtlCol="0" anchor="ctr"/>
                <a:lstStyle/>
                <a:p>
                  <a:pPr algn="ctr" defTabSz="506845">
                    <a:defRPr/>
                  </a:pPr>
                  <a:endParaRPr lang="en-US" sz="998" kern="0" dirty="0">
                    <a:solidFill>
                      <a:srgbClr val="FFFFFF"/>
                    </a:solidFill>
                    <a:latin typeface="Segoe"/>
                  </a:endParaRPr>
                </a:p>
              </p:txBody>
            </p:sp>
          </p:grpSp>
        </p:grpSp>
        <p:grpSp>
          <p:nvGrpSpPr>
            <p:cNvPr id="167" name="Group 166"/>
            <p:cNvGrpSpPr>
              <a:grpSpLocks noChangeAspect="1"/>
            </p:cNvGrpSpPr>
            <p:nvPr/>
          </p:nvGrpSpPr>
          <p:grpSpPr>
            <a:xfrm>
              <a:off x="10348488" y="3301741"/>
              <a:ext cx="345820" cy="345821"/>
              <a:chOff x="4322558" y="-150269"/>
              <a:chExt cx="300538" cy="300538"/>
            </a:xfrm>
          </p:grpSpPr>
          <p:sp>
            <p:nvSpPr>
              <p:cNvPr id="168" name="Oval 167"/>
              <p:cNvSpPr/>
              <p:nvPr/>
            </p:nvSpPr>
            <p:spPr>
              <a:xfrm>
                <a:off x="4322558" y="-150269"/>
                <a:ext cx="300538" cy="300538"/>
              </a:xfrm>
              <a:prstGeom prst="ellipse">
                <a:avLst/>
              </a:prstGeom>
              <a:solidFill>
                <a:schemeClr val="tx2">
                  <a:lumMod val="20000"/>
                  <a:lumOff val="80000"/>
                </a:schemeClr>
              </a:solidFill>
              <a:ln w="12700" cap="flat" cmpd="sng" algn="ctr">
                <a:noFill/>
                <a:prstDash val="solid"/>
                <a:miter lim="800000"/>
              </a:ln>
              <a:effectLst/>
            </p:spPr>
            <p:txBody>
              <a:bodyPr rtlCol="0" anchor="ctr"/>
              <a:lstStyle/>
              <a:p>
                <a:pPr algn="ctr" defTabSz="506845">
                  <a:defRPr/>
                </a:pPr>
                <a:endParaRPr lang="en-US" sz="998" kern="0" dirty="0">
                  <a:solidFill>
                    <a:srgbClr val="FFFFFF"/>
                  </a:solidFill>
                  <a:latin typeface="Segoe"/>
                </a:endParaRPr>
              </a:p>
            </p:txBody>
          </p:sp>
          <p:grpSp>
            <p:nvGrpSpPr>
              <p:cNvPr id="169" name="Group 168"/>
              <p:cNvGrpSpPr>
                <a:grpSpLocks noChangeAspect="1"/>
              </p:cNvGrpSpPr>
              <p:nvPr/>
            </p:nvGrpSpPr>
            <p:grpSpPr>
              <a:xfrm>
                <a:off x="4384955" y="-98434"/>
                <a:ext cx="175744" cy="196869"/>
                <a:chOff x="-459430" y="-5122871"/>
                <a:chExt cx="1512104" cy="1693868"/>
              </a:xfrm>
            </p:grpSpPr>
            <p:sp>
              <p:nvSpPr>
                <p:cNvPr id="170" name="Freeform 169"/>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A6E0F4"/>
                </a:solidFill>
                <a:ln w="12700" cap="flat" cmpd="sng" algn="ctr">
                  <a:noFill/>
                  <a:prstDash val="solid"/>
                  <a:miter lim="800000"/>
                </a:ln>
                <a:effectLst/>
              </p:spPr>
              <p:txBody>
                <a:bodyPr rtlCol="0" anchor="ctr"/>
                <a:lstStyle/>
                <a:p>
                  <a:pPr algn="ctr" defTabSz="506845">
                    <a:defRPr/>
                  </a:pPr>
                  <a:endParaRPr lang="en-US" sz="998" kern="0" dirty="0">
                    <a:solidFill>
                      <a:srgbClr val="FFFFFF"/>
                    </a:solidFill>
                    <a:latin typeface="Segoe"/>
                  </a:endParaRPr>
                </a:p>
              </p:txBody>
            </p:sp>
            <p:sp>
              <p:nvSpPr>
                <p:cNvPr id="171" name="Freeform 170"/>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0072C6"/>
                </a:solidFill>
                <a:ln w="12700" cap="flat" cmpd="sng" algn="ctr">
                  <a:noFill/>
                  <a:prstDash val="solid"/>
                  <a:miter lim="800000"/>
                </a:ln>
                <a:effectLst/>
              </p:spPr>
              <p:txBody>
                <a:bodyPr rtlCol="0" anchor="ctr"/>
                <a:lstStyle/>
                <a:p>
                  <a:pPr algn="ctr" defTabSz="506845">
                    <a:defRPr/>
                  </a:pPr>
                  <a:endParaRPr lang="en-US" sz="998" kern="0" dirty="0">
                    <a:solidFill>
                      <a:srgbClr val="FFFFFF"/>
                    </a:solidFill>
                    <a:latin typeface="Segoe"/>
                  </a:endParaRPr>
                </a:p>
              </p:txBody>
            </p:sp>
            <p:sp>
              <p:nvSpPr>
                <p:cNvPr id="172" name="Freeform 171"/>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002060"/>
                </a:solidFill>
                <a:ln w="12700" cap="flat" cmpd="sng" algn="ctr">
                  <a:noFill/>
                  <a:prstDash val="solid"/>
                  <a:miter lim="800000"/>
                </a:ln>
                <a:effectLst/>
              </p:spPr>
              <p:txBody>
                <a:bodyPr rtlCol="0" anchor="ctr"/>
                <a:lstStyle/>
                <a:p>
                  <a:pPr algn="ctr" defTabSz="506845">
                    <a:defRPr/>
                  </a:pPr>
                  <a:endParaRPr lang="en-US" sz="998" kern="0" dirty="0">
                    <a:solidFill>
                      <a:srgbClr val="FFFFFF"/>
                    </a:solidFill>
                    <a:latin typeface="Segoe"/>
                  </a:endParaRPr>
                </a:p>
              </p:txBody>
            </p:sp>
          </p:grpSp>
        </p:grpSp>
        <p:grpSp>
          <p:nvGrpSpPr>
            <p:cNvPr id="173" name="Group 172"/>
            <p:cNvGrpSpPr>
              <a:grpSpLocks noChangeAspect="1"/>
            </p:cNvGrpSpPr>
            <p:nvPr/>
          </p:nvGrpSpPr>
          <p:grpSpPr>
            <a:xfrm>
              <a:off x="10835629" y="3313761"/>
              <a:ext cx="251704" cy="251704"/>
              <a:chOff x="4322558" y="-150269"/>
              <a:chExt cx="300538" cy="300538"/>
            </a:xfrm>
            <a:solidFill>
              <a:srgbClr val="FEBE1A"/>
            </a:solidFill>
          </p:grpSpPr>
          <p:sp>
            <p:nvSpPr>
              <p:cNvPr id="174" name="Oval 173"/>
              <p:cNvSpPr/>
              <p:nvPr/>
            </p:nvSpPr>
            <p:spPr>
              <a:xfrm>
                <a:off x="4322558" y="-150269"/>
                <a:ext cx="300538" cy="300538"/>
              </a:xfrm>
              <a:prstGeom prst="ellipse">
                <a:avLst/>
              </a:prstGeom>
              <a:solidFill>
                <a:schemeClr val="tx2">
                  <a:lumMod val="20000"/>
                  <a:lumOff val="80000"/>
                </a:schemeClr>
              </a:solidFill>
              <a:ln w="12700" cap="flat" cmpd="sng" algn="ctr">
                <a:noFill/>
                <a:prstDash val="solid"/>
                <a:miter lim="800000"/>
              </a:ln>
              <a:effectLst/>
            </p:spPr>
            <p:txBody>
              <a:bodyPr rtlCol="0" anchor="ctr"/>
              <a:lstStyle/>
              <a:p>
                <a:pPr algn="ctr" defTabSz="506845">
                  <a:defRPr/>
                </a:pPr>
                <a:endParaRPr lang="en-US" dirty="0"/>
              </a:p>
            </p:txBody>
          </p:sp>
          <p:grpSp>
            <p:nvGrpSpPr>
              <p:cNvPr id="175" name="Group 174"/>
              <p:cNvGrpSpPr>
                <a:grpSpLocks noChangeAspect="1"/>
              </p:cNvGrpSpPr>
              <p:nvPr/>
            </p:nvGrpSpPr>
            <p:grpSpPr>
              <a:xfrm>
                <a:off x="4384955" y="-98434"/>
                <a:ext cx="175744" cy="196869"/>
                <a:chOff x="-459430" y="-5122871"/>
                <a:chExt cx="1512104" cy="1693868"/>
              </a:xfrm>
              <a:grpFill/>
            </p:grpSpPr>
            <p:sp>
              <p:nvSpPr>
                <p:cNvPr id="176" name="Freeform 175"/>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A6E0F4"/>
                </a:solidFill>
                <a:ln w="12700" cap="flat" cmpd="sng" algn="ctr">
                  <a:noFill/>
                  <a:prstDash val="solid"/>
                  <a:miter lim="800000"/>
                </a:ln>
                <a:effectLst/>
              </p:spPr>
              <p:txBody>
                <a:bodyPr rtlCol="0" anchor="ctr"/>
                <a:lstStyle/>
                <a:p>
                  <a:pPr algn="ctr" defTabSz="506845">
                    <a:defRPr/>
                  </a:pPr>
                  <a:endParaRPr lang="en-US" sz="998" kern="0" dirty="0">
                    <a:solidFill>
                      <a:srgbClr val="FFFFFF"/>
                    </a:solidFill>
                    <a:latin typeface="Segoe"/>
                  </a:endParaRPr>
                </a:p>
              </p:txBody>
            </p:sp>
            <p:sp>
              <p:nvSpPr>
                <p:cNvPr id="177" name="Freeform 176"/>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0072C6"/>
                </a:solidFill>
                <a:ln w="12700" cap="flat" cmpd="sng" algn="ctr">
                  <a:noFill/>
                  <a:prstDash val="solid"/>
                  <a:miter lim="800000"/>
                </a:ln>
                <a:effectLst/>
              </p:spPr>
              <p:txBody>
                <a:bodyPr rtlCol="0" anchor="ctr"/>
                <a:lstStyle/>
                <a:p>
                  <a:pPr algn="ctr" defTabSz="506845">
                    <a:defRPr/>
                  </a:pPr>
                  <a:endParaRPr lang="en-US" sz="998" kern="0" dirty="0">
                    <a:solidFill>
                      <a:srgbClr val="FFFFFF"/>
                    </a:solidFill>
                    <a:latin typeface="Segoe"/>
                  </a:endParaRPr>
                </a:p>
              </p:txBody>
            </p:sp>
            <p:sp>
              <p:nvSpPr>
                <p:cNvPr id="178" name="Freeform 177"/>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002060"/>
                </a:solidFill>
                <a:ln w="12700" cap="flat" cmpd="sng" algn="ctr">
                  <a:noFill/>
                  <a:prstDash val="solid"/>
                  <a:miter lim="800000"/>
                </a:ln>
                <a:effectLst/>
              </p:spPr>
              <p:txBody>
                <a:bodyPr rtlCol="0" anchor="ctr"/>
                <a:lstStyle/>
                <a:p>
                  <a:pPr algn="ctr" defTabSz="506845">
                    <a:defRPr/>
                  </a:pPr>
                  <a:endParaRPr lang="en-US" sz="998" kern="0" dirty="0">
                    <a:solidFill>
                      <a:srgbClr val="FFFFFF"/>
                    </a:solidFill>
                    <a:latin typeface="Segoe"/>
                  </a:endParaRPr>
                </a:p>
              </p:txBody>
            </p:sp>
          </p:grpSp>
        </p:grpSp>
        <p:sp>
          <p:nvSpPr>
            <p:cNvPr id="182" name="TextBox 181"/>
            <p:cNvSpPr txBox="1"/>
            <p:nvPr/>
          </p:nvSpPr>
          <p:spPr>
            <a:xfrm>
              <a:off x="10903520" y="4384996"/>
              <a:ext cx="1020448" cy="307777"/>
            </a:xfrm>
            <a:prstGeom prst="rect">
              <a:avLst/>
            </a:prstGeom>
            <a:noFill/>
          </p:spPr>
          <p:txBody>
            <a:bodyPr wrap="square" rtlCol="0">
              <a:spAutoFit/>
            </a:bodyPr>
            <a:lstStyle/>
            <a:p>
              <a:pPr algn="ctr"/>
              <a:r>
                <a:rPr lang="en-US" sz="1400" dirty="0">
                  <a:solidFill>
                    <a:schemeClr val="bg1"/>
                  </a:solidFill>
                </a:rPr>
                <a:t>Azure</a:t>
              </a:r>
            </a:p>
          </p:txBody>
        </p:sp>
      </p:grpSp>
    </p:spTree>
    <p:extLst>
      <p:ext uri="{BB962C8B-B14F-4D97-AF65-F5344CB8AC3E}">
        <p14:creationId xmlns:p14="http://schemas.microsoft.com/office/powerpoint/2010/main" val="3237939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7"/>
                                        </p:tgtEl>
                                        <p:attrNameLst>
                                          <p:attrName>style.visibility</p:attrName>
                                        </p:attrNameLst>
                                      </p:cBhvr>
                                      <p:to>
                                        <p:strVal val="visible"/>
                                      </p:to>
                                    </p:set>
                                    <p:animEffect transition="in" filter="fade">
                                      <p:cBhvr>
                                        <p:cTn id="12" dur="500"/>
                                        <p:tgtEl>
                                          <p:spTgt spid="257"/>
                                        </p:tgtEl>
                                      </p:cBhvr>
                                    </p:animEffect>
                                  </p:childTnLst>
                                </p:cTn>
                              </p:par>
                              <p:par>
                                <p:cTn id="13" presetID="10" presetClass="entr" presetSubtype="0" fill="hold" nodeType="withEffect">
                                  <p:stCondLst>
                                    <p:cond delay="0"/>
                                  </p:stCondLst>
                                  <p:childTnLst>
                                    <p:set>
                                      <p:cBhvr>
                                        <p:cTn id="14" dur="1" fill="hold">
                                          <p:stCondLst>
                                            <p:cond delay="0"/>
                                          </p:stCondLst>
                                        </p:cTn>
                                        <p:tgtEl>
                                          <p:spTgt spid="249"/>
                                        </p:tgtEl>
                                        <p:attrNameLst>
                                          <p:attrName>style.visibility</p:attrName>
                                        </p:attrNameLst>
                                      </p:cBhvr>
                                      <p:to>
                                        <p:strVal val="visible"/>
                                      </p:to>
                                    </p:set>
                                    <p:animEffect transition="in" filter="fade">
                                      <p:cBhvr>
                                        <p:cTn id="15" dur="500"/>
                                        <p:tgtEl>
                                          <p:spTgt spid="249"/>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 grpId="0" animBg="1"/>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7" name="Rectangle 296"/>
          <p:cNvSpPr/>
          <p:nvPr/>
        </p:nvSpPr>
        <p:spPr>
          <a:xfrm>
            <a:off x="6256452" y="1944864"/>
            <a:ext cx="5421198" cy="650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t"/>
          <a:lstStyle/>
          <a:p>
            <a:pPr defTabSz="914367">
              <a:spcAft>
                <a:spcPts val="1200"/>
              </a:spcAft>
            </a:pPr>
            <a:r>
              <a:rPr lang="en-US" dirty="0">
                <a:solidFill>
                  <a:schemeClr val="tx1"/>
                </a:solidFill>
                <a:latin typeface="Segoe UI" panose="020B0502040204020203" pitchFamily="34" charset="0"/>
                <a:cs typeface="Segoe UI" panose="020B0502040204020203" pitchFamily="34" charset="0"/>
              </a:rPr>
              <a:t>Updateable clustered columnstore vs. table with </a:t>
            </a:r>
            <a:br>
              <a:rPr lang="en-US" dirty="0">
                <a:solidFill>
                  <a:schemeClr val="tx1"/>
                </a:solidFill>
                <a:latin typeface="Segoe UI" panose="020B0502040204020203" pitchFamily="34" charset="0"/>
                <a:cs typeface="Segoe UI" panose="020B0502040204020203" pitchFamily="34" charset="0"/>
              </a:rPr>
            </a:br>
            <a:r>
              <a:rPr lang="en-US" dirty="0">
                <a:solidFill>
                  <a:schemeClr val="tx1"/>
                </a:solidFill>
                <a:latin typeface="Segoe UI" panose="020B0502040204020203" pitchFamily="34" charset="0"/>
                <a:cs typeface="Segoe UI" panose="020B0502040204020203" pitchFamily="34" charset="0"/>
              </a:rPr>
              <a:t>customary indexing</a:t>
            </a:r>
          </a:p>
        </p:txBody>
      </p:sp>
      <p:sp>
        <p:nvSpPr>
          <p:cNvPr id="262" name="Rectangle 261"/>
          <p:cNvSpPr/>
          <p:nvPr/>
        </p:nvSpPr>
        <p:spPr>
          <a:xfrm>
            <a:off x="400050" y="1944864"/>
            <a:ext cx="5421198" cy="22279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t"/>
          <a:lstStyle/>
          <a:p>
            <a:pPr marL="0" lvl="1"/>
            <a:r>
              <a:rPr lang="en-US" kern="0" spc="-38" dirty="0">
                <a:solidFill>
                  <a:schemeClr val="bg1"/>
                </a:solidFill>
                <a:latin typeface="Segoe UI" panose="020B0502040204020203" pitchFamily="34" charset="0"/>
                <a:cs typeface="Segoe UI" panose="020B0502040204020203" pitchFamily="34" charset="0"/>
              </a:rPr>
              <a:t>Columnstore index representation</a:t>
            </a:r>
          </a:p>
        </p:txBody>
      </p:sp>
      <p:sp>
        <p:nvSpPr>
          <p:cNvPr id="2" name="Text Placeholder 1"/>
          <p:cNvSpPr>
            <a:spLocks noGrp="1"/>
          </p:cNvSpPr>
          <p:nvPr>
            <p:ph type="body" sz="quarter" idx="10"/>
          </p:nvPr>
        </p:nvSpPr>
        <p:spPr/>
        <p:txBody>
          <a:bodyPr/>
          <a:lstStyle/>
          <a:p>
            <a:r>
              <a:rPr lang="en-US" dirty="0"/>
              <a:t>Blazing-fast performance</a:t>
            </a:r>
          </a:p>
        </p:txBody>
      </p:sp>
      <p:sp>
        <p:nvSpPr>
          <p:cNvPr id="5" name="Text Placeholder 4"/>
          <p:cNvSpPr>
            <a:spLocks noGrp="1"/>
          </p:cNvSpPr>
          <p:nvPr>
            <p:ph type="body" sz="quarter" idx="11"/>
          </p:nvPr>
        </p:nvSpPr>
        <p:spPr/>
        <p:txBody>
          <a:bodyPr/>
          <a:lstStyle/>
          <a:p>
            <a:r>
              <a:rPr lang="en-US" dirty="0">
                <a:solidFill>
                  <a:srgbClr val="BA141A"/>
                </a:solidFill>
              </a:rPr>
              <a:t>MPP and in-memory </a:t>
            </a:r>
            <a:r>
              <a:rPr lang="en-US" dirty="0" err="1">
                <a:solidFill>
                  <a:srgbClr val="BA141A"/>
                </a:solidFill>
              </a:rPr>
              <a:t>columnstore</a:t>
            </a:r>
            <a:r>
              <a:rPr lang="en-US" dirty="0">
                <a:solidFill>
                  <a:srgbClr val="BA141A"/>
                </a:solidFill>
              </a:rPr>
              <a:t> for next-generation performance</a:t>
            </a:r>
          </a:p>
        </p:txBody>
      </p:sp>
      <p:sp>
        <p:nvSpPr>
          <p:cNvPr id="111" name="Rectangle 110"/>
          <p:cNvSpPr/>
          <p:nvPr/>
        </p:nvSpPr>
        <p:spPr bwMode="auto">
          <a:xfrm>
            <a:off x="6267630" y="4949855"/>
            <a:ext cx="5403510" cy="1354996"/>
          </a:xfrm>
          <a:prstGeom prst="rect">
            <a:avLst/>
          </a:prstGeom>
          <a:noFill/>
          <a:ln w="10795" cap="flat" cmpd="sng" algn="ctr">
            <a:noFill/>
            <a:prstDash val="solid"/>
            <a:headEnd type="none" w="med" len="med"/>
            <a:tailEnd type="none" w="med" len="med"/>
          </a:ln>
          <a:effectLst/>
        </p:spPr>
        <p:txBody>
          <a:bodyPr vert="horz" wrap="square" lIns="91440" tIns="91440" rIns="91440" bIns="143109" numCol="1" rtlCol="0" anchor="t" anchorCtr="0" compatLnSpc="1">
            <a:prstTxWarp prst="textNoShape">
              <a:avLst/>
            </a:prstTxWarp>
            <a:noAutofit/>
          </a:bodyPr>
          <a:lstStyle/>
          <a:p>
            <a:pPr defTabSz="1216945" fontAlgn="base">
              <a:lnSpc>
                <a:spcPct val="90000"/>
              </a:lnSpc>
              <a:spcAft>
                <a:spcPts val="1568"/>
              </a:spcAft>
              <a:buSzPct val="75000"/>
            </a:pPr>
            <a:r>
              <a:rPr lang="en-US" sz="1400" kern="0" dirty="0">
                <a:solidFill>
                  <a:srgbClr val="3C3D3E"/>
                </a:solidFill>
                <a:latin typeface="Segoe UI" panose="020B0502040204020203" pitchFamily="34" charset="0"/>
                <a:ea typeface="Segoe UI" pitchFamily="34" charset="0"/>
                <a:cs typeface="Segoe UI" panose="020B0502040204020203" pitchFamily="34" charset="0"/>
              </a:rPr>
              <a:t>Data storage in columnar format for massive compression</a:t>
            </a:r>
          </a:p>
          <a:p>
            <a:pPr defTabSz="1216945" fontAlgn="base">
              <a:lnSpc>
                <a:spcPct val="90000"/>
              </a:lnSpc>
              <a:spcAft>
                <a:spcPts val="1568"/>
              </a:spcAft>
              <a:buSzPct val="75000"/>
            </a:pPr>
            <a:r>
              <a:rPr lang="en-US" sz="1400" kern="0" dirty="0">
                <a:solidFill>
                  <a:srgbClr val="3C3D3E"/>
                </a:solidFill>
                <a:latin typeface="Segoe UI" panose="020B0502040204020203" pitchFamily="34" charset="0"/>
                <a:ea typeface="Segoe UI" pitchFamily="34" charset="0"/>
                <a:cs typeface="Segoe UI" panose="020B0502040204020203" pitchFamily="34" charset="0"/>
              </a:rPr>
              <a:t>Data loading into or out of memory for next-generation performance, with up to 60% improvement in data loading speed</a:t>
            </a:r>
          </a:p>
          <a:p>
            <a:pPr defTabSz="1216945" fontAlgn="base">
              <a:lnSpc>
                <a:spcPct val="90000"/>
              </a:lnSpc>
              <a:spcAft>
                <a:spcPts val="1568"/>
              </a:spcAft>
              <a:buSzPct val="75000"/>
            </a:pPr>
            <a:r>
              <a:rPr lang="en-US" sz="1400" kern="0" dirty="0">
                <a:solidFill>
                  <a:srgbClr val="3C3D3E"/>
                </a:solidFill>
                <a:latin typeface="Segoe UI" panose="020B0502040204020203" pitchFamily="34" charset="0"/>
                <a:ea typeface="Segoe UI" pitchFamily="34" charset="0"/>
                <a:cs typeface="Segoe UI" panose="020B0502040204020203" pitchFamily="34" charset="0"/>
              </a:rPr>
              <a:t>Updateable and clustered for real-time trickle loading</a:t>
            </a:r>
          </a:p>
        </p:txBody>
      </p:sp>
      <p:sp>
        <p:nvSpPr>
          <p:cNvPr id="78" name="TextBox 77"/>
          <p:cNvSpPr txBox="1"/>
          <p:nvPr/>
        </p:nvSpPr>
        <p:spPr>
          <a:xfrm>
            <a:off x="6267630" y="2601542"/>
            <a:ext cx="2579442" cy="1000274"/>
          </a:xfrm>
          <a:prstGeom prst="rect">
            <a:avLst/>
          </a:prstGeom>
          <a:noFill/>
        </p:spPr>
        <p:txBody>
          <a:bodyPr wrap="square" lIns="91440" tIns="0" rtlCol="0">
            <a:spAutoFit/>
          </a:bodyPr>
          <a:lstStyle/>
          <a:p>
            <a:pPr defTabSz="914367"/>
            <a:r>
              <a:rPr lang="en-US" dirty="0">
                <a:latin typeface="Segoe UI" panose="020B0502040204020203" pitchFamily="34" charset="0"/>
                <a:cs typeface="Segoe UI" panose="020B0502040204020203" pitchFamily="34" charset="0"/>
              </a:rPr>
              <a:t>Up to </a:t>
            </a:r>
            <a:r>
              <a:rPr lang="en-US" sz="4400" dirty="0">
                <a:latin typeface="+mj-lt"/>
                <a:cs typeface="Segoe UI" panose="020B0502040204020203" pitchFamily="34" charset="0"/>
              </a:rPr>
              <a:t>100x</a:t>
            </a:r>
            <a:r>
              <a:rPr lang="en-US" dirty="0">
                <a:latin typeface="+mj-lt"/>
                <a:cs typeface="Segoe UI" panose="020B0502040204020203" pitchFamily="34" charset="0"/>
              </a:rPr>
              <a:t> </a:t>
            </a:r>
            <a:br>
              <a:rPr lang="en-US" dirty="0">
                <a:latin typeface="+mj-lt"/>
                <a:cs typeface="Segoe UI" panose="020B0502040204020203" pitchFamily="34" charset="0"/>
              </a:rPr>
            </a:br>
            <a:r>
              <a:rPr lang="en-US" dirty="0">
                <a:latin typeface="Segoe UI" panose="020B0502040204020203" pitchFamily="34" charset="0"/>
                <a:cs typeface="Segoe UI" panose="020B0502040204020203" pitchFamily="34" charset="0"/>
              </a:rPr>
              <a:t>faster queries</a:t>
            </a:r>
          </a:p>
        </p:txBody>
      </p:sp>
      <p:sp>
        <p:nvSpPr>
          <p:cNvPr id="96" name="TextBox 95"/>
          <p:cNvSpPr txBox="1"/>
          <p:nvPr/>
        </p:nvSpPr>
        <p:spPr>
          <a:xfrm>
            <a:off x="8858250" y="2595687"/>
            <a:ext cx="2819401" cy="1000274"/>
          </a:xfrm>
          <a:prstGeom prst="rect">
            <a:avLst/>
          </a:prstGeom>
          <a:noFill/>
        </p:spPr>
        <p:txBody>
          <a:bodyPr wrap="square" lIns="91440" tIns="0" rtlCol="0">
            <a:spAutoFit/>
          </a:bodyPr>
          <a:lstStyle/>
          <a:p>
            <a:pPr defTabSz="914367"/>
            <a:r>
              <a:rPr lang="en-US" dirty="0">
                <a:latin typeface="Segoe UI" panose="020B0502040204020203" pitchFamily="34" charset="0"/>
                <a:cs typeface="Segoe UI" panose="020B0502040204020203" pitchFamily="34" charset="0"/>
              </a:rPr>
              <a:t>Up to </a:t>
            </a:r>
            <a:r>
              <a:rPr lang="en-US" sz="4400" dirty="0">
                <a:latin typeface="+mj-lt"/>
                <a:cs typeface="Segoe UI" panose="020B0502040204020203" pitchFamily="34" charset="0"/>
              </a:rPr>
              <a:t>15x</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more compression</a:t>
            </a:r>
          </a:p>
        </p:txBody>
      </p:sp>
      <p:sp>
        <p:nvSpPr>
          <p:cNvPr id="100" name="Rectangle 99"/>
          <p:cNvSpPr/>
          <p:nvPr/>
        </p:nvSpPr>
        <p:spPr>
          <a:xfrm>
            <a:off x="400050" y="4510538"/>
            <a:ext cx="5421198" cy="22279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t"/>
          <a:lstStyle/>
          <a:p>
            <a:pPr marL="0" lvl="1" defTabSz="913130"/>
            <a:r>
              <a:rPr lang="en-US" kern="0" spc="-38" dirty="0">
                <a:solidFill>
                  <a:schemeClr val="bg1"/>
                </a:solidFill>
                <a:latin typeface="Segoe UI" panose="020B0502040204020203" pitchFamily="34" charset="0"/>
                <a:cs typeface="Segoe UI" panose="020B0502040204020203" pitchFamily="34" charset="0"/>
              </a:rPr>
              <a:t>Parallel query execution</a:t>
            </a:r>
          </a:p>
        </p:txBody>
      </p:sp>
      <p:sp>
        <p:nvSpPr>
          <p:cNvPr id="263" name="Rectangle 262"/>
          <p:cNvSpPr/>
          <p:nvPr/>
        </p:nvSpPr>
        <p:spPr>
          <a:xfrm>
            <a:off x="400050" y="2346506"/>
            <a:ext cx="5421198" cy="1828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p:cNvSpPr/>
          <p:nvPr/>
        </p:nvSpPr>
        <p:spPr>
          <a:xfrm>
            <a:off x="400050" y="4905487"/>
            <a:ext cx="5421198" cy="18669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6" name="Group 155"/>
          <p:cNvGrpSpPr/>
          <p:nvPr/>
        </p:nvGrpSpPr>
        <p:grpSpPr>
          <a:xfrm>
            <a:off x="1910674" y="2425951"/>
            <a:ext cx="624899" cy="671433"/>
            <a:chOff x="6981531" y="3465449"/>
            <a:chExt cx="1090460" cy="1171661"/>
          </a:xfrm>
          <a:noFill/>
        </p:grpSpPr>
        <p:sp>
          <p:nvSpPr>
            <p:cNvPr id="158" name="Rectangle 157"/>
            <p:cNvSpPr/>
            <p:nvPr/>
          </p:nvSpPr>
          <p:spPr>
            <a:xfrm>
              <a:off x="6981531" y="3465449"/>
              <a:ext cx="1090460" cy="1171661"/>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698"/>
              <a:endParaRPr lang="en-US" sz="2400" u="sng" dirty="0">
                <a:solidFill>
                  <a:srgbClr val="FFFFFF"/>
                </a:solidFill>
              </a:endParaRPr>
            </a:p>
          </p:txBody>
        </p:sp>
        <p:cxnSp>
          <p:nvCxnSpPr>
            <p:cNvPr id="159" name="Straight Connector 158"/>
            <p:cNvCxnSpPr/>
            <p:nvPr/>
          </p:nvCxnSpPr>
          <p:spPr>
            <a:xfrm>
              <a:off x="7102692" y="3685135"/>
              <a:ext cx="848135" cy="1526"/>
            </a:xfrm>
            <a:prstGeom prst="line">
              <a:avLst/>
            </a:prstGeom>
            <a:grpFill/>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7102693" y="3831593"/>
              <a:ext cx="848135" cy="1526"/>
            </a:xfrm>
            <a:prstGeom prst="line">
              <a:avLst/>
            </a:prstGeom>
            <a:grpFill/>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7102693" y="3978051"/>
              <a:ext cx="848135" cy="1526"/>
            </a:xfrm>
            <a:prstGeom prst="line">
              <a:avLst/>
            </a:prstGeom>
            <a:grpFill/>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7102693" y="4124508"/>
              <a:ext cx="848135" cy="1526"/>
            </a:xfrm>
            <a:prstGeom prst="line">
              <a:avLst/>
            </a:prstGeom>
            <a:grpFill/>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a:off x="7102693" y="4270966"/>
              <a:ext cx="848135" cy="1526"/>
            </a:xfrm>
            <a:prstGeom prst="line">
              <a:avLst/>
            </a:prstGeom>
            <a:grpFill/>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7102693" y="4417424"/>
              <a:ext cx="848135" cy="1526"/>
            </a:xfrm>
            <a:prstGeom prst="line">
              <a:avLst/>
            </a:prstGeom>
            <a:grpFill/>
            <a:ln w="381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65" name="Group 164"/>
          <p:cNvGrpSpPr/>
          <p:nvPr/>
        </p:nvGrpSpPr>
        <p:grpSpPr>
          <a:xfrm>
            <a:off x="2598423" y="2425951"/>
            <a:ext cx="624899" cy="671433"/>
            <a:chOff x="6981531" y="3465449"/>
            <a:chExt cx="1090460" cy="1171661"/>
          </a:xfrm>
        </p:grpSpPr>
        <p:sp>
          <p:nvSpPr>
            <p:cNvPr id="166" name="Rectangle 165"/>
            <p:cNvSpPr/>
            <p:nvPr/>
          </p:nvSpPr>
          <p:spPr>
            <a:xfrm>
              <a:off x="6981531" y="3465449"/>
              <a:ext cx="1090460" cy="117166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698"/>
              <a:endParaRPr lang="en-US" sz="2400" u="sng" dirty="0">
                <a:solidFill>
                  <a:srgbClr val="FFFFFF"/>
                </a:solidFill>
              </a:endParaRPr>
            </a:p>
          </p:txBody>
        </p:sp>
        <p:cxnSp>
          <p:nvCxnSpPr>
            <p:cNvPr id="167" name="Straight Connector 166"/>
            <p:cNvCxnSpPr/>
            <p:nvPr/>
          </p:nvCxnSpPr>
          <p:spPr>
            <a:xfrm>
              <a:off x="7102693" y="3685135"/>
              <a:ext cx="848135" cy="1526"/>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7102693" y="3831593"/>
              <a:ext cx="848135" cy="1526"/>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7102693" y="3978051"/>
              <a:ext cx="848135" cy="1526"/>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7102693" y="4124508"/>
              <a:ext cx="848135" cy="1526"/>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7102693" y="4270966"/>
              <a:ext cx="848135" cy="1526"/>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7102693" y="4417424"/>
              <a:ext cx="848135" cy="1526"/>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73" name="Group 172"/>
          <p:cNvGrpSpPr/>
          <p:nvPr/>
        </p:nvGrpSpPr>
        <p:grpSpPr>
          <a:xfrm>
            <a:off x="3685725" y="2426859"/>
            <a:ext cx="624899" cy="671433"/>
            <a:chOff x="6981531" y="3465449"/>
            <a:chExt cx="1090460" cy="1171661"/>
          </a:xfrm>
        </p:grpSpPr>
        <p:sp>
          <p:nvSpPr>
            <p:cNvPr id="174" name="Rectangle 173"/>
            <p:cNvSpPr/>
            <p:nvPr/>
          </p:nvSpPr>
          <p:spPr>
            <a:xfrm>
              <a:off x="6981531" y="3465449"/>
              <a:ext cx="1090460" cy="117166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698"/>
              <a:endParaRPr lang="en-US" sz="2400" u="sng" dirty="0">
                <a:solidFill>
                  <a:srgbClr val="FFFFFF"/>
                </a:solidFill>
              </a:endParaRPr>
            </a:p>
          </p:txBody>
        </p:sp>
        <p:cxnSp>
          <p:nvCxnSpPr>
            <p:cNvPr id="175" name="Straight Connector 174"/>
            <p:cNvCxnSpPr/>
            <p:nvPr/>
          </p:nvCxnSpPr>
          <p:spPr>
            <a:xfrm>
              <a:off x="7102693" y="3685135"/>
              <a:ext cx="848135" cy="1526"/>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7102693" y="3831593"/>
              <a:ext cx="848135" cy="1526"/>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7102693" y="3978051"/>
              <a:ext cx="848135" cy="1526"/>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7102693" y="4124508"/>
              <a:ext cx="848135" cy="1526"/>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7102693" y="4270966"/>
              <a:ext cx="848135" cy="1526"/>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7102693" y="4417424"/>
              <a:ext cx="848135" cy="1526"/>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81" name="Oval 180"/>
          <p:cNvSpPr/>
          <p:nvPr/>
        </p:nvSpPr>
        <p:spPr bwMode="auto">
          <a:xfrm>
            <a:off x="3320083" y="2719703"/>
            <a:ext cx="101447" cy="9558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98" tIns="60949" rIns="121898" bIns="60949" numCol="1" rtlCol="0" anchor="ctr" anchorCtr="0" compatLnSpc="1">
            <a:prstTxWarp prst="textNoShape">
              <a:avLst/>
            </a:prstTxWarp>
          </a:bodyPr>
          <a:lstStyle/>
          <a:p>
            <a:pPr algn="ctr" defTabSz="1217346" fontAlgn="base">
              <a:spcBef>
                <a:spcPct val="0"/>
              </a:spcBef>
              <a:spcAft>
                <a:spcPct val="0"/>
              </a:spcAft>
            </a:pPr>
            <a:endParaRPr lang="en-US" sz="2933" u="sng" dirty="0">
              <a:solidFill>
                <a:srgbClr val="3C3D3E"/>
              </a:solidFill>
            </a:endParaRPr>
          </a:p>
        </p:txBody>
      </p:sp>
      <p:sp>
        <p:nvSpPr>
          <p:cNvPr id="182" name="Oval 181"/>
          <p:cNvSpPr/>
          <p:nvPr/>
        </p:nvSpPr>
        <p:spPr bwMode="auto">
          <a:xfrm>
            <a:off x="3493734" y="2719738"/>
            <a:ext cx="101447" cy="9558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98" tIns="60949" rIns="121898" bIns="60949" numCol="1" rtlCol="0" anchor="ctr" anchorCtr="0" compatLnSpc="1">
            <a:prstTxWarp prst="textNoShape">
              <a:avLst/>
            </a:prstTxWarp>
          </a:bodyPr>
          <a:lstStyle/>
          <a:p>
            <a:pPr algn="ctr" defTabSz="1217346" fontAlgn="base">
              <a:spcBef>
                <a:spcPct val="0"/>
              </a:spcBef>
              <a:spcAft>
                <a:spcPct val="0"/>
              </a:spcAft>
            </a:pPr>
            <a:endParaRPr lang="en-US" sz="2933" u="sng" dirty="0">
              <a:solidFill>
                <a:srgbClr val="3C3D3E"/>
              </a:solidFill>
            </a:endParaRPr>
          </a:p>
        </p:txBody>
      </p:sp>
      <p:sp>
        <p:nvSpPr>
          <p:cNvPr id="155" name="TextBox 154"/>
          <p:cNvSpPr txBox="1"/>
          <p:nvPr/>
        </p:nvSpPr>
        <p:spPr>
          <a:xfrm rot="5400000">
            <a:off x="3582181" y="3096079"/>
            <a:ext cx="369332" cy="301854"/>
          </a:xfrm>
          <a:prstGeom prst="rect">
            <a:avLst/>
          </a:prstGeom>
          <a:noFill/>
          <a:ln>
            <a:noFill/>
          </a:ln>
        </p:spPr>
        <p:txBody>
          <a:bodyPr vert="vert270" wrap="square" rtlCol="0">
            <a:spAutoFit/>
          </a:bodyPr>
          <a:lstStyle/>
          <a:p>
            <a:pPr algn="ctr" defTabSz="894572"/>
            <a:r>
              <a:rPr lang="en-US" sz="1200" b="1" u="sng" dirty="0">
                <a:cs typeface="Segoe UI Light" panose="020B0502040204020203" pitchFamily="34" charset="0"/>
              </a:rPr>
              <a:t>C6</a:t>
            </a:r>
          </a:p>
        </p:txBody>
      </p:sp>
      <p:grpSp>
        <p:nvGrpSpPr>
          <p:cNvPr id="356" name="Group 355"/>
          <p:cNvGrpSpPr/>
          <p:nvPr/>
        </p:nvGrpSpPr>
        <p:grpSpPr>
          <a:xfrm>
            <a:off x="3661568" y="3380265"/>
            <a:ext cx="205406" cy="715598"/>
            <a:chOff x="3580574" y="3046778"/>
            <a:chExt cx="108955" cy="715598"/>
          </a:xfrm>
          <a:solidFill>
            <a:schemeClr val="tx2"/>
          </a:solidFill>
        </p:grpSpPr>
        <p:sp>
          <p:nvSpPr>
            <p:cNvPr id="204" name="Rectangle 203"/>
            <p:cNvSpPr/>
            <p:nvPr/>
          </p:nvSpPr>
          <p:spPr>
            <a:xfrm>
              <a:off x="3580574" y="3046778"/>
              <a:ext cx="108955" cy="22587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4572"/>
              <a:endParaRPr lang="en-US" sz="1733" u="sng" dirty="0">
                <a:solidFill>
                  <a:srgbClr val="FFFFFF"/>
                </a:solidFill>
              </a:endParaRPr>
            </a:p>
          </p:txBody>
        </p:sp>
        <p:sp>
          <p:nvSpPr>
            <p:cNvPr id="205" name="Rectangle 204"/>
            <p:cNvSpPr/>
            <p:nvPr/>
          </p:nvSpPr>
          <p:spPr>
            <a:xfrm>
              <a:off x="3580574" y="3291640"/>
              <a:ext cx="108955" cy="22587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4572"/>
              <a:endParaRPr lang="en-US" sz="1733" u="sng" dirty="0">
                <a:solidFill>
                  <a:srgbClr val="FFFFFF"/>
                </a:solidFill>
              </a:endParaRPr>
            </a:p>
          </p:txBody>
        </p:sp>
        <p:sp>
          <p:nvSpPr>
            <p:cNvPr id="206" name="Rectangle 205"/>
            <p:cNvSpPr/>
            <p:nvPr/>
          </p:nvSpPr>
          <p:spPr>
            <a:xfrm>
              <a:off x="3580574" y="3536503"/>
              <a:ext cx="108955" cy="22587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4572"/>
              <a:endParaRPr lang="en-US" sz="1733" u="sng" dirty="0">
                <a:solidFill>
                  <a:srgbClr val="FFFFFF"/>
                </a:solidFill>
              </a:endParaRPr>
            </a:p>
          </p:txBody>
        </p:sp>
      </p:grpSp>
      <p:sp>
        <p:nvSpPr>
          <p:cNvPr id="47" name="AutoShape 3"/>
          <p:cNvSpPr>
            <a:spLocks noChangeAspect="1" noChangeArrowheads="1" noTextEdit="1"/>
          </p:cNvSpPr>
          <p:nvPr/>
        </p:nvSpPr>
        <p:spPr bwMode="auto">
          <a:xfrm>
            <a:off x="1504329" y="5374765"/>
            <a:ext cx="654050"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49" name="Group 48"/>
          <p:cNvGrpSpPr/>
          <p:nvPr/>
        </p:nvGrpSpPr>
        <p:grpSpPr>
          <a:xfrm>
            <a:off x="2038039" y="5783480"/>
            <a:ext cx="657225" cy="120650"/>
            <a:chOff x="1485900" y="4851751"/>
            <a:chExt cx="657225" cy="120650"/>
          </a:xfrm>
        </p:grpSpPr>
        <p:sp>
          <p:nvSpPr>
            <p:cNvPr id="48" name="Freeform 5"/>
            <p:cNvSpPr>
              <a:spLocks/>
            </p:cNvSpPr>
            <p:nvPr/>
          </p:nvSpPr>
          <p:spPr bwMode="auto">
            <a:xfrm>
              <a:off x="1485900" y="4851751"/>
              <a:ext cx="657225" cy="120650"/>
            </a:xfrm>
            <a:custGeom>
              <a:avLst/>
              <a:gdLst>
                <a:gd name="T0" fmla="*/ 257 w 265"/>
                <a:gd name="T1" fmla="*/ 0 h 46"/>
                <a:gd name="T2" fmla="*/ 8 w 265"/>
                <a:gd name="T3" fmla="*/ 0 h 46"/>
                <a:gd name="T4" fmla="*/ 0 w 265"/>
                <a:gd name="T5" fmla="*/ 7 h 46"/>
                <a:gd name="T6" fmla="*/ 0 w 265"/>
                <a:gd name="T7" fmla="*/ 38 h 46"/>
                <a:gd name="T8" fmla="*/ 8 w 265"/>
                <a:gd name="T9" fmla="*/ 46 h 46"/>
                <a:gd name="T10" fmla="*/ 257 w 265"/>
                <a:gd name="T11" fmla="*/ 46 h 46"/>
                <a:gd name="T12" fmla="*/ 265 w 265"/>
                <a:gd name="T13" fmla="*/ 38 h 46"/>
                <a:gd name="T14" fmla="*/ 265 w 265"/>
                <a:gd name="T15" fmla="*/ 7 h 46"/>
                <a:gd name="T16" fmla="*/ 257 w 265"/>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5" h="46">
                  <a:moveTo>
                    <a:pt x="257" y="0"/>
                  </a:moveTo>
                  <a:cubicBezTo>
                    <a:pt x="8" y="0"/>
                    <a:pt x="8" y="0"/>
                    <a:pt x="8" y="0"/>
                  </a:cubicBezTo>
                  <a:cubicBezTo>
                    <a:pt x="3" y="0"/>
                    <a:pt x="0" y="3"/>
                    <a:pt x="0" y="7"/>
                  </a:cubicBezTo>
                  <a:cubicBezTo>
                    <a:pt x="0" y="38"/>
                    <a:pt x="0" y="38"/>
                    <a:pt x="0" y="38"/>
                  </a:cubicBezTo>
                  <a:cubicBezTo>
                    <a:pt x="0" y="42"/>
                    <a:pt x="3" y="46"/>
                    <a:pt x="8" y="46"/>
                  </a:cubicBezTo>
                  <a:cubicBezTo>
                    <a:pt x="257" y="46"/>
                    <a:pt x="257" y="46"/>
                    <a:pt x="257" y="46"/>
                  </a:cubicBezTo>
                  <a:cubicBezTo>
                    <a:pt x="262" y="46"/>
                    <a:pt x="265" y="42"/>
                    <a:pt x="265" y="38"/>
                  </a:cubicBezTo>
                  <a:cubicBezTo>
                    <a:pt x="265" y="7"/>
                    <a:pt x="265" y="7"/>
                    <a:pt x="265" y="7"/>
                  </a:cubicBezTo>
                  <a:cubicBezTo>
                    <a:pt x="265" y="3"/>
                    <a:pt x="262" y="0"/>
                    <a:pt x="257"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Oval 44"/>
            <p:cNvSpPr/>
            <p:nvPr/>
          </p:nvSpPr>
          <p:spPr>
            <a:xfrm>
              <a:off x="1526216" y="4880072"/>
              <a:ext cx="64008" cy="640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0" name="Group 209"/>
          <p:cNvGrpSpPr/>
          <p:nvPr/>
        </p:nvGrpSpPr>
        <p:grpSpPr>
          <a:xfrm>
            <a:off x="3781080" y="5636303"/>
            <a:ext cx="657225" cy="120650"/>
            <a:chOff x="1485900" y="4851751"/>
            <a:chExt cx="657225" cy="120650"/>
          </a:xfrm>
        </p:grpSpPr>
        <p:sp>
          <p:nvSpPr>
            <p:cNvPr id="211" name="Freeform 5"/>
            <p:cNvSpPr>
              <a:spLocks/>
            </p:cNvSpPr>
            <p:nvPr/>
          </p:nvSpPr>
          <p:spPr bwMode="auto">
            <a:xfrm>
              <a:off x="1485900" y="4851751"/>
              <a:ext cx="657225" cy="120650"/>
            </a:xfrm>
            <a:custGeom>
              <a:avLst/>
              <a:gdLst>
                <a:gd name="T0" fmla="*/ 257 w 265"/>
                <a:gd name="T1" fmla="*/ 0 h 46"/>
                <a:gd name="T2" fmla="*/ 8 w 265"/>
                <a:gd name="T3" fmla="*/ 0 h 46"/>
                <a:gd name="T4" fmla="*/ 0 w 265"/>
                <a:gd name="T5" fmla="*/ 7 h 46"/>
                <a:gd name="T6" fmla="*/ 0 w 265"/>
                <a:gd name="T7" fmla="*/ 38 h 46"/>
                <a:gd name="T8" fmla="*/ 8 w 265"/>
                <a:gd name="T9" fmla="*/ 46 h 46"/>
                <a:gd name="T10" fmla="*/ 257 w 265"/>
                <a:gd name="T11" fmla="*/ 46 h 46"/>
                <a:gd name="T12" fmla="*/ 265 w 265"/>
                <a:gd name="T13" fmla="*/ 38 h 46"/>
                <a:gd name="T14" fmla="*/ 265 w 265"/>
                <a:gd name="T15" fmla="*/ 7 h 46"/>
                <a:gd name="T16" fmla="*/ 257 w 265"/>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5" h="46">
                  <a:moveTo>
                    <a:pt x="257" y="0"/>
                  </a:moveTo>
                  <a:cubicBezTo>
                    <a:pt x="8" y="0"/>
                    <a:pt x="8" y="0"/>
                    <a:pt x="8" y="0"/>
                  </a:cubicBezTo>
                  <a:cubicBezTo>
                    <a:pt x="3" y="0"/>
                    <a:pt x="0" y="3"/>
                    <a:pt x="0" y="7"/>
                  </a:cubicBezTo>
                  <a:cubicBezTo>
                    <a:pt x="0" y="38"/>
                    <a:pt x="0" y="38"/>
                    <a:pt x="0" y="38"/>
                  </a:cubicBezTo>
                  <a:cubicBezTo>
                    <a:pt x="0" y="42"/>
                    <a:pt x="3" y="46"/>
                    <a:pt x="8" y="46"/>
                  </a:cubicBezTo>
                  <a:cubicBezTo>
                    <a:pt x="257" y="46"/>
                    <a:pt x="257" y="46"/>
                    <a:pt x="257" y="46"/>
                  </a:cubicBezTo>
                  <a:cubicBezTo>
                    <a:pt x="262" y="46"/>
                    <a:pt x="265" y="42"/>
                    <a:pt x="265" y="38"/>
                  </a:cubicBezTo>
                  <a:cubicBezTo>
                    <a:pt x="265" y="7"/>
                    <a:pt x="265" y="7"/>
                    <a:pt x="265" y="7"/>
                  </a:cubicBezTo>
                  <a:cubicBezTo>
                    <a:pt x="265" y="3"/>
                    <a:pt x="262" y="0"/>
                    <a:pt x="257"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2" name="Oval 211"/>
            <p:cNvSpPr/>
            <p:nvPr/>
          </p:nvSpPr>
          <p:spPr>
            <a:xfrm>
              <a:off x="1526216" y="4880072"/>
              <a:ext cx="64008" cy="640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3" name="Group 212"/>
          <p:cNvGrpSpPr/>
          <p:nvPr/>
        </p:nvGrpSpPr>
        <p:grpSpPr>
          <a:xfrm>
            <a:off x="3781080" y="5345818"/>
            <a:ext cx="657225" cy="120650"/>
            <a:chOff x="1485900" y="4851751"/>
            <a:chExt cx="657225" cy="120650"/>
          </a:xfrm>
        </p:grpSpPr>
        <p:sp>
          <p:nvSpPr>
            <p:cNvPr id="214" name="Freeform 5"/>
            <p:cNvSpPr>
              <a:spLocks/>
            </p:cNvSpPr>
            <p:nvPr/>
          </p:nvSpPr>
          <p:spPr bwMode="auto">
            <a:xfrm>
              <a:off x="1485900" y="4851751"/>
              <a:ext cx="657225" cy="120650"/>
            </a:xfrm>
            <a:custGeom>
              <a:avLst/>
              <a:gdLst>
                <a:gd name="T0" fmla="*/ 257 w 265"/>
                <a:gd name="T1" fmla="*/ 0 h 46"/>
                <a:gd name="T2" fmla="*/ 8 w 265"/>
                <a:gd name="T3" fmla="*/ 0 h 46"/>
                <a:gd name="T4" fmla="*/ 0 w 265"/>
                <a:gd name="T5" fmla="*/ 7 h 46"/>
                <a:gd name="T6" fmla="*/ 0 w 265"/>
                <a:gd name="T7" fmla="*/ 38 h 46"/>
                <a:gd name="T8" fmla="*/ 8 w 265"/>
                <a:gd name="T9" fmla="*/ 46 h 46"/>
                <a:gd name="T10" fmla="*/ 257 w 265"/>
                <a:gd name="T11" fmla="*/ 46 h 46"/>
                <a:gd name="T12" fmla="*/ 265 w 265"/>
                <a:gd name="T13" fmla="*/ 38 h 46"/>
                <a:gd name="T14" fmla="*/ 265 w 265"/>
                <a:gd name="T15" fmla="*/ 7 h 46"/>
                <a:gd name="T16" fmla="*/ 257 w 265"/>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5" h="46">
                  <a:moveTo>
                    <a:pt x="257" y="0"/>
                  </a:moveTo>
                  <a:cubicBezTo>
                    <a:pt x="8" y="0"/>
                    <a:pt x="8" y="0"/>
                    <a:pt x="8" y="0"/>
                  </a:cubicBezTo>
                  <a:cubicBezTo>
                    <a:pt x="3" y="0"/>
                    <a:pt x="0" y="3"/>
                    <a:pt x="0" y="7"/>
                  </a:cubicBezTo>
                  <a:cubicBezTo>
                    <a:pt x="0" y="38"/>
                    <a:pt x="0" y="38"/>
                    <a:pt x="0" y="38"/>
                  </a:cubicBezTo>
                  <a:cubicBezTo>
                    <a:pt x="0" y="42"/>
                    <a:pt x="3" y="46"/>
                    <a:pt x="8" y="46"/>
                  </a:cubicBezTo>
                  <a:cubicBezTo>
                    <a:pt x="257" y="46"/>
                    <a:pt x="257" y="46"/>
                    <a:pt x="257" y="46"/>
                  </a:cubicBezTo>
                  <a:cubicBezTo>
                    <a:pt x="262" y="46"/>
                    <a:pt x="265" y="42"/>
                    <a:pt x="265" y="38"/>
                  </a:cubicBezTo>
                  <a:cubicBezTo>
                    <a:pt x="265" y="7"/>
                    <a:pt x="265" y="7"/>
                    <a:pt x="265" y="7"/>
                  </a:cubicBezTo>
                  <a:cubicBezTo>
                    <a:pt x="265" y="3"/>
                    <a:pt x="262" y="0"/>
                    <a:pt x="257"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5" name="Oval 214"/>
            <p:cNvSpPr/>
            <p:nvPr/>
          </p:nvSpPr>
          <p:spPr>
            <a:xfrm>
              <a:off x="1526216" y="4880072"/>
              <a:ext cx="64008" cy="640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9" name="Group 218"/>
          <p:cNvGrpSpPr/>
          <p:nvPr/>
        </p:nvGrpSpPr>
        <p:grpSpPr>
          <a:xfrm>
            <a:off x="3781080" y="5926788"/>
            <a:ext cx="657225" cy="120650"/>
            <a:chOff x="1485900" y="4851751"/>
            <a:chExt cx="657225" cy="120650"/>
          </a:xfrm>
        </p:grpSpPr>
        <p:sp>
          <p:nvSpPr>
            <p:cNvPr id="220" name="Freeform 5"/>
            <p:cNvSpPr>
              <a:spLocks/>
            </p:cNvSpPr>
            <p:nvPr/>
          </p:nvSpPr>
          <p:spPr bwMode="auto">
            <a:xfrm>
              <a:off x="1485900" y="4851751"/>
              <a:ext cx="657225" cy="120650"/>
            </a:xfrm>
            <a:custGeom>
              <a:avLst/>
              <a:gdLst>
                <a:gd name="T0" fmla="*/ 257 w 265"/>
                <a:gd name="T1" fmla="*/ 0 h 46"/>
                <a:gd name="T2" fmla="*/ 8 w 265"/>
                <a:gd name="T3" fmla="*/ 0 h 46"/>
                <a:gd name="T4" fmla="*/ 0 w 265"/>
                <a:gd name="T5" fmla="*/ 7 h 46"/>
                <a:gd name="T6" fmla="*/ 0 w 265"/>
                <a:gd name="T7" fmla="*/ 38 h 46"/>
                <a:gd name="T8" fmla="*/ 8 w 265"/>
                <a:gd name="T9" fmla="*/ 46 h 46"/>
                <a:gd name="T10" fmla="*/ 257 w 265"/>
                <a:gd name="T11" fmla="*/ 46 h 46"/>
                <a:gd name="T12" fmla="*/ 265 w 265"/>
                <a:gd name="T13" fmla="*/ 38 h 46"/>
                <a:gd name="T14" fmla="*/ 265 w 265"/>
                <a:gd name="T15" fmla="*/ 7 h 46"/>
                <a:gd name="T16" fmla="*/ 257 w 265"/>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5" h="46">
                  <a:moveTo>
                    <a:pt x="257" y="0"/>
                  </a:moveTo>
                  <a:cubicBezTo>
                    <a:pt x="8" y="0"/>
                    <a:pt x="8" y="0"/>
                    <a:pt x="8" y="0"/>
                  </a:cubicBezTo>
                  <a:cubicBezTo>
                    <a:pt x="3" y="0"/>
                    <a:pt x="0" y="3"/>
                    <a:pt x="0" y="7"/>
                  </a:cubicBezTo>
                  <a:cubicBezTo>
                    <a:pt x="0" y="38"/>
                    <a:pt x="0" y="38"/>
                    <a:pt x="0" y="38"/>
                  </a:cubicBezTo>
                  <a:cubicBezTo>
                    <a:pt x="0" y="42"/>
                    <a:pt x="3" y="46"/>
                    <a:pt x="8" y="46"/>
                  </a:cubicBezTo>
                  <a:cubicBezTo>
                    <a:pt x="257" y="46"/>
                    <a:pt x="257" y="46"/>
                    <a:pt x="257" y="46"/>
                  </a:cubicBezTo>
                  <a:cubicBezTo>
                    <a:pt x="262" y="46"/>
                    <a:pt x="265" y="42"/>
                    <a:pt x="265" y="38"/>
                  </a:cubicBezTo>
                  <a:cubicBezTo>
                    <a:pt x="265" y="7"/>
                    <a:pt x="265" y="7"/>
                    <a:pt x="265" y="7"/>
                  </a:cubicBezTo>
                  <a:cubicBezTo>
                    <a:pt x="265" y="3"/>
                    <a:pt x="262" y="0"/>
                    <a:pt x="257"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1" name="Oval 220"/>
            <p:cNvSpPr/>
            <p:nvPr/>
          </p:nvSpPr>
          <p:spPr>
            <a:xfrm>
              <a:off x="1526216" y="4880072"/>
              <a:ext cx="64008" cy="640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2" name="Group 221"/>
          <p:cNvGrpSpPr/>
          <p:nvPr/>
        </p:nvGrpSpPr>
        <p:grpSpPr>
          <a:xfrm>
            <a:off x="3781080" y="6217273"/>
            <a:ext cx="657225" cy="120650"/>
            <a:chOff x="1485900" y="4851751"/>
            <a:chExt cx="657225" cy="120650"/>
          </a:xfrm>
        </p:grpSpPr>
        <p:sp>
          <p:nvSpPr>
            <p:cNvPr id="223" name="Freeform 5"/>
            <p:cNvSpPr>
              <a:spLocks/>
            </p:cNvSpPr>
            <p:nvPr/>
          </p:nvSpPr>
          <p:spPr bwMode="auto">
            <a:xfrm>
              <a:off x="1485900" y="4851751"/>
              <a:ext cx="657225" cy="120650"/>
            </a:xfrm>
            <a:custGeom>
              <a:avLst/>
              <a:gdLst>
                <a:gd name="T0" fmla="*/ 257 w 265"/>
                <a:gd name="T1" fmla="*/ 0 h 46"/>
                <a:gd name="T2" fmla="*/ 8 w 265"/>
                <a:gd name="T3" fmla="*/ 0 h 46"/>
                <a:gd name="T4" fmla="*/ 0 w 265"/>
                <a:gd name="T5" fmla="*/ 7 h 46"/>
                <a:gd name="T6" fmla="*/ 0 w 265"/>
                <a:gd name="T7" fmla="*/ 38 h 46"/>
                <a:gd name="T8" fmla="*/ 8 w 265"/>
                <a:gd name="T9" fmla="*/ 46 h 46"/>
                <a:gd name="T10" fmla="*/ 257 w 265"/>
                <a:gd name="T11" fmla="*/ 46 h 46"/>
                <a:gd name="T12" fmla="*/ 265 w 265"/>
                <a:gd name="T13" fmla="*/ 38 h 46"/>
                <a:gd name="T14" fmla="*/ 265 w 265"/>
                <a:gd name="T15" fmla="*/ 7 h 46"/>
                <a:gd name="T16" fmla="*/ 257 w 265"/>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5" h="46">
                  <a:moveTo>
                    <a:pt x="257" y="0"/>
                  </a:moveTo>
                  <a:cubicBezTo>
                    <a:pt x="8" y="0"/>
                    <a:pt x="8" y="0"/>
                    <a:pt x="8" y="0"/>
                  </a:cubicBezTo>
                  <a:cubicBezTo>
                    <a:pt x="3" y="0"/>
                    <a:pt x="0" y="3"/>
                    <a:pt x="0" y="7"/>
                  </a:cubicBezTo>
                  <a:cubicBezTo>
                    <a:pt x="0" y="38"/>
                    <a:pt x="0" y="38"/>
                    <a:pt x="0" y="38"/>
                  </a:cubicBezTo>
                  <a:cubicBezTo>
                    <a:pt x="0" y="42"/>
                    <a:pt x="3" y="46"/>
                    <a:pt x="8" y="46"/>
                  </a:cubicBezTo>
                  <a:cubicBezTo>
                    <a:pt x="257" y="46"/>
                    <a:pt x="257" y="46"/>
                    <a:pt x="257" y="46"/>
                  </a:cubicBezTo>
                  <a:cubicBezTo>
                    <a:pt x="262" y="46"/>
                    <a:pt x="265" y="42"/>
                    <a:pt x="265" y="38"/>
                  </a:cubicBezTo>
                  <a:cubicBezTo>
                    <a:pt x="265" y="7"/>
                    <a:pt x="265" y="7"/>
                    <a:pt x="265" y="7"/>
                  </a:cubicBezTo>
                  <a:cubicBezTo>
                    <a:pt x="265" y="3"/>
                    <a:pt x="262" y="0"/>
                    <a:pt x="257"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4" name="Oval 223"/>
            <p:cNvSpPr/>
            <p:nvPr/>
          </p:nvSpPr>
          <p:spPr>
            <a:xfrm>
              <a:off x="1526216" y="4880072"/>
              <a:ext cx="64008" cy="640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 name="Group 54"/>
          <p:cNvGrpSpPr/>
          <p:nvPr/>
        </p:nvGrpSpPr>
        <p:grpSpPr>
          <a:xfrm>
            <a:off x="5397120" y="5061728"/>
            <a:ext cx="257928" cy="1560286"/>
            <a:chOff x="4916998" y="4449943"/>
            <a:chExt cx="257928" cy="1560286"/>
          </a:xfrm>
          <a:solidFill>
            <a:schemeClr val="tx2"/>
          </a:solidFill>
        </p:grpSpPr>
        <p:grpSp>
          <p:nvGrpSpPr>
            <p:cNvPr id="35" name="Group 13"/>
            <p:cNvGrpSpPr>
              <a:grpSpLocks noChangeAspect="1"/>
            </p:cNvGrpSpPr>
            <p:nvPr/>
          </p:nvGrpSpPr>
          <p:grpSpPr bwMode="auto">
            <a:xfrm rot="16200000">
              <a:off x="4881544" y="4485397"/>
              <a:ext cx="328836" cy="257928"/>
              <a:chOff x="0" y="-1"/>
              <a:chExt cx="685" cy="259"/>
            </a:xfrm>
            <a:grpFill/>
          </p:grpSpPr>
          <p:sp>
            <p:nvSpPr>
              <p:cNvPr id="38" name="Freeform 14"/>
              <p:cNvSpPr>
                <a:spLocks/>
              </p:cNvSpPr>
              <p:nvPr/>
            </p:nvSpPr>
            <p:spPr bwMode="auto">
              <a:xfrm>
                <a:off x="0" y="-1"/>
                <a:ext cx="621" cy="259"/>
              </a:xfrm>
              <a:custGeom>
                <a:avLst/>
                <a:gdLst>
                  <a:gd name="T0" fmla="*/ 260 w 260"/>
                  <a:gd name="T1" fmla="*/ 107 h 107"/>
                  <a:gd name="T2" fmla="*/ 18 w 260"/>
                  <a:gd name="T3" fmla="*/ 107 h 107"/>
                  <a:gd name="T4" fmla="*/ 0 w 260"/>
                  <a:gd name="T5" fmla="*/ 53 h 107"/>
                  <a:gd name="T6" fmla="*/ 18 w 260"/>
                  <a:gd name="T7" fmla="*/ 0 h 107"/>
                  <a:gd name="T8" fmla="*/ 260 w 260"/>
                  <a:gd name="T9" fmla="*/ 0 h 107"/>
                  <a:gd name="T10" fmla="*/ 242 w 260"/>
                  <a:gd name="T11" fmla="*/ 53 h 107"/>
                  <a:gd name="T12" fmla="*/ 260 w 260"/>
                  <a:gd name="T13" fmla="*/ 107 h 107"/>
                </a:gdLst>
                <a:ahLst/>
                <a:cxnLst>
                  <a:cxn ang="0">
                    <a:pos x="T0" y="T1"/>
                  </a:cxn>
                  <a:cxn ang="0">
                    <a:pos x="T2" y="T3"/>
                  </a:cxn>
                  <a:cxn ang="0">
                    <a:pos x="T4" y="T5"/>
                  </a:cxn>
                  <a:cxn ang="0">
                    <a:pos x="T6" y="T7"/>
                  </a:cxn>
                  <a:cxn ang="0">
                    <a:pos x="T8" y="T9"/>
                  </a:cxn>
                  <a:cxn ang="0">
                    <a:pos x="T10" y="T11"/>
                  </a:cxn>
                  <a:cxn ang="0">
                    <a:pos x="T12" y="T13"/>
                  </a:cxn>
                </a:cxnLst>
                <a:rect l="0" t="0" r="r" b="b"/>
                <a:pathLst>
                  <a:path w="260" h="107">
                    <a:moveTo>
                      <a:pt x="260" y="107"/>
                    </a:moveTo>
                    <a:cubicBezTo>
                      <a:pt x="18" y="107"/>
                      <a:pt x="18" y="107"/>
                      <a:pt x="18" y="107"/>
                    </a:cubicBezTo>
                    <a:cubicBezTo>
                      <a:pt x="8" y="107"/>
                      <a:pt x="0" y="83"/>
                      <a:pt x="0" y="53"/>
                    </a:cubicBezTo>
                    <a:cubicBezTo>
                      <a:pt x="0" y="24"/>
                      <a:pt x="8" y="0"/>
                      <a:pt x="18" y="0"/>
                    </a:cubicBezTo>
                    <a:cubicBezTo>
                      <a:pt x="260" y="0"/>
                      <a:pt x="260" y="0"/>
                      <a:pt x="260" y="0"/>
                    </a:cubicBezTo>
                    <a:cubicBezTo>
                      <a:pt x="250" y="0"/>
                      <a:pt x="242" y="24"/>
                      <a:pt x="242" y="53"/>
                    </a:cubicBezTo>
                    <a:cubicBezTo>
                      <a:pt x="242" y="83"/>
                      <a:pt x="250" y="107"/>
                      <a:pt x="260" y="107"/>
                    </a:cubicBezTo>
                    <a:close/>
                  </a:path>
                </a:pathLst>
              </a:custGeom>
              <a:grpFill/>
              <a:ln w="9525">
                <a:noFill/>
                <a:round/>
                <a:headEnd/>
                <a:tailEnd/>
              </a:ln>
            </p:spPr>
            <p:txBody>
              <a:bodyPr vert="horz" wrap="square" lIns="89642" tIns="44821" rIns="89642" bIns="44821" numCol="1" anchor="t" anchorCtr="0" compatLnSpc="1">
                <a:prstTxWarp prst="textNoShape">
                  <a:avLst/>
                </a:prstTxWarp>
              </a:bodyPr>
              <a:lstStyle/>
              <a:p>
                <a:endParaRPr lang="en-US" sz="1765" dirty="0">
                  <a:solidFill>
                    <a:srgbClr val="000000"/>
                  </a:solidFill>
                </a:endParaRPr>
              </a:p>
            </p:txBody>
          </p:sp>
          <p:sp>
            <p:nvSpPr>
              <p:cNvPr id="39" name="Oval 15"/>
              <p:cNvSpPr>
                <a:spLocks noChangeArrowheads="1"/>
              </p:cNvSpPr>
              <p:nvPr/>
            </p:nvSpPr>
            <p:spPr bwMode="auto">
              <a:xfrm>
                <a:off x="599" y="-1"/>
                <a:ext cx="86" cy="259"/>
              </a:xfrm>
              <a:prstGeom prst="ellipse">
                <a:avLst/>
              </a:prstGeom>
              <a:grpFill/>
              <a:ln w="9525">
                <a:noFill/>
                <a:round/>
                <a:headEnd/>
                <a:tailEnd/>
              </a:ln>
            </p:spPr>
            <p:txBody>
              <a:bodyPr vert="horz" wrap="square" lIns="89642" tIns="44821" rIns="89642" bIns="44821" numCol="1" anchor="t" anchorCtr="0" compatLnSpc="1">
                <a:prstTxWarp prst="textNoShape">
                  <a:avLst/>
                </a:prstTxWarp>
              </a:bodyPr>
              <a:lstStyle/>
              <a:p>
                <a:endParaRPr lang="en-US" sz="1765" dirty="0">
                  <a:solidFill>
                    <a:srgbClr val="000000"/>
                  </a:solidFill>
                </a:endParaRPr>
              </a:p>
            </p:txBody>
          </p:sp>
        </p:grpSp>
        <p:grpSp>
          <p:nvGrpSpPr>
            <p:cNvPr id="142" name="Group 13"/>
            <p:cNvGrpSpPr>
              <a:grpSpLocks noChangeAspect="1"/>
            </p:cNvGrpSpPr>
            <p:nvPr/>
          </p:nvGrpSpPr>
          <p:grpSpPr bwMode="auto">
            <a:xfrm rot="16200000">
              <a:off x="4881544" y="5306363"/>
              <a:ext cx="328836" cy="257928"/>
              <a:chOff x="0" y="-1"/>
              <a:chExt cx="685" cy="259"/>
            </a:xfrm>
            <a:grpFill/>
          </p:grpSpPr>
          <p:sp>
            <p:nvSpPr>
              <p:cNvPr id="143" name="Freeform 14"/>
              <p:cNvSpPr>
                <a:spLocks/>
              </p:cNvSpPr>
              <p:nvPr/>
            </p:nvSpPr>
            <p:spPr bwMode="auto">
              <a:xfrm>
                <a:off x="0" y="-1"/>
                <a:ext cx="621" cy="259"/>
              </a:xfrm>
              <a:custGeom>
                <a:avLst/>
                <a:gdLst>
                  <a:gd name="T0" fmla="*/ 260 w 260"/>
                  <a:gd name="T1" fmla="*/ 107 h 107"/>
                  <a:gd name="T2" fmla="*/ 18 w 260"/>
                  <a:gd name="T3" fmla="*/ 107 h 107"/>
                  <a:gd name="T4" fmla="*/ 0 w 260"/>
                  <a:gd name="T5" fmla="*/ 53 h 107"/>
                  <a:gd name="T6" fmla="*/ 18 w 260"/>
                  <a:gd name="T7" fmla="*/ 0 h 107"/>
                  <a:gd name="T8" fmla="*/ 260 w 260"/>
                  <a:gd name="T9" fmla="*/ 0 h 107"/>
                  <a:gd name="T10" fmla="*/ 242 w 260"/>
                  <a:gd name="T11" fmla="*/ 53 h 107"/>
                  <a:gd name="T12" fmla="*/ 260 w 260"/>
                  <a:gd name="T13" fmla="*/ 107 h 107"/>
                </a:gdLst>
                <a:ahLst/>
                <a:cxnLst>
                  <a:cxn ang="0">
                    <a:pos x="T0" y="T1"/>
                  </a:cxn>
                  <a:cxn ang="0">
                    <a:pos x="T2" y="T3"/>
                  </a:cxn>
                  <a:cxn ang="0">
                    <a:pos x="T4" y="T5"/>
                  </a:cxn>
                  <a:cxn ang="0">
                    <a:pos x="T6" y="T7"/>
                  </a:cxn>
                  <a:cxn ang="0">
                    <a:pos x="T8" y="T9"/>
                  </a:cxn>
                  <a:cxn ang="0">
                    <a:pos x="T10" y="T11"/>
                  </a:cxn>
                  <a:cxn ang="0">
                    <a:pos x="T12" y="T13"/>
                  </a:cxn>
                </a:cxnLst>
                <a:rect l="0" t="0" r="r" b="b"/>
                <a:pathLst>
                  <a:path w="260" h="107">
                    <a:moveTo>
                      <a:pt x="260" y="107"/>
                    </a:moveTo>
                    <a:cubicBezTo>
                      <a:pt x="18" y="107"/>
                      <a:pt x="18" y="107"/>
                      <a:pt x="18" y="107"/>
                    </a:cubicBezTo>
                    <a:cubicBezTo>
                      <a:pt x="8" y="107"/>
                      <a:pt x="0" y="83"/>
                      <a:pt x="0" y="53"/>
                    </a:cubicBezTo>
                    <a:cubicBezTo>
                      <a:pt x="0" y="24"/>
                      <a:pt x="8" y="0"/>
                      <a:pt x="18" y="0"/>
                    </a:cubicBezTo>
                    <a:cubicBezTo>
                      <a:pt x="260" y="0"/>
                      <a:pt x="260" y="0"/>
                      <a:pt x="260" y="0"/>
                    </a:cubicBezTo>
                    <a:cubicBezTo>
                      <a:pt x="250" y="0"/>
                      <a:pt x="242" y="24"/>
                      <a:pt x="242" y="53"/>
                    </a:cubicBezTo>
                    <a:cubicBezTo>
                      <a:pt x="242" y="83"/>
                      <a:pt x="250" y="107"/>
                      <a:pt x="260"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0000"/>
                  </a:solidFill>
                </a:endParaRPr>
              </a:p>
            </p:txBody>
          </p:sp>
          <p:sp>
            <p:nvSpPr>
              <p:cNvPr id="144" name="Oval 15"/>
              <p:cNvSpPr>
                <a:spLocks noChangeArrowheads="1"/>
              </p:cNvSpPr>
              <p:nvPr/>
            </p:nvSpPr>
            <p:spPr bwMode="auto">
              <a:xfrm>
                <a:off x="599" y="-1"/>
                <a:ext cx="86" cy="2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0000"/>
                  </a:solidFill>
                </a:endParaRPr>
              </a:p>
            </p:txBody>
          </p:sp>
        </p:grpSp>
        <p:grpSp>
          <p:nvGrpSpPr>
            <p:cNvPr id="225" name="Group 13"/>
            <p:cNvGrpSpPr>
              <a:grpSpLocks noChangeAspect="1"/>
            </p:cNvGrpSpPr>
            <p:nvPr/>
          </p:nvGrpSpPr>
          <p:grpSpPr bwMode="auto">
            <a:xfrm rot="16200000">
              <a:off x="4881544" y="5716847"/>
              <a:ext cx="328836" cy="257928"/>
              <a:chOff x="0" y="-1"/>
              <a:chExt cx="685" cy="259"/>
            </a:xfrm>
            <a:grpFill/>
          </p:grpSpPr>
          <p:sp>
            <p:nvSpPr>
              <p:cNvPr id="226" name="Freeform 14"/>
              <p:cNvSpPr>
                <a:spLocks/>
              </p:cNvSpPr>
              <p:nvPr/>
            </p:nvSpPr>
            <p:spPr bwMode="auto">
              <a:xfrm>
                <a:off x="0" y="-1"/>
                <a:ext cx="621" cy="259"/>
              </a:xfrm>
              <a:custGeom>
                <a:avLst/>
                <a:gdLst>
                  <a:gd name="T0" fmla="*/ 260 w 260"/>
                  <a:gd name="T1" fmla="*/ 107 h 107"/>
                  <a:gd name="T2" fmla="*/ 18 w 260"/>
                  <a:gd name="T3" fmla="*/ 107 h 107"/>
                  <a:gd name="T4" fmla="*/ 0 w 260"/>
                  <a:gd name="T5" fmla="*/ 53 h 107"/>
                  <a:gd name="T6" fmla="*/ 18 w 260"/>
                  <a:gd name="T7" fmla="*/ 0 h 107"/>
                  <a:gd name="T8" fmla="*/ 260 w 260"/>
                  <a:gd name="T9" fmla="*/ 0 h 107"/>
                  <a:gd name="T10" fmla="*/ 242 w 260"/>
                  <a:gd name="T11" fmla="*/ 53 h 107"/>
                  <a:gd name="T12" fmla="*/ 260 w 260"/>
                  <a:gd name="T13" fmla="*/ 107 h 107"/>
                </a:gdLst>
                <a:ahLst/>
                <a:cxnLst>
                  <a:cxn ang="0">
                    <a:pos x="T0" y="T1"/>
                  </a:cxn>
                  <a:cxn ang="0">
                    <a:pos x="T2" y="T3"/>
                  </a:cxn>
                  <a:cxn ang="0">
                    <a:pos x="T4" y="T5"/>
                  </a:cxn>
                  <a:cxn ang="0">
                    <a:pos x="T6" y="T7"/>
                  </a:cxn>
                  <a:cxn ang="0">
                    <a:pos x="T8" y="T9"/>
                  </a:cxn>
                  <a:cxn ang="0">
                    <a:pos x="T10" y="T11"/>
                  </a:cxn>
                  <a:cxn ang="0">
                    <a:pos x="T12" y="T13"/>
                  </a:cxn>
                </a:cxnLst>
                <a:rect l="0" t="0" r="r" b="b"/>
                <a:pathLst>
                  <a:path w="260" h="107">
                    <a:moveTo>
                      <a:pt x="260" y="107"/>
                    </a:moveTo>
                    <a:cubicBezTo>
                      <a:pt x="18" y="107"/>
                      <a:pt x="18" y="107"/>
                      <a:pt x="18" y="107"/>
                    </a:cubicBezTo>
                    <a:cubicBezTo>
                      <a:pt x="8" y="107"/>
                      <a:pt x="0" y="83"/>
                      <a:pt x="0" y="53"/>
                    </a:cubicBezTo>
                    <a:cubicBezTo>
                      <a:pt x="0" y="24"/>
                      <a:pt x="8" y="0"/>
                      <a:pt x="18" y="0"/>
                    </a:cubicBezTo>
                    <a:cubicBezTo>
                      <a:pt x="260" y="0"/>
                      <a:pt x="260" y="0"/>
                      <a:pt x="260" y="0"/>
                    </a:cubicBezTo>
                    <a:cubicBezTo>
                      <a:pt x="250" y="0"/>
                      <a:pt x="242" y="24"/>
                      <a:pt x="242" y="53"/>
                    </a:cubicBezTo>
                    <a:cubicBezTo>
                      <a:pt x="242" y="83"/>
                      <a:pt x="250" y="107"/>
                      <a:pt x="260"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0000"/>
                  </a:solidFill>
                </a:endParaRPr>
              </a:p>
            </p:txBody>
          </p:sp>
          <p:sp>
            <p:nvSpPr>
              <p:cNvPr id="227" name="Oval 15"/>
              <p:cNvSpPr>
                <a:spLocks noChangeArrowheads="1"/>
              </p:cNvSpPr>
              <p:nvPr/>
            </p:nvSpPr>
            <p:spPr bwMode="auto">
              <a:xfrm>
                <a:off x="599" y="-1"/>
                <a:ext cx="86" cy="2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0000"/>
                  </a:solidFill>
                </a:endParaRPr>
              </a:p>
            </p:txBody>
          </p:sp>
        </p:grpSp>
        <p:grpSp>
          <p:nvGrpSpPr>
            <p:cNvPr id="228" name="Group 13"/>
            <p:cNvGrpSpPr>
              <a:grpSpLocks noChangeAspect="1"/>
            </p:cNvGrpSpPr>
            <p:nvPr/>
          </p:nvGrpSpPr>
          <p:grpSpPr bwMode="auto">
            <a:xfrm rot="16200000">
              <a:off x="4881544" y="4895880"/>
              <a:ext cx="328836" cy="257928"/>
              <a:chOff x="0" y="-1"/>
              <a:chExt cx="685" cy="259"/>
            </a:xfrm>
            <a:grpFill/>
          </p:grpSpPr>
          <p:sp>
            <p:nvSpPr>
              <p:cNvPr id="229" name="Freeform 14"/>
              <p:cNvSpPr>
                <a:spLocks/>
              </p:cNvSpPr>
              <p:nvPr/>
            </p:nvSpPr>
            <p:spPr bwMode="auto">
              <a:xfrm>
                <a:off x="0" y="-1"/>
                <a:ext cx="621" cy="259"/>
              </a:xfrm>
              <a:custGeom>
                <a:avLst/>
                <a:gdLst>
                  <a:gd name="T0" fmla="*/ 260 w 260"/>
                  <a:gd name="T1" fmla="*/ 107 h 107"/>
                  <a:gd name="T2" fmla="*/ 18 w 260"/>
                  <a:gd name="T3" fmla="*/ 107 h 107"/>
                  <a:gd name="T4" fmla="*/ 0 w 260"/>
                  <a:gd name="T5" fmla="*/ 53 h 107"/>
                  <a:gd name="T6" fmla="*/ 18 w 260"/>
                  <a:gd name="T7" fmla="*/ 0 h 107"/>
                  <a:gd name="T8" fmla="*/ 260 w 260"/>
                  <a:gd name="T9" fmla="*/ 0 h 107"/>
                  <a:gd name="T10" fmla="*/ 242 w 260"/>
                  <a:gd name="T11" fmla="*/ 53 h 107"/>
                  <a:gd name="T12" fmla="*/ 260 w 260"/>
                  <a:gd name="T13" fmla="*/ 107 h 107"/>
                </a:gdLst>
                <a:ahLst/>
                <a:cxnLst>
                  <a:cxn ang="0">
                    <a:pos x="T0" y="T1"/>
                  </a:cxn>
                  <a:cxn ang="0">
                    <a:pos x="T2" y="T3"/>
                  </a:cxn>
                  <a:cxn ang="0">
                    <a:pos x="T4" y="T5"/>
                  </a:cxn>
                  <a:cxn ang="0">
                    <a:pos x="T6" y="T7"/>
                  </a:cxn>
                  <a:cxn ang="0">
                    <a:pos x="T8" y="T9"/>
                  </a:cxn>
                  <a:cxn ang="0">
                    <a:pos x="T10" y="T11"/>
                  </a:cxn>
                  <a:cxn ang="0">
                    <a:pos x="T12" y="T13"/>
                  </a:cxn>
                </a:cxnLst>
                <a:rect l="0" t="0" r="r" b="b"/>
                <a:pathLst>
                  <a:path w="260" h="107">
                    <a:moveTo>
                      <a:pt x="260" y="107"/>
                    </a:moveTo>
                    <a:cubicBezTo>
                      <a:pt x="18" y="107"/>
                      <a:pt x="18" y="107"/>
                      <a:pt x="18" y="107"/>
                    </a:cubicBezTo>
                    <a:cubicBezTo>
                      <a:pt x="8" y="107"/>
                      <a:pt x="0" y="83"/>
                      <a:pt x="0" y="53"/>
                    </a:cubicBezTo>
                    <a:cubicBezTo>
                      <a:pt x="0" y="24"/>
                      <a:pt x="8" y="0"/>
                      <a:pt x="18" y="0"/>
                    </a:cubicBezTo>
                    <a:cubicBezTo>
                      <a:pt x="260" y="0"/>
                      <a:pt x="260" y="0"/>
                      <a:pt x="260" y="0"/>
                    </a:cubicBezTo>
                    <a:cubicBezTo>
                      <a:pt x="250" y="0"/>
                      <a:pt x="242" y="24"/>
                      <a:pt x="242" y="53"/>
                    </a:cubicBezTo>
                    <a:cubicBezTo>
                      <a:pt x="242" y="83"/>
                      <a:pt x="250" y="107"/>
                      <a:pt x="260"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0000"/>
                  </a:solidFill>
                </a:endParaRPr>
              </a:p>
            </p:txBody>
          </p:sp>
          <p:sp>
            <p:nvSpPr>
              <p:cNvPr id="230" name="Oval 15"/>
              <p:cNvSpPr>
                <a:spLocks noChangeArrowheads="1"/>
              </p:cNvSpPr>
              <p:nvPr/>
            </p:nvSpPr>
            <p:spPr bwMode="auto">
              <a:xfrm>
                <a:off x="599" y="-1"/>
                <a:ext cx="86" cy="2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0000"/>
                  </a:solidFill>
                </a:endParaRPr>
              </a:p>
            </p:txBody>
          </p:sp>
        </p:grpSp>
      </p:grpSp>
      <p:sp>
        <p:nvSpPr>
          <p:cNvPr id="51" name="Rectangle 50"/>
          <p:cNvSpPr/>
          <p:nvPr/>
        </p:nvSpPr>
        <p:spPr>
          <a:xfrm>
            <a:off x="560010" y="5362238"/>
            <a:ext cx="646213" cy="40388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bg1"/>
                </a:solidFill>
              </a:rPr>
              <a:t>Query</a:t>
            </a:r>
          </a:p>
        </p:txBody>
      </p:sp>
      <p:sp>
        <p:nvSpPr>
          <p:cNvPr id="231" name="Rectangle 230"/>
          <p:cNvSpPr/>
          <p:nvPr/>
        </p:nvSpPr>
        <p:spPr>
          <a:xfrm>
            <a:off x="560010" y="5917622"/>
            <a:ext cx="646213" cy="40388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bg1"/>
                </a:solidFill>
              </a:rPr>
              <a:t>Results</a:t>
            </a:r>
          </a:p>
        </p:txBody>
      </p:sp>
      <p:cxnSp>
        <p:nvCxnSpPr>
          <p:cNvPr id="57" name="Straight Arrow Connector 56"/>
          <p:cNvCxnSpPr>
            <a:stCxn id="51" idx="3"/>
            <a:endCxn id="48" idx="2"/>
          </p:cNvCxnSpPr>
          <p:nvPr/>
        </p:nvCxnSpPr>
        <p:spPr>
          <a:xfrm>
            <a:off x="1206223" y="5564180"/>
            <a:ext cx="831816" cy="2376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48" idx="3"/>
          </p:cNvCxnSpPr>
          <p:nvPr/>
        </p:nvCxnSpPr>
        <p:spPr>
          <a:xfrm flipH="1">
            <a:off x="1206223" y="5883147"/>
            <a:ext cx="831816" cy="236416"/>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56" name="Group 255"/>
          <p:cNvGrpSpPr/>
          <p:nvPr/>
        </p:nvGrpSpPr>
        <p:grpSpPr>
          <a:xfrm>
            <a:off x="2702662" y="5396449"/>
            <a:ext cx="1085816" cy="871455"/>
            <a:chOff x="2695264" y="5266950"/>
            <a:chExt cx="1085816" cy="871455"/>
          </a:xfrm>
        </p:grpSpPr>
        <p:cxnSp>
          <p:nvCxnSpPr>
            <p:cNvPr id="232" name="Straight Arrow Connector 231"/>
            <p:cNvCxnSpPr>
              <a:stCxn id="48" idx="7"/>
              <a:endCxn id="214" idx="2"/>
            </p:cNvCxnSpPr>
            <p:nvPr/>
          </p:nvCxnSpPr>
          <p:spPr>
            <a:xfrm flipV="1">
              <a:off x="2695264" y="5266950"/>
              <a:ext cx="1085816" cy="4376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Straight Arrow Connector 232"/>
            <p:cNvCxnSpPr>
              <a:stCxn id="48" idx="7"/>
              <a:endCxn id="211" idx="2"/>
            </p:cNvCxnSpPr>
            <p:nvPr/>
          </p:nvCxnSpPr>
          <p:spPr>
            <a:xfrm flipV="1">
              <a:off x="2695264" y="5557435"/>
              <a:ext cx="1085816" cy="1471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p:cNvCxnSpPr>
              <a:stCxn id="48" idx="6"/>
              <a:endCxn id="220" idx="2"/>
            </p:cNvCxnSpPr>
            <p:nvPr/>
          </p:nvCxnSpPr>
          <p:spPr>
            <a:xfrm>
              <a:off x="2695264" y="5785919"/>
              <a:ext cx="1085816" cy="620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p:cNvCxnSpPr>
              <a:stCxn id="48" idx="6"/>
              <a:endCxn id="223" idx="2"/>
            </p:cNvCxnSpPr>
            <p:nvPr/>
          </p:nvCxnSpPr>
          <p:spPr>
            <a:xfrm>
              <a:off x="2695264" y="5785919"/>
              <a:ext cx="1085816" cy="3524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7" name="Group 256"/>
          <p:cNvGrpSpPr/>
          <p:nvPr/>
        </p:nvGrpSpPr>
        <p:grpSpPr>
          <a:xfrm>
            <a:off x="4440789" y="5114634"/>
            <a:ext cx="958816" cy="1241532"/>
            <a:chOff x="4438305" y="4978792"/>
            <a:chExt cx="958816" cy="1241532"/>
          </a:xfrm>
        </p:grpSpPr>
        <p:cxnSp>
          <p:nvCxnSpPr>
            <p:cNvPr id="236" name="Straight Arrow Connector 235"/>
            <p:cNvCxnSpPr>
              <a:stCxn id="214" idx="7"/>
              <a:endCxn id="39" idx="0"/>
            </p:cNvCxnSpPr>
            <p:nvPr/>
          </p:nvCxnSpPr>
          <p:spPr>
            <a:xfrm flipV="1">
              <a:off x="4438305" y="4978792"/>
              <a:ext cx="958816" cy="2818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p:cNvCxnSpPr>
              <a:stCxn id="211" idx="7"/>
            </p:cNvCxnSpPr>
            <p:nvPr/>
          </p:nvCxnSpPr>
          <p:spPr>
            <a:xfrm flipV="1">
              <a:off x="4438305" y="5387445"/>
              <a:ext cx="952154" cy="1572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p:cNvCxnSpPr>
              <a:stCxn id="220" idx="7"/>
              <a:endCxn id="143" idx="4"/>
            </p:cNvCxnSpPr>
            <p:nvPr/>
          </p:nvCxnSpPr>
          <p:spPr>
            <a:xfrm flipV="1">
              <a:off x="4438305" y="5809840"/>
              <a:ext cx="958816" cy="317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p:cNvCxnSpPr>
              <a:stCxn id="223" idx="7"/>
              <a:endCxn id="226" idx="4"/>
            </p:cNvCxnSpPr>
            <p:nvPr/>
          </p:nvCxnSpPr>
          <p:spPr>
            <a:xfrm>
              <a:off x="4438305" y="6132055"/>
              <a:ext cx="958816" cy="882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8" name="Group 257"/>
          <p:cNvGrpSpPr/>
          <p:nvPr/>
        </p:nvGrpSpPr>
        <p:grpSpPr>
          <a:xfrm>
            <a:off x="4440789" y="5369919"/>
            <a:ext cx="958816" cy="1225101"/>
            <a:chOff x="4438305" y="5279048"/>
            <a:chExt cx="958816" cy="1225101"/>
          </a:xfrm>
        </p:grpSpPr>
        <p:cxnSp>
          <p:nvCxnSpPr>
            <p:cNvPr id="240" name="Straight Arrow Connector 239"/>
            <p:cNvCxnSpPr>
              <a:stCxn id="38" idx="3"/>
              <a:endCxn id="214" idx="6"/>
            </p:cNvCxnSpPr>
            <p:nvPr/>
          </p:nvCxnSpPr>
          <p:spPr>
            <a:xfrm flipH="1">
              <a:off x="4438305" y="5279048"/>
              <a:ext cx="958816" cy="75559"/>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p:cNvCxnSpPr>
              <a:stCxn id="229" idx="3"/>
              <a:endCxn id="211" idx="6"/>
            </p:cNvCxnSpPr>
            <p:nvPr/>
          </p:nvCxnSpPr>
          <p:spPr>
            <a:xfrm flipH="1" flipV="1">
              <a:off x="4438305" y="5645092"/>
              <a:ext cx="958816" cy="44439"/>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p:cNvCxnSpPr>
              <a:stCxn id="143" idx="3"/>
              <a:endCxn id="220" idx="6"/>
            </p:cNvCxnSpPr>
            <p:nvPr/>
          </p:nvCxnSpPr>
          <p:spPr>
            <a:xfrm flipH="1" flipV="1">
              <a:off x="4438305" y="5935577"/>
              <a:ext cx="958816" cy="164437"/>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242"/>
            <p:cNvCxnSpPr>
              <a:stCxn id="226" idx="3"/>
            </p:cNvCxnSpPr>
            <p:nvPr/>
          </p:nvCxnSpPr>
          <p:spPr>
            <a:xfrm flipH="1" flipV="1">
              <a:off x="4438305" y="6226673"/>
              <a:ext cx="958816" cy="277476"/>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9" name="Group 258"/>
          <p:cNvGrpSpPr/>
          <p:nvPr/>
        </p:nvGrpSpPr>
        <p:grpSpPr>
          <a:xfrm>
            <a:off x="2702662" y="5477756"/>
            <a:ext cx="1085816" cy="871455"/>
            <a:chOff x="2695264" y="5329207"/>
            <a:chExt cx="1085816" cy="871455"/>
          </a:xfrm>
        </p:grpSpPr>
        <p:cxnSp>
          <p:nvCxnSpPr>
            <p:cNvPr id="244" name="Straight Arrow Connector 243"/>
            <p:cNvCxnSpPr>
              <a:stCxn id="223" idx="3"/>
              <a:endCxn id="48" idx="6"/>
            </p:cNvCxnSpPr>
            <p:nvPr/>
          </p:nvCxnSpPr>
          <p:spPr>
            <a:xfrm flipH="1" flipV="1">
              <a:off x="2695264" y="5766869"/>
              <a:ext cx="1085816" cy="433793"/>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7" name="Straight Arrow Connector 246"/>
            <p:cNvCxnSpPr>
              <a:stCxn id="220" idx="3"/>
              <a:endCxn id="48" idx="6"/>
            </p:cNvCxnSpPr>
            <p:nvPr/>
          </p:nvCxnSpPr>
          <p:spPr>
            <a:xfrm flipH="1" flipV="1">
              <a:off x="2695264" y="5766869"/>
              <a:ext cx="1085816" cy="143308"/>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p:cNvCxnSpPr>
              <a:stCxn id="211" idx="3"/>
              <a:endCxn id="48" idx="7"/>
            </p:cNvCxnSpPr>
            <p:nvPr/>
          </p:nvCxnSpPr>
          <p:spPr>
            <a:xfrm flipH="1">
              <a:off x="2695264" y="5619692"/>
              <a:ext cx="1085816" cy="6587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3" name="Straight Arrow Connector 252"/>
            <p:cNvCxnSpPr>
              <a:stCxn id="214" idx="3"/>
              <a:endCxn id="48" idx="7"/>
            </p:cNvCxnSpPr>
            <p:nvPr/>
          </p:nvCxnSpPr>
          <p:spPr>
            <a:xfrm flipH="1">
              <a:off x="2695264" y="5329207"/>
              <a:ext cx="1085816" cy="356355"/>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3" name="Group 16"/>
          <p:cNvGrpSpPr>
            <a:grpSpLocks noChangeAspect="1"/>
          </p:cNvGrpSpPr>
          <p:nvPr/>
        </p:nvGrpSpPr>
        <p:grpSpPr bwMode="auto">
          <a:xfrm>
            <a:off x="6399285" y="3872528"/>
            <a:ext cx="857818" cy="893462"/>
            <a:chOff x="4571" y="1303"/>
            <a:chExt cx="722" cy="752"/>
          </a:xfrm>
        </p:grpSpPr>
        <p:sp>
          <p:nvSpPr>
            <p:cNvPr id="314" name="AutoShape 15"/>
            <p:cNvSpPr>
              <a:spLocks noChangeAspect="1" noChangeArrowheads="1" noTextEdit="1"/>
            </p:cNvSpPr>
            <p:nvPr/>
          </p:nvSpPr>
          <p:spPr bwMode="auto">
            <a:xfrm>
              <a:off x="4571" y="1303"/>
              <a:ext cx="722"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5" name="Freeform 17"/>
            <p:cNvSpPr>
              <a:spLocks/>
            </p:cNvSpPr>
            <p:nvPr/>
          </p:nvSpPr>
          <p:spPr bwMode="auto">
            <a:xfrm>
              <a:off x="4569" y="1301"/>
              <a:ext cx="722" cy="756"/>
            </a:xfrm>
            <a:custGeom>
              <a:avLst/>
              <a:gdLst>
                <a:gd name="T0" fmla="*/ 303 w 303"/>
                <a:gd name="T1" fmla="*/ 166 h 317"/>
                <a:gd name="T2" fmla="*/ 151 w 303"/>
                <a:gd name="T3" fmla="*/ 317 h 317"/>
                <a:gd name="T4" fmla="*/ 0 w 303"/>
                <a:gd name="T5" fmla="*/ 166 h 317"/>
                <a:gd name="T6" fmla="*/ 90 w 303"/>
                <a:gd name="T7" fmla="*/ 28 h 317"/>
                <a:gd name="T8" fmla="*/ 84 w 303"/>
                <a:gd name="T9" fmla="*/ 0 h 317"/>
                <a:gd name="T10" fmla="*/ 112 w 303"/>
                <a:gd name="T11" fmla="*/ 20 h 317"/>
                <a:gd name="T12" fmla="*/ 138 w 303"/>
                <a:gd name="T13" fmla="*/ 40 h 317"/>
                <a:gd name="T14" fmla="*/ 95 w 303"/>
                <a:gd name="T15" fmla="*/ 52 h 317"/>
                <a:gd name="T16" fmla="*/ 24 w 303"/>
                <a:gd name="T17" fmla="*/ 166 h 317"/>
                <a:gd name="T18" fmla="*/ 151 w 303"/>
                <a:gd name="T19" fmla="*/ 293 h 317"/>
                <a:gd name="T20" fmla="*/ 279 w 303"/>
                <a:gd name="T21" fmla="*/ 166 h 317"/>
                <a:gd name="T22" fmla="*/ 151 w 303"/>
                <a:gd name="T23" fmla="*/ 39 h 317"/>
                <a:gd name="T24" fmla="*/ 151 w 303"/>
                <a:gd name="T25" fmla="*/ 39 h 317"/>
                <a:gd name="T26" fmla="*/ 151 w 303"/>
                <a:gd name="T27" fmla="*/ 15 h 317"/>
                <a:gd name="T28" fmla="*/ 151 w 303"/>
                <a:gd name="T29" fmla="*/ 15 h 317"/>
                <a:gd name="T30" fmla="*/ 303 w 303"/>
                <a:gd name="T31" fmla="*/ 166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3" h="317">
                  <a:moveTo>
                    <a:pt x="303" y="166"/>
                  </a:moveTo>
                  <a:cubicBezTo>
                    <a:pt x="303" y="250"/>
                    <a:pt x="235" y="317"/>
                    <a:pt x="151" y="317"/>
                  </a:cubicBezTo>
                  <a:cubicBezTo>
                    <a:pt x="68" y="317"/>
                    <a:pt x="0" y="250"/>
                    <a:pt x="0" y="166"/>
                  </a:cubicBezTo>
                  <a:cubicBezTo>
                    <a:pt x="0" y="105"/>
                    <a:pt x="37" y="52"/>
                    <a:pt x="90" y="28"/>
                  </a:cubicBezTo>
                  <a:cubicBezTo>
                    <a:pt x="84" y="0"/>
                    <a:pt x="84" y="0"/>
                    <a:pt x="84" y="0"/>
                  </a:cubicBezTo>
                  <a:cubicBezTo>
                    <a:pt x="112" y="20"/>
                    <a:pt x="112" y="20"/>
                    <a:pt x="112" y="20"/>
                  </a:cubicBezTo>
                  <a:cubicBezTo>
                    <a:pt x="138" y="40"/>
                    <a:pt x="138" y="40"/>
                    <a:pt x="138" y="40"/>
                  </a:cubicBezTo>
                  <a:cubicBezTo>
                    <a:pt x="123" y="41"/>
                    <a:pt x="108" y="46"/>
                    <a:pt x="95" y="52"/>
                  </a:cubicBezTo>
                  <a:cubicBezTo>
                    <a:pt x="53" y="73"/>
                    <a:pt x="24" y="116"/>
                    <a:pt x="24" y="166"/>
                  </a:cubicBezTo>
                  <a:cubicBezTo>
                    <a:pt x="24" y="236"/>
                    <a:pt x="81" y="293"/>
                    <a:pt x="151" y="293"/>
                  </a:cubicBezTo>
                  <a:cubicBezTo>
                    <a:pt x="222" y="293"/>
                    <a:pt x="279" y="236"/>
                    <a:pt x="279" y="166"/>
                  </a:cubicBezTo>
                  <a:cubicBezTo>
                    <a:pt x="279" y="96"/>
                    <a:pt x="222" y="39"/>
                    <a:pt x="151" y="39"/>
                  </a:cubicBezTo>
                  <a:cubicBezTo>
                    <a:pt x="151" y="39"/>
                    <a:pt x="151" y="39"/>
                    <a:pt x="151" y="39"/>
                  </a:cubicBezTo>
                  <a:cubicBezTo>
                    <a:pt x="151" y="15"/>
                    <a:pt x="151" y="15"/>
                    <a:pt x="151" y="15"/>
                  </a:cubicBezTo>
                  <a:cubicBezTo>
                    <a:pt x="151" y="15"/>
                    <a:pt x="151" y="15"/>
                    <a:pt x="151" y="15"/>
                  </a:cubicBezTo>
                  <a:cubicBezTo>
                    <a:pt x="235" y="15"/>
                    <a:pt x="303" y="83"/>
                    <a:pt x="303" y="16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6" name="Freeform 18"/>
            <p:cNvSpPr>
              <a:spLocks/>
            </p:cNvSpPr>
            <p:nvPr/>
          </p:nvSpPr>
          <p:spPr bwMode="auto">
            <a:xfrm>
              <a:off x="4743" y="1511"/>
              <a:ext cx="374" cy="375"/>
            </a:xfrm>
            <a:custGeom>
              <a:avLst/>
              <a:gdLst>
                <a:gd name="T0" fmla="*/ 157 w 157"/>
                <a:gd name="T1" fmla="*/ 78 h 157"/>
                <a:gd name="T2" fmla="*/ 78 w 157"/>
                <a:gd name="T3" fmla="*/ 157 h 157"/>
                <a:gd name="T4" fmla="*/ 0 w 157"/>
                <a:gd name="T5" fmla="*/ 78 h 157"/>
                <a:gd name="T6" fmla="*/ 71 w 157"/>
                <a:gd name="T7" fmla="*/ 0 h 157"/>
                <a:gd name="T8" fmla="*/ 71 w 157"/>
                <a:gd name="T9" fmla="*/ 0 h 157"/>
                <a:gd name="T10" fmla="*/ 79 w 157"/>
                <a:gd name="T11" fmla="*/ 78 h 157"/>
                <a:gd name="T12" fmla="*/ 78 w 157"/>
                <a:gd name="T13" fmla="*/ 0 h 157"/>
                <a:gd name="T14" fmla="*/ 157 w 157"/>
                <a:gd name="T15" fmla="*/ 78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157">
                  <a:moveTo>
                    <a:pt x="157" y="78"/>
                  </a:moveTo>
                  <a:cubicBezTo>
                    <a:pt x="157" y="122"/>
                    <a:pt x="122" y="157"/>
                    <a:pt x="78" y="157"/>
                  </a:cubicBezTo>
                  <a:cubicBezTo>
                    <a:pt x="35" y="157"/>
                    <a:pt x="0" y="122"/>
                    <a:pt x="0" y="78"/>
                  </a:cubicBezTo>
                  <a:cubicBezTo>
                    <a:pt x="0" y="37"/>
                    <a:pt x="31" y="4"/>
                    <a:pt x="71" y="0"/>
                  </a:cubicBezTo>
                  <a:cubicBezTo>
                    <a:pt x="71" y="0"/>
                    <a:pt x="71" y="0"/>
                    <a:pt x="71" y="0"/>
                  </a:cubicBezTo>
                  <a:cubicBezTo>
                    <a:pt x="79" y="78"/>
                    <a:pt x="79" y="78"/>
                    <a:pt x="79" y="78"/>
                  </a:cubicBezTo>
                  <a:cubicBezTo>
                    <a:pt x="78" y="0"/>
                    <a:pt x="78" y="0"/>
                    <a:pt x="78" y="0"/>
                  </a:cubicBezTo>
                  <a:cubicBezTo>
                    <a:pt x="122" y="0"/>
                    <a:pt x="157" y="35"/>
                    <a:pt x="157" y="78"/>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18" name="Group 21"/>
          <p:cNvGrpSpPr>
            <a:grpSpLocks noChangeAspect="1"/>
          </p:cNvGrpSpPr>
          <p:nvPr/>
        </p:nvGrpSpPr>
        <p:grpSpPr bwMode="auto">
          <a:xfrm>
            <a:off x="7459083" y="3764954"/>
            <a:ext cx="865188" cy="1023938"/>
            <a:chOff x="4400" y="1754"/>
            <a:chExt cx="545" cy="645"/>
          </a:xfrm>
        </p:grpSpPr>
        <p:sp>
          <p:nvSpPr>
            <p:cNvPr id="319" name="AutoShape 20"/>
            <p:cNvSpPr>
              <a:spLocks noChangeAspect="1" noChangeArrowheads="1" noTextEdit="1"/>
            </p:cNvSpPr>
            <p:nvPr/>
          </p:nvSpPr>
          <p:spPr bwMode="auto">
            <a:xfrm>
              <a:off x="4400" y="1754"/>
              <a:ext cx="545" cy="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0" name="Freeform 22"/>
            <p:cNvSpPr>
              <a:spLocks/>
            </p:cNvSpPr>
            <p:nvPr/>
          </p:nvSpPr>
          <p:spPr bwMode="auto">
            <a:xfrm>
              <a:off x="4651" y="1754"/>
              <a:ext cx="53" cy="193"/>
            </a:xfrm>
            <a:custGeom>
              <a:avLst/>
              <a:gdLst>
                <a:gd name="T0" fmla="*/ 36 w 53"/>
                <a:gd name="T1" fmla="*/ 193 h 193"/>
                <a:gd name="T2" fmla="*/ 53 w 53"/>
                <a:gd name="T3" fmla="*/ 0 h 193"/>
                <a:gd name="T4" fmla="*/ 0 w 53"/>
                <a:gd name="T5" fmla="*/ 0 h 193"/>
                <a:gd name="T6" fmla="*/ 12 w 53"/>
                <a:gd name="T7" fmla="*/ 193 h 193"/>
                <a:gd name="T8" fmla="*/ 36 w 53"/>
                <a:gd name="T9" fmla="*/ 193 h 193"/>
              </a:gdLst>
              <a:ahLst/>
              <a:cxnLst>
                <a:cxn ang="0">
                  <a:pos x="T0" y="T1"/>
                </a:cxn>
                <a:cxn ang="0">
                  <a:pos x="T2" y="T3"/>
                </a:cxn>
                <a:cxn ang="0">
                  <a:pos x="T4" y="T5"/>
                </a:cxn>
                <a:cxn ang="0">
                  <a:pos x="T6" y="T7"/>
                </a:cxn>
                <a:cxn ang="0">
                  <a:pos x="T8" y="T9"/>
                </a:cxn>
              </a:cxnLst>
              <a:rect l="0" t="0" r="r" b="b"/>
              <a:pathLst>
                <a:path w="53" h="193">
                  <a:moveTo>
                    <a:pt x="36" y="193"/>
                  </a:moveTo>
                  <a:lnTo>
                    <a:pt x="53" y="0"/>
                  </a:lnTo>
                  <a:lnTo>
                    <a:pt x="0" y="0"/>
                  </a:lnTo>
                  <a:lnTo>
                    <a:pt x="12" y="193"/>
                  </a:lnTo>
                  <a:lnTo>
                    <a:pt x="36" y="193"/>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1" name="Freeform 23"/>
            <p:cNvSpPr>
              <a:spLocks/>
            </p:cNvSpPr>
            <p:nvPr/>
          </p:nvSpPr>
          <p:spPr bwMode="auto">
            <a:xfrm>
              <a:off x="4651" y="1754"/>
              <a:ext cx="53" cy="193"/>
            </a:xfrm>
            <a:custGeom>
              <a:avLst/>
              <a:gdLst>
                <a:gd name="T0" fmla="*/ 36 w 53"/>
                <a:gd name="T1" fmla="*/ 193 h 193"/>
                <a:gd name="T2" fmla="*/ 53 w 53"/>
                <a:gd name="T3" fmla="*/ 0 h 193"/>
                <a:gd name="T4" fmla="*/ 0 w 53"/>
                <a:gd name="T5" fmla="*/ 0 h 193"/>
                <a:gd name="T6" fmla="*/ 12 w 53"/>
                <a:gd name="T7" fmla="*/ 193 h 193"/>
              </a:gdLst>
              <a:ahLst/>
              <a:cxnLst>
                <a:cxn ang="0">
                  <a:pos x="T0" y="T1"/>
                </a:cxn>
                <a:cxn ang="0">
                  <a:pos x="T2" y="T3"/>
                </a:cxn>
                <a:cxn ang="0">
                  <a:pos x="T4" y="T5"/>
                </a:cxn>
                <a:cxn ang="0">
                  <a:pos x="T6" y="T7"/>
                </a:cxn>
              </a:cxnLst>
              <a:rect l="0" t="0" r="r" b="b"/>
              <a:pathLst>
                <a:path w="53" h="193">
                  <a:moveTo>
                    <a:pt x="36" y="193"/>
                  </a:moveTo>
                  <a:lnTo>
                    <a:pt x="53" y="0"/>
                  </a:lnTo>
                  <a:lnTo>
                    <a:pt x="0" y="0"/>
                  </a:lnTo>
                  <a:lnTo>
                    <a:pt x="12" y="1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2" name="Freeform 24"/>
            <p:cNvSpPr>
              <a:spLocks/>
            </p:cNvSpPr>
            <p:nvPr/>
          </p:nvSpPr>
          <p:spPr bwMode="auto">
            <a:xfrm>
              <a:off x="4663" y="1947"/>
              <a:ext cx="24" cy="156"/>
            </a:xfrm>
            <a:custGeom>
              <a:avLst/>
              <a:gdLst>
                <a:gd name="T0" fmla="*/ 0 w 24"/>
                <a:gd name="T1" fmla="*/ 0 h 156"/>
                <a:gd name="T2" fmla="*/ 10 w 24"/>
                <a:gd name="T3" fmla="*/ 156 h 156"/>
                <a:gd name="T4" fmla="*/ 24 w 24"/>
                <a:gd name="T5" fmla="*/ 0 h 156"/>
                <a:gd name="T6" fmla="*/ 0 w 24"/>
                <a:gd name="T7" fmla="*/ 0 h 156"/>
              </a:gdLst>
              <a:ahLst/>
              <a:cxnLst>
                <a:cxn ang="0">
                  <a:pos x="T0" y="T1"/>
                </a:cxn>
                <a:cxn ang="0">
                  <a:pos x="T2" y="T3"/>
                </a:cxn>
                <a:cxn ang="0">
                  <a:pos x="T4" y="T5"/>
                </a:cxn>
                <a:cxn ang="0">
                  <a:pos x="T6" y="T7"/>
                </a:cxn>
              </a:cxnLst>
              <a:rect l="0" t="0" r="r" b="b"/>
              <a:pathLst>
                <a:path w="24" h="156">
                  <a:moveTo>
                    <a:pt x="0" y="0"/>
                  </a:moveTo>
                  <a:lnTo>
                    <a:pt x="10" y="156"/>
                  </a:lnTo>
                  <a:lnTo>
                    <a:pt x="24"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3" name="Freeform 25"/>
            <p:cNvSpPr>
              <a:spLocks/>
            </p:cNvSpPr>
            <p:nvPr/>
          </p:nvSpPr>
          <p:spPr bwMode="auto">
            <a:xfrm>
              <a:off x="4663" y="1947"/>
              <a:ext cx="24" cy="156"/>
            </a:xfrm>
            <a:custGeom>
              <a:avLst/>
              <a:gdLst>
                <a:gd name="T0" fmla="*/ 0 w 24"/>
                <a:gd name="T1" fmla="*/ 0 h 156"/>
                <a:gd name="T2" fmla="*/ 10 w 24"/>
                <a:gd name="T3" fmla="*/ 156 h 156"/>
                <a:gd name="T4" fmla="*/ 24 w 24"/>
                <a:gd name="T5" fmla="*/ 0 h 156"/>
              </a:gdLst>
              <a:ahLst/>
              <a:cxnLst>
                <a:cxn ang="0">
                  <a:pos x="T0" y="T1"/>
                </a:cxn>
                <a:cxn ang="0">
                  <a:pos x="T2" y="T3"/>
                </a:cxn>
                <a:cxn ang="0">
                  <a:pos x="T4" y="T5"/>
                </a:cxn>
              </a:cxnLst>
              <a:rect l="0" t="0" r="r" b="b"/>
              <a:pathLst>
                <a:path w="24" h="156">
                  <a:moveTo>
                    <a:pt x="0" y="0"/>
                  </a:moveTo>
                  <a:lnTo>
                    <a:pt x="10" y="156"/>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4" name="Freeform 26"/>
            <p:cNvSpPr>
              <a:spLocks noEditPoints="1"/>
            </p:cNvSpPr>
            <p:nvPr/>
          </p:nvSpPr>
          <p:spPr bwMode="auto">
            <a:xfrm>
              <a:off x="4400" y="1857"/>
              <a:ext cx="543" cy="540"/>
            </a:xfrm>
            <a:custGeom>
              <a:avLst/>
              <a:gdLst>
                <a:gd name="T0" fmla="*/ 114 w 227"/>
                <a:gd name="T1" fmla="*/ 226 h 226"/>
                <a:gd name="T2" fmla="*/ 0 w 227"/>
                <a:gd name="T3" fmla="*/ 113 h 226"/>
                <a:gd name="T4" fmla="*/ 114 w 227"/>
                <a:gd name="T5" fmla="*/ 0 h 226"/>
                <a:gd name="T6" fmla="*/ 227 w 227"/>
                <a:gd name="T7" fmla="*/ 113 h 226"/>
                <a:gd name="T8" fmla="*/ 114 w 227"/>
                <a:gd name="T9" fmla="*/ 226 h 226"/>
                <a:gd name="T10" fmla="*/ 114 w 227"/>
                <a:gd name="T11" fmla="*/ 20 h 226"/>
                <a:gd name="T12" fmla="*/ 20 w 227"/>
                <a:gd name="T13" fmla="*/ 113 h 226"/>
                <a:gd name="T14" fmla="*/ 114 w 227"/>
                <a:gd name="T15" fmla="*/ 206 h 226"/>
                <a:gd name="T16" fmla="*/ 207 w 227"/>
                <a:gd name="T17" fmla="*/ 113 h 226"/>
                <a:gd name="T18" fmla="*/ 114 w 227"/>
                <a:gd name="T19" fmla="*/ 2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226">
                  <a:moveTo>
                    <a:pt x="114" y="226"/>
                  </a:moveTo>
                  <a:cubicBezTo>
                    <a:pt x="51" y="226"/>
                    <a:pt x="0" y="176"/>
                    <a:pt x="0" y="113"/>
                  </a:cubicBezTo>
                  <a:cubicBezTo>
                    <a:pt x="0" y="51"/>
                    <a:pt x="51" y="0"/>
                    <a:pt x="114" y="0"/>
                  </a:cubicBezTo>
                  <a:cubicBezTo>
                    <a:pt x="176" y="0"/>
                    <a:pt x="227" y="51"/>
                    <a:pt x="227" y="113"/>
                  </a:cubicBezTo>
                  <a:cubicBezTo>
                    <a:pt x="227" y="176"/>
                    <a:pt x="176" y="226"/>
                    <a:pt x="114" y="226"/>
                  </a:cubicBezTo>
                  <a:close/>
                  <a:moveTo>
                    <a:pt x="114" y="20"/>
                  </a:moveTo>
                  <a:cubicBezTo>
                    <a:pt x="62" y="20"/>
                    <a:pt x="20" y="62"/>
                    <a:pt x="20" y="113"/>
                  </a:cubicBezTo>
                  <a:cubicBezTo>
                    <a:pt x="20" y="165"/>
                    <a:pt x="62" y="206"/>
                    <a:pt x="114" y="206"/>
                  </a:cubicBezTo>
                  <a:cubicBezTo>
                    <a:pt x="165" y="206"/>
                    <a:pt x="207" y="165"/>
                    <a:pt x="207" y="113"/>
                  </a:cubicBezTo>
                  <a:cubicBezTo>
                    <a:pt x="207" y="62"/>
                    <a:pt x="165" y="20"/>
                    <a:pt x="114" y="2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40" name="Group 43"/>
          <p:cNvGrpSpPr>
            <a:grpSpLocks noChangeAspect="1"/>
          </p:cNvGrpSpPr>
          <p:nvPr/>
        </p:nvGrpSpPr>
        <p:grpSpPr bwMode="auto">
          <a:xfrm>
            <a:off x="10474937" y="3762487"/>
            <a:ext cx="740281" cy="1068611"/>
            <a:chOff x="6364" y="2053"/>
            <a:chExt cx="602" cy="869"/>
          </a:xfrm>
        </p:grpSpPr>
        <p:sp>
          <p:nvSpPr>
            <p:cNvPr id="341" name="AutoShape 42"/>
            <p:cNvSpPr>
              <a:spLocks noChangeAspect="1" noChangeArrowheads="1" noTextEdit="1"/>
            </p:cNvSpPr>
            <p:nvPr/>
          </p:nvSpPr>
          <p:spPr bwMode="auto">
            <a:xfrm>
              <a:off x="6364" y="2055"/>
              <a:ext cx="602"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2" name="Oval 44"/>
            <p:cNvSpPr>
              <a:spLocks noChangeArrowheads="1"/>
            </p:cNvSpPr>
            <p:nvPr/>
          </p:nvSpPr>
          <p:spPr bwMode="auto">
            <a:xfrm>
              <a:off x="6364" y="2829"/>
              <a:ext cx="602" cy="9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3" name="Oval 45"/>
            <p:cNvSpPr>
              <a:spLocks noChangeArrowheads="1"/>
            </p:cNvSpPr>
            <p:nvPr/>
          </p:nvSpPr>
          <p:spPr bwMode="auto">
            <a:xfrm>
              <a:off x="6364" y="2053"/>
              <a:ext cx="602" cy="9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4" name="Rectangle 46"/>
            <p:cNvSpPr>
              <a:spLocks noChangeArrowheads="1"/>
            </p:cNvSpPr>
            <p:nvPr/>
          </p:nvSpPr>
          <p:spPr bwMode="auto">
            <a:xfrm>
              <a:off x="6364" y="2146"/>
              <a:ext cx="7" cy="700"/>
            </a:xfrm>
            <a:prstGeom prst="rect">
              <a:avLst/>
            </a:prstGeom>
            <a:solidFill>
              <a:srgbClr val="0F080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5" name="Rectangle 47"/>
            <p:cNvSpPr>
              <a:spLocks noChangeArrowheads="1"/>
            </p:cNvSpPr>
            <p:nvPr/>
          </p:nvSpPr>
          <p:spPr bwMode="auto">
            <a:xfrm>
              <a:off x="6956" y="2146"/>
              <a:ext cx="10" cy="7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6" name="Rectangle 48"/>
            <p:cNvSpPr>
              <a:spLocks noChangeArrowheads="1"/>
            </p:cNvSpPr>
            <p:nvPr/>
          </p:nvSpPr>
          <p:spPr bwMode="auto">
            <a:xfrm>
              <a:off x="6414" y="2250"/>
              <a:ext cx="487" cy="39"/>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7" name="Rectangle 49"/>
            <p:cNvSpPr>
              <a:spLocks noChangeArrowheads="1"/>
            </p:cNvSpPr>
            <p:nvPr/>
          </p:nvSpPr>
          <p:spPr bwMode="auto">
            <a:xfrm>
              <a:off x="6414" y="2324"/>
              <a:ext cx="487" cy="38"/>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8" name="Rectangle 50"/>
            <p:cNvSpPr>
              <a:spLocks noChangeArrowheads="1"/>
            </p:cNvSpPr>
            <p:nvPr/>
          </p:nvSpPr>
          <p:spPr bwMode="auto">
            <a:xfrm>
              <a:off x="6414" y="2398"/>
              <a:ext cx="487" cy="38"/>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9" name="Rectangle 51"/>
            <p:cNvSpPr>
              <a:spLocks noChangeArrowheads="1"/>
            </p:cNvSpPr>
            <p:nvPr/>
          </p:nvSpPr>
          <p:spPr bwMode="auto">
            <a:xfrm>
              <a:off x="6414" y="2472"/>
              <a:ext cx="487" cy="38"/>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0" name="Rectangle 52"/>
            <p:cNvSpPr>
              <a:spLocks noChangeArrowheads="1"/>
            </p:cNvSpPr>
            <p:nvPr/>
          </p:nvSpPr>
          <p:spPr bwMode="auto">
            <a:xfrm>
              <a:off x="6414" y="2548"/>
              <a:ext cx="487" cy="36"/>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1" name="Rectangle 53"/>
            <p:cNvSpPr>
              <a:spLocks noChangeArrowheads="1"/>
            </p:cNvSpPr>
            <p:nvPr/>
          </p:nvSpPr>
          <p:spPr bwMode="auto">
            <a:xfrm>
              <a:off x="6414" y="2622"/>
              <a:ext cx="487" cy="38"/>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2" name="Rectangle 54"/>
            <p:cNvSpPr>
              <a:spLocks noChangeArrowheads="1"/>
            </p:cNvSpPr>
            <p:nvPr/>
          </p:nvSpPr>
          <p:spPr bwMode="auto">
            <a:xfrm>
              <a:off x="6414" y="2696"/>
              <a:ext cx="487" cy="38"/>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3" name="Rectangle 47"/>
            <p:cNvSpPr>
              <a:spLocks noChangeArrowheads="1"/>
            </p:cNvSpPr>
            <p:nvPr/>
          </p:nvSpPr>
          <p:spPr bwMode="auto">
            <a:xfrm>
              <a:off x="6364" y="2146"/>
              <a:ext cx="10" cy="7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57" name="TextBox 356"/>
          <p:cNvSpPr txBox="1"/>
          <p:nvPr/>
        </p:nvSpPr>
        <p:spPr>
          <a:xfrm rot="5400000">
            <a:off x="3305956" y="3096079"/>
            <a:ext cx="369332" cy="301854"/>
          </a:xfrm>
          <a:prstGeom prst="rect">
            <a:avLst/>
          </a:prstGeom>
          <a:noFill/>
          <a:ln>
            <a:noFill/>
          </a:ln>
        </p:spPr>
        <p:txBody>
          <a:bodyPr vert="vert270" wrap="square" rtlCol="0">
            <a:spAutoFit/>
          </a:bodyPr>
          <a:lstStyle/>
          <a:p>
            <a:pPr algn="ctr" defTabSz="894572"/>
            <a:r>
              <a:rPr lang="en-US" sz="1200" b="1" u="sng" dirty="0">
                <a:cs typeface="Segoe UI Light" panose="020B0502040204020203" pitchFamily="34" charset="0"/>
              </a:rPr>
              <a:t>C5</a:t>
            </a:r>
          </a:p>
        </p:txBody>
      </p:sp>
      <p:grpSp>
        <p:nvGrpSpPr>
          <p:cNvPr id="358" name="Group 357"/>
          <p:cNvGrpSpPr/>
          <p:nvPr/>
        </p:nvGrpSpPr>
        <p:grpSpPr>
          <a:xfrm>
            <a:off x="3385343" y="3380265"/>
            <a:ext cx="205406" cy="715598"/>
            <a:chOff x="3580574" y="3046778"/>
            <a:chExt cx="108955" cy="715598"/>
          </a:xfrm>
          <a:solidFill>
            <a:schemeClr val="tx2"/>
          </a:solidFill>
        </p:grpSpPr>
        <p:sp>
          <p:nvSpPr>
            <p:cNvPr id="359" name="Rectangle 358"/>
            <p:cNvSpPr/>
            <p:nvPr/>
          </p:nvSpPr>
          <p:spPr>
            <a:xfrm>
              <a:off x="3580574" y="3046778"/>
              <a:ext cx="108955" cy="22587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4572"/>
              <a:endParaRPr lang="en-US" sz="1733" u="sng" dirty="0">
                <a:solidFill>
                  <a:srgbClr val="FFFFFF"/>
                </a:solidFill>
              </a:endParaRPr>
            </a:p>
          </p:txBody>
        </p:sp>
        <p:sp>
          <p:nvSpPr>
            <p:cNvPr id="360" name="Rectangle 359"/>
            <p:cNvSpPr/>
            <p:nvPr/>
          </p:nvSpPr>
          <p:spPr>
            <a:xfrm>
              <a:off x="3580574" y="3291640"/>
              <a:ext cx="108955" cy="22587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4572"/>
              <a:endParaRPr lang="en-US" sz="1733" u="sng" dirty="0">
                <a:solidFill>
                  <a:srgbClr val="FFFFFF"/>
                </a:solidFill>
              </a:endParaRPr>
            </a:p>
          </p:txBody>
        </p:sp>
        <p:sp>
          <p:nvSpPr>
            <p:cNvPr id="361" name="Rectangle 360"/>
            <p:cNvSpPr/>
            <p:nvPr/>
          </p:nvSpPr>
          <p:spPr>
            <a:xfrm>
              <a:off x="3580574" y="3536503"/>
              <a:ext cx="108955" cy="22587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4572"/>
              <a:endParaRPr lang="en-US" sz="1733" u="sng" dirty="0">
                <a:solidFill>
                  <a:srgbClr val="FFFFFF"/>
                </a:solidFill>
              </a:endParaRPr>
            </a:p>
          </p:txBody>
        </p:sp>
      </p:grpSp>
      <p:sp>
        <p:nvSpPr>
          <p:cNvPr id="362" name="TextBox 361"/>
          <p:cNvSpPr txBox="1"/>
          <p:nvPr/>
        </p:nvSpPr>
        <p:spPr>
          <a:xfrm rot="5400000">
            <a:off x="3029731" y="3096079"/>
            <a:ext cx="369332" cy="301854"/>
          </a:xfrm>
          <a:prstGeom prst="rect">
            <a:avLst/>
          </a:prstGeom>
          <a:noFill/>
          <a:ln>
            <a:noFill/>
          </a:ln>
        </p:spPr>
        <p:txBody>
          <a:bodyPr vert="vert270" wrap="square" rtlCol="0">
            <a:spAutoFit/>
          </a:bodyPr>
          <a:lstStyle/>
          <a:p>
            <a:pPr algn="ctr" defTabSz="894572"/>
            <a:r>
              <a:rPr lang="en-US" sz="1200" b="1" u="sng" dirty="0">
                <a:cs typeface="Segoe UI Light" panose="020B0502040204020203" pitchFamily="34" charset="0"/>
              </a:rPr>
              <a:t>C4</a:t>
            </a:r>
          </a:p>
        </p:txBody>
      </p:sp>
      <p:grpSp>
        <p:nvGrpSpPr>
          <p:cNvPr id="363" name="Group 362"/>
          <p:cNvGrpSpPr/>
          <p:nvPr/>
        </p:nvGrpSpPr>
        <p:grpSpPr>
          <a:xfrm>
            <a:off x="3109118" y="3380265"/>
            <a:ext cx="205406" cy="715598"/>
            <a:chOff x="3580574" y="3046778"/>
            <a:chExt cx="108955" cy="715598"/>
          </a:xfrm>
          <a:solidFill>
            <a:schemeClr val="tx2"/>
          </a:solidFill>
        </p:grpSpPr>
        <p:sp>
          <p:nvSpPr>
            <p:cNvPr id="364" name="Rectangle 363"/>
            <p:cNvSpPr/>
            <p:nvPr/>
          </p:nvSpPr>
          <p:spPr>
            <a:xfrm>
              <a:off x="3580574" y="3046778"/>
              <a:ext cx="108955" cy="22587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4572"/>
              <a:endParaRPr lang="en-US" sz="1733" u="sng" dirty="0">
                <a:solidFill>
                  <a:srgbClr val="FFFFFF"/>
                </a:solidFill>
              </a:endParaRPr>
            </a:p>
          </p:txBody>
        </p:sp>
        <p:sp>
          <p:nvSpPr>
            <p:cNvPr id="365" name="Rectangle 364"/>
            <p:cNvSpPr/>
            <p:nvPr/>
          </p:nvSpPr>
          <p:spPr>
            <a:xfrm>
              <a:off x="3580574" y="3291640"/>
              <a:ext cx="108955" cy="22587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4572"/>
              <a:endParaRPr lang="en-US" sz="1733" u="sng" dirty="0">
                <a:solidFill>
                  <a:srgbClr val="FFFFFF"/>
                </a:solidFill>
              </a:endParaRPr>
            </a:p>
          </p:txBody>
        </p:sp>
        <p:sp>
          <p:nvSpPr>
            <p:cNvPr id="366" name="Rectangle 365"/>
            <p:cNvSpPr/>
            <p:nvPr/>
          </p:nvSpPr>
          <p:spPr>
            <a:xfrm>
              <a:off x="3580574" y="3536503"/>
              <a:ext cx="108955" cy="22587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4572"/>
              <a:endParaRPr lang="en-US" sz="1733" u="sng" dirty="0">
                <a:solidFill>
                  <a:srgbClr val="FFFFFF"/>
                </a:solidFill>
              </a:endParaRPr>
            </a:p>
          </p:txBody>
        </p:sp>
      </p:grpSp>
      <p:sp>
        <p:nvSpPr>
          <p:cNvPr id="367" name="TextBox 366"/>
          <p:cNvSpPr txBox="1"/>
          <p:nvPr/>
        </p:nvSpPr>
        <p:spPr>
          <a:xfrm rot="5400000">
            <a:off x="2743981" y="3096079"/>
            <a:ext cx="369332" cy="301854"/>
          </a:xfrm>
          <a:prstGeom prst="rect">
            <a:avLst/>
          </a:prstGeom>
          <a:noFill/>
          <a:ln>
            <a:noFill/>
          </a:ln>
        </p:spPr>
        <p:txBody>
          <a:bodyPr vert="vert270" wrap="square" rtlCol="0">
            <a:spAutoFit/>
          </a:bodyPr>
          <a:lstStyle/>
          <a:p>
            <a:pPr algn="ctr" defTabSz="894572"/>
            <a:r>
              <a:rPr lang="en-US" sz="1200" b="1" u="sng" dirty="0">
                <a:cs typeface="Segoe UI Light" panose="020B0502040204020203" pitchFamily="34" charset="0"/>
              </a:rPr>
              <a:t>C3</a:t>
            </a:r>
          </a:p>
        </p:txBody>
      </p:sp>
      <p:grpSp>
        <p:nvGrpSpPr>
          <p:cNvPr id="368" name="Group 367"/>
          <p:cNvGrpSpPr/>
          <p:nvPr/>
        </p:nvGrpSpPr>
        <p:grpSpPr>
          <a:xfrm>
            <a:off x="2832893" y="3380265"/>
            <a:ext cx="205406" cy="715598"/>
            <a:chOff x="3580574" y="3046778"/>
            <a:chExt cx="108955" cy="715598"/>
          </a:xfrm>
          <a:solidFill>
            <a:schemeClr val="tx2"/>
          </a:solidFill>
        </p:grpSpPr>
        <p:sp>
          <p:nvSpPr>
            <p:cNvPr id="369" name="Rectangle 368"/>
            <p:cNvSpPr/>
            <p:nvPr/>
          </p:nvSpPr>
          <p:spPr>
            <a:xfrm>
              <a:off x="3580574" y="3046778"/>
              <a:ext cx="108955" cy="22587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4572"/>
              <a:endParaRPr lang="en-US" sz="1733" u="sng" dirty="0">
                <a:solidFill>
                  <a:srgbClr val="FFFFFF"/>
                </a:solidFill>
              </a:endParaRPr>
            </a:p>
          </p:txBody>
        </p:sp>
        <p:sp>
          <p:nvSpPr>
            <p:cNvPr id="370" name="Rectangle 369"/>
            <p:cNvSpPr/>
            <p:nvPr/>
          </p:nvSpPr>
          <p:spPr>
            <a:xfrm>
              <a:off x="3580574" y="3291640"/>
              <a:ext cx="108955" cy="22587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4572"/>
              <a:endParaRPr lang="en-US" sz="1733" u="sng" dirty="0">
                <a:solidFill>
                  <a:srgbClr val="FFFFFF"/>
                </a:solidFill>
              </a:endParaRPr>
            </a:p>
          </p:txBody>
        </p:sp>
        <p:sp>
          <p:nvSpPr>
            <p:cNvPr id="371" name="Rectangle 370"/>
            <p:cNvSpPr/>
            <p:nvPr/>
          </p:nvSpPr>
          <p:spPr>
            <a:xfrm>
              <a:off x="3580574" y="3536503"/>
              <a:ext cx="108955" cy="22587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4572"/>
              <a:endParaRPr lang="en-US" sz="1733" u="sng" dirty="0">
                <a:solidFill>
                  <a:srgbClr val="FFFFFF"/>
                </a:solidFill>
              </a:endParaRPr>
            </a:p>
          </p:txBody>
        </p:sp>
      </p:grpSp>
      <p:sp>
        <p:nvSpPr>
          <p:cNvPr id="372" name="TextBox 371"/>
          <p:cNvSpPr txBox="1"/>
          <p:nvPr/>
        </p:nvSpPr>
        <p:spPr>
          <a:xfrm rot="5400000">
            <a:off x="2477281" y="3096079"/>
            <a:ext cx="369332" cy="301854"/>
          </a:xfrm>
          <a:prstGeom prst="rect">
            <a:avLst/>
          </a:prstGeom>
          <a:noFill/>
          <a:ln>
            <a:noFill/>
          </a:ln>
        </p:spPr>
        <p:txBody>
          <a:bodyPr vert="vert270" wrap="square" rtlCol="0">
            <a:spAutoFit/>
          </a:bodyPr>
          <a:lstStyle/>
          <a:p>
            <a:pPr algn="ctr" defTabSz="894572"/>
            <a:r>
              <a:rPr lang="en-US" sz="1200" b="1" u="sng" dirty="0">
                <a:cs typeface="Segoe UI Light" panose="020B0502040204020203" pitchFamily="34" charset="0"/>
              </a:rPr>
              <a:t>C2</a:t>
            </a:r>
          </a:p>
        </p:txBody>
      </p:sp>
      <p:grpSp>
        <p:nvGrpSpPr>
          <p:cNvPr id="373" name="Group 372"/>
          <p:cNvGrpSpPr/>
          <p:nvPr/>
        </p:nvGrpSpPr>
        <p:grpSpPr>
          <a:xfrm>
            <a:off x="2556668" y="3380265"/>
            <a:ext cx="205406" cy="715598"/>
            <a:chOff x="3580574" y="3046778"/>
            <a:chExt cx="108955" cy="715598"/>
          </a:xfrm>
          <a:solidFill>
            <a:schemeClr val="tx2"/>
          </a:solidFill>
        </p:grpSpPr>
        <p:sp>
          <p:nvSpPr>
            <p:cNvPr id="374" name="Rectangle 373"/>
            <p:cNvSpPr/>
            <p:nvPr/>
          </p:nvSpPr>
          <p:spPr>
            <a:xfrm>
              <a:off x="3580574" y="3046778"/>
              <a:ext cx="108955" cy="22587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4572"/>
              <a:endParaRPr lang="en-US" sz="1733" u="sng" dirty="0">
                <a:solidFill>
                  <a:srgbClr val="FFFFFF"/>
                </a:solidFill>
              </a:endParaRPr>
            </a:p>
          </p:txBody>
        </p:sp>
        <p:sp>
          <p:nvSpPr>
            <p:cNvPr id="375" name="Rectangle 374"/>
            <p:cNvSpPr/>
            <p:nvPr/>
          </p:nvSpPr>
          <p:spPr>
            <a:xfrm>
              <a:off x="3580574" y="3291640"/>
              <a:ext cx="108955" cy="22587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4572"/>
              <a:endParaRPr lang="en-US" sz="1733" u="sng" dirty="0">
                <a:solidFill>
                  <a:srgbClr val="FFFFFF"/>
                </a:solidFill>
              </a:endParaRPr>
            </a:p>
          </p:txBody>
        </p:sp>
        <p:sp>
          <p:nvSpPr>
            <p:cNvPr id="376" name="Rectangle 375"/>
            <p:cNvSpPr/>
            <p:nvPr/>
          </p:nvSpPr>
          <p:spPr>
            <a:xfrm>
              <a:off x="3580574" y="3536503"/>
              <a:ext cx="108955" cy="22587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4572"/>
              <a:endParaRPr lang="en-US" sz="1733" u="sng" dirty="0">
                <a:solidFill>
                  <a:srgbClr val="FFFFFF"/>
                </a:solidFill>
              </a:endParaRPr>
            </a:p>
          </p:txBody>
        </p:sp>
      </p:grpSp>
      <p:sp>
        <p:nvSpPr>
          <p:cNvPr id="377" name="TextBox 376"/>
          <p:cNvSpPr txBox="1"/>
          <p:nvPr/>
        </p:nvSpPr>
        <p:spPr>
          <a:xfrm rot="5400000">
            <a:off x="2196293" y="3096079"/>
            <a:ext cx="369332" cy="301854"/>
          </a:xfrm>
          <a:prstGeom prst="rect">
            <a:avLst/>
          </a:prstGeom>
          <a:noFill/>
          <a:ln>
            <a:noFill/>
          </a:ln>
        </p:spPr>
        <p:txBody>
          <a:bodyPr vert="vert270" wrap="square" rtlCol="0">
            <a:spAutoFit/>
          </a:bodyPr>
          <a:lstStyle/>
          <a:p>
            <a:pPr algn="ctr" defTabSz="894572"/>
            <a:r>
              <a:rPr lang="en-US" sz="1200" b="1" u="sng" dirty="0">
                <a:cs typeface="Segoe UI Light" panose="020B0502040204020203" pitchFamily="34" charset="0"/>
              </a:rPr>
              <a:t>C1</a:t>
            </a:r>
          </a:p>
        </p:txBody>
      </p:sp>
      <p:grpSp>
        <p:nvGrpSpPr>
          <p:cNvPr id="378" name="Group 377"/>
          <p:cNvGrpSpPr/>
          <p:nvPr/>
        </p:nvGrpSpPr>
        <p:grpSpPr>
          <a:xfrm>
            <a:off x="2275680" y="3380265"/>
            <a:ext cx="205406" cy="715598"/>
            <a:chOff x="3580574" y="3046778"/>
            <a:chExt cx="108955" cy="715598"/>
          </a:xfrm>
          <a:solidFill>
            <a:schemeClr val="tx2"/>
          </a:solidFill>
        </p:grpSpPr>
        <p:sp>
          <p:nvSpPr>
            <p:cNvPr id="379" name="Rectangle 378"/>
            <p:cNvSpPr/>
            <p:nvPr/>
          </p:nvSpPr>
          <p:spPr>
            <a:xfrm>
              <a:off x="3580574" y="3046778"/>
              <a:ext cx="108955" cy="22587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4572"/>
              <a:endParaRPr lang="en-US" sz="1733" u="sng" dirty="0">
                <a:solidFill>
                  <a:srgbClr val="FFFFFF"/>
                </a:solidFill>
              </a:endParaRPr>
            </a:p>
          </p:txBody>
        </p:sp>
        <p:sp>
          <p:nvSpPr>
            <p:cNvPr id="380" name="Rectangle 379"/>
            <p:cNvSpPr/>
            <p:nvPr/>
          </p:nvSpPr>
          <p:spPr>
            <a:xfrm>
              <a:off x="3580574" y="3291640"/>
              <a:ext cx="108955" cy="22587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4572"/>
              <a:endParaRPr lang="en-US" sz="1733" u="sng" dirty="0">
                <a:solidFill>
                  <a:srgbClr val="FFFFFF"/>
                </a:solidFill>
              </a:endParaRPr>
            </a:p>
          </p:txBody>
        </p:sp>
        <p:sp>
          <p:nvSpPr>
            <p:cNvPr id="381" name="Rectangle 380"/>
            <p:cNvSpPr/>
            <p:nvPr/>
          </p:nvSpPr>
          <p:spPr>
            <a:xfrm>
              <a:off x="3580574" y="3536503"/>
              <a:ext cx="108955" cy="22587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4572"/>
              <a:endParaRPr lang="en-US" sz="1733" u="sng" dirty="0">
                <a:solidFill>
                  <a:srgbClr val="FFFFFF"/>
                </a:solidFill>
              </a:endParaRPr>
            </a:p>
          </p:txBody>
        </p:sp>
      </p:grpSp>
      <p:grpSp>
        <p:nvGrpSpPr>
          <p:cNvPr id="4" name="Group 3"/>
          <p:cNvGrpSpPr/>
          <p:nvPr/>
        </p:nvGrpSpPr>
        <p:grpSpPr>
          <a:xfrm>
            <a:off x="9296993" y="4522277"/>
            <a:ext cx="742740" cy="360303"/>
            <a:chOff x="9354143" y="4188790"/>
            <a:chExt cx="742740" cy="360303"/>
          </a:xfrm>
        </p:grpSpPr>
        <p:sp>
          <p:nvSpPr>
            <p:cNvPr id="327" name="AutoShape 28"/>
            <p:cNvSpPr>
              <a:spLocks noChangeAspect="1" noChangeArrowheads="1" noTextEdit="1"/>
            </p:cNvSpPr>
            <p:nvPr/>
          </p:nvSpPr>
          <p:spPr bwMode="auto">
            <a:xfrm>
              <a:off x="9356602" y="4188790"/>
              <a:ext cx="740281" cy="357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8" name="Oval 30"/>
            <p:cNvSpPr>
              <a:spLocks noChangeArrowheads="1"/>
            </p:cNvSpPr>
            <p:nvPr/>
          </p:nvSpPr>
          <p:spPr bwMode="auto">
            <a:xfrm>
              <a:off x="9356602" y="4433501"/>
              <a:ext cx="740281" cy="115592"/>
            </a:xfrm>
            <a:prstGeom prst="ellipse">
              <a:avLst/>
            </a:pr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9" name="Oval 31"/>
            <p:cNvSpPr>
              <a:spLocks noChangeArrowheads="1"/>
            </p:cNvSpPr>
            <p:nvPr/>
          </p:nvSpPr>
          <p:spPr bwMode="auto">
            <a:xfrm>
              <a:off x="9356602" y="4188790"/>
              <a:ext cx="740281" cy="115592"/>
            </a:xfrm>
            <a:prstGeom prst="ellipse">
              <a:avLst/>
            </a:pr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0" name="Rectangle 32"/>
            <p:cNvSpPr>
              <a:spLocks noChangeArrowheads="1"/>
            </p:cNvSpPr>
            <p:nvPr/>
          </p:nvSpPr>
          <p:spPr bwMode="auto">
            <a:xfrm>
              <a:off x="9356602" y="4289626"/>
              <a:ext cx="8608" cy="164780"/>
            </a:xfrm>
            <a:prstGeom prst="rect">
              <a:avLst/>
            </a:prstGeom>
            <a:solidFill>
              <a:srgbClr val="0F080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4" name="Rectangle 33"/>
            <p:cNvSpPr>
              <a:spLocks noChangeArrowheads="1"/>
            </p:cNvSpPr>
            <p:nvPr/>
          </p:nvSpPr>
          <p:spPr bwMode="auto">
            <a:xfrm>
              <a:off x="9354143" y="4289626"/>
              <a:ext cx="11067" cy="164780"/>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4" name="Rectangle 33"/>
            <p:cNvSpPr>
              <a:spLocks noChangeArrowheads="1"/>
            </p:cNvSpPr>
            <p:nvPr/>
          </p:nvSpPr>
          <p:spPr bwMode="auto">
            <a:xfrm>
              <a:off x="10078043" y="4289626"/>
              <a:ext cx="11067" cy="164780"/>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cxnSp>
          <p:nvCxnSpPr>
            <p:cNvPr id="3" name="Straight Connector 2"/>
            <p:cNvCxnSpPr/>
            <p:nvPr/>
          </p:nvCxnSpPr>
          <p:spPr>
            <a:xfrm>
              <a:off x="9394031" y="4318668"/>
              <a:ext cx="657225" cy="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9394031" y="4349625"/>
              <a:ext cx="657225" cy="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9394031" y="4382962"/>
              <a:ext cx="657225" cy="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9394031" y="4416300"/>
              <a:ext cx="657225" cy="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73686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wipe(left)">
                                      <p:cBhvr>
                                        <p:cTn id="11" dur="500"/>
                                        <p:tgtEl>
                                          <p:spTgt spid="57"/>
                                        </p:tgtEl>
                                      </p:cBhvr>
                                    </p:animEffect>
                                  </p:childTnLst>
                                </p:cTn>
                              </p:par>
                            </p:childTnLst>
                          </p:cTn>
                        </p:par>
                        <p:par>
                          <p:cTn id="12" fill="hold">
                            <p:stCondLst>
                              <p:cond delay="1000"/>
                            </p:stCondLst>
                            <p:childTnLst>
                              <p:par>
                                <p:cTn id="13" presetID="22" presetClass="exit" presetSubtype="8" fill="hold" nodeType="afterEffect">
                                  <p:stCondLst>
                                    <p:cond delay="0"/>
                                  </p:stCondLst>
                                  <p:childTnLst>
                                    <p:animEffect transition="out" filter="wipe(left)">
                                      <p:cBhvr>
                                        <p:cTn id="14" dur="500"/>
                                        <p:tgtEl>
                                          <p:spTgt spid="57"/>
                                        </p:tgtEl>
                                      </p:cBhvr>
                                    </p:animEffect>
                                    <p:set>
                                      <p:cBhvr>
                                        <p:cTn id="15" dur="1" fill="hold">
                                          <p:stCondLst>
                                            <p:cond delay="499"/>
                                          </p:stCondLst>
                                        </p:cTn>
                                        <p:tgtEl>
                                          <p:spTgt spid="57"/>
                                        </p:tgtEl>
                                        <p:attrNameLst>
                                          <p:attrName>style.visibility</p:attrName>
                                        </p:attrNameLst>
                                      </p:cBhvr>
                                      <p:to>
                                        <p:strVal val="hidden"/>
                                      </p:to>
                                    </p:se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56"/>
                                        </p:tgtEl>
                                        <p:attrNameLst>
                                          <p:attrName>style.visibility</p:attrName>
                                        </p:attrNameLst>
                                      </p:cBhvr>
                                      <p:to>
                                        <p:strVal val="visible"/>
                                      </p:to>
                                    </p:set>
                                    <p:animEffect transition="in" filter="wipe(left)">
                                      <p:cBhvr>
                                        <p:cTn id="19" dur="500"/>
                                        <p:tgtEl>
                                          <p:spTgt spid="256"/>
                                        </p:tgtEl>
                                      </p:cBhvr>
                                    </p:animEffect>
                                  </p:childTnLst>
                                </p:cTn>
                              </p:par>
                            </p:childTnLst>
                          </p:cTn>
                        </p:par>
                        <p:par>
                          <p:cTn id="20" fill="hold">
                            <p:stCondLst>
                              <p:cond delay="2000"/>
                            </p:stCondLst>
                            <p:childTnLst>
                              <p:par>
                                <p:cTn id="21" presetID="22" presetClass="exit" presetSubtype="8" fill="hold" nodeType="afterEffect">
                                  <p:stCondLst>
                                    <p:cond delay="0"/>
                                  </p:stCondLst>
                                  <p:childTnLst>
                                    <p:animEffect transition="out" filter="wipe(left)">
                                      <p:cBhvr>
                                        <p:cTn id="22" dur="500"/>
                                        <p:tgtEl>
                                          <p:spTgt spid="256"/>
                                        </p:tgtEl>
                                      </p:cBhvr>
                                    </p:animEffect>
                                    <p:set>
                                      <p:cBhvr>
                                        <p:cTn id="23" dur="1" fill="hold">
                                          <p:stCondLst>
                                            <p:cond delay="499"/>
                                          </p:stCondLst>
                                        </p:cTn>
                                        <p:tgtEl>
                                          <p:spTgt spid="256"/>
                                        </p:tgtEl>
                                        <p:attrNameLst>
                                          <p:attrName>style.visibility</p:attrName>
                                        </p:attrNameLst>
                                      </p:cBhvr>
                                      <p:to>
                                        <p:strVal val="hidden"/>
                                      </p:to>
                                    </p:se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57"/>
                                        </p:tgtEl>
                                        <p:attrNameLst>
                                          <p:attrName>style.visibility</p:attrName>
                                        </p:attrNameLst>
                                      </p:cBhvr>
                                      <p:to>
                                        <p:strVal val="visible"/>
                                      </p:to>
                                    </p:set>
                                    <p:animEffect transition="in" filter="wipe(left)">
                                      <p:cBhvr>
                                        <p:cTn id="27" dur="500"/>
                                        <p:tgtEl>
                                          <p:spTgt spid="257"/>
                                        </p:tgtEl>
                                      </p:cBhvr>
                                    </p:animEffect>
                                  </p:childTnLst>
                                </p:cTn>
                              </p:par>
                            </p:childTnLst>
                          </p:cTn>
                        </p:par>
                        <p:par>
                          <p:cTn id="28" fill="hold">
                            <p:stCondLst>
                              <p:cond delay="3000"/>
                            </p:stCondLst>
                            <p:childTnLst>
                              <p:par>
                                <p:cTn id="29" presetID="22" presetClass="exit" presetSubtype="8" fill="hold" nodeType="afterEffect">
                                  <p:stCondLst>
                                    <p:cond delay="0"/>
                                  </p:stCondLst>
                                  <p:childTnLst>
                                    <p:animEffect transition="out" filter="wipe(left)">
                                      <p:cBhvr>
                                        <p:cTn id="30" dur="500"/>
                                        <p:tgtEl>
                                          <p:spTgt spid="257"/>
                                        </p:tgtEl>
                                      </p:cBhvr>
                                    </p:animEffect>
                                    <p:set>
                                      <p:cBhvr>
                                        <p:cTn id="31" dur="1" fill="hold">
                                          <p:stCondLst>
                                            <p:cond delay="499"/>
                                          </p:stCondLst>
                                        </p:cTn>
                                        <p:tgtEl>
                                          <p:spTgt spid="257"/>
                                        </p:tgtEl>
                                        <p:attrNameLst>
                                          <p:attrName>style.visibility</p:attrName>
                                        </p:attrNameLst>
                                      </p:cBhvr>
                                      <p:to>
                                        <p:strVal val="hidden"/>
                                      </p:to>
                                    </p:set>
                                  </p:childTnLst>
                                </p:cTn>
                              </p:par>
                            </p:childTnLst>
                          </p:cTn>
                        </p:par>
                        <p:par>
                          <p:cTn id="32" fill="hold">
                            <p:stCondLst>
                              <p:cond delay="3500"/>
                            </p:stCondLst>
                            <p:childTnLst>
                              <p:par>
                                <p:cTn id="33" presetID="22" presetClass="entr" presetSubtype="2" fill="hold" nodeType="afterEffect">
                                  <p:stCondLst>
                                    <p:cond delay="0"/>
                                  </p:stCondLst>
                                  <p:childTnLst>
                                    <p:set>
                                      <p:cBhvr>
                                        <p:cTn id="34" dur="1" fill="hold">
                                          <p:stCondLst>
                                            <p:cond delay="0"/>
                                          </p:stCondLst>
                                        </p:cTn>
                                        <p:tgtEl>
                                          <p:spTgt spid="258"/>
                                        </p:tgtEl>
                                        <p:attrNameLst>
                                          <p:attrName>style.visibility</p:attrName>
                                        </p:attrNameLst>
                                      </p:cBhvr>
                                      <p:to>
                                        <p:strVal val="visible"/>
                                      </p:to>
                                    </p:set>
                                    <p:animEffect transition="in" filter="wipe(right)">
                                      <p:cBhvr>
                                        <p:cTn id="35" dur="500"/>
                                        <p:tgtEl>
                                          <p:spTgt spid="258"/>
                                        </p:tgtEl>
                                      </p:cBhvr>
                                    </p:animEffect>
                                  </p:childTnLst>
                                </p:cTn>
                              </p:par>
                            </p:childTnLst>
                          </p:cTn>
                        </p:par>
                        <p:par>
                          <p:cTn id="36" fill="hold">
                            <p:stCondLst>
                              <p:cond delay="4000"/>
                            </p:stCondLst>
                            <p:childTnLst>
                              <p:par>
                                <p:cTn id="37" presetID="22" presetClass="exit" presetSubtype="2" fill="hold" nodeType="afterEffect">
                                  <p:stCondLst>
                                    <p:cond delay="0"/>
                                  </p:stCondLst>
                                  <p:childTnLst>
                                    <p:animEffect transition="out" filter="wipe(right)">
                                      <p:cBhvr>
                                        <p:cTn id="38" dur="500"/>
                                        <p:tgtEl>
                                          <p:spTgt spid="258"/>
                                        </p:tgtEl>
                                      </p:cBhvr>
                                    </p:animEffect>
                                    <p:set>
                                      <p:cBhvr>
                                        <p:cTn id="39" dur="1" fill="hold">
                                          <p:stCondLst>
                                            <p:cond delay="499"/>
                                          </p:stCondLst>
                                        </p:cTn>
                                        <p:tgtEl>
                                          <p:spTgt spid="258"/>
                                        </p:tgtEl>
                                        <p:attrNameLst>
                                          <p:attrName>style.visibility</p:attrName>
                                        </p:attrNameLst>
                                      </p:cBhvr>
                                      <p:to>
                                        <p:strVal val="hidden"/>
                                      </p:to>
                                    </p:set>
                                  </p:childTnLst>
                                </p:cTn>
                              </p:par>
                            </p:childTnLst>
                          </p:cTn>
                        </p:par>
                        <p:par>
                          <p:cTn id="40" fill="hold">
                            <p:stCondLst>
                              <p:cond delay="4500"/>
                            </p:stCondLst>
                            <p:childTnLst>
                              <p:par>
                                <p:cTn id="41" presetID="22" presetClass="entr" presetSubtype="2" fill="hold" nodeType="afterEffect">
                                  <p:stCondLst>
                                    <p:cond delay="0"/>
                                  </p:stCondLst>
                                  <p:childTnLst>
                                    <p:set>
                                      <p:cBhvr>
                                        <p:cTn id="42" dur="1" fill="hold">
                                          <p:stCondLst>
                                            <p:cond delay="0"/>
                                          </p:stCondLst>
                                        </p:cTn>
                                        <p:tgtEl>
                                          <p:spTgt spid="259"/>
                                        </p:tgtEl>
                                        <p:attrNameLst>
                                          <p:attrName>style.visibility</p:attrName>
                                        </p:attrNameLst>
                                      </p:cBhvr>
                                      <p:to>
                                        <p:strVal val="visible"/>
                                      </p:to>
                                    </p:set>
                                    <p:animEffect transition="in" filter="wipe(right)">
                                      <p:cBhvr>
                                        <p:cTn id="43" dur="500"/>
                                        <p:tgtEl>
                                          <p:spTgt spid="259"/>
                                        </p:tgtEl>
                                      </p:cBhvr>
                                    </p:animEffect>
                                  </p:childTnLst>
                                </p:cTn>
                              </p:par>
                            </p:childTnLst>
                          </p:cTn>
                        </p:par>
                        <p:par>
                          <p:cTn id="44" fill="hold">
                            <p:stCondLst>
                              <p:cond delay="5000"/>
                            </p:stCondLst>
                            <p:childTnLst>
                              <p:par>
                                <p:cTn id="45" presetID="22" presetClass="exit" presetSubtype="2" fill="hold" nodeType="afterEffect">
                                  <p:stCondLst>
                                    <p:cond delay="0"/>
                                  </p:stCondLst>
                                  <p:childTnLst>
                                    <p:animEffect transition="out" filter="wipe(right)">
                                      <p:cBhvr>
                                        <p:cTn id="46" dur="500"/>
                                        <p:tgtEl>
                                          <p:spTgt spid="259"/>
                                        </p:tgtEl>
                                      </p:cBhvr>
                                    </p:animEffect>
                                    <p:set>
                                      <p:cBhvr>
                                        <p:cTn id="47" dur="1" fill="hold">
                                          <p:stCondLst>
                                            <p:cond delay="499"/>
                                          </p:stCondLst>
                                        </p:cTn>
                                        <p:tgtEl>
                                          <p:spTgt spid="259"/>
                                        </p:tgtEl>
                                        <p:attrNameLst>
                                          <p:attrName>style.visibility</p:attrName>
                                        </p:attrNameLst>
                                      </p:cBhvr>
                                      <p:to>
                                        <p:strVal val="hidden"/>
                                      </p:to>
                                    </p:set>
                                  </p:childTnLst>
                                </p:cTn>
                              </p:par>
                            </p:childTnLst>
                          </p:cTn>
                        </p:par>
                        <p:par>
                          <p:cTn id="48" fill="hold">
                            <p:stCondLst>
                              <p:cond delay="5500"/>
                            </p:stCondLst>
                            <p:childTnLst>
                              <p:par>
                                <p:cTn id="49" presetID="1" presetClass="entr" presetSubtype="0" fill="hold" grpId="0" nodeType="afterEffect">
                                  <p:stCondLst>
                                    <p:cond delay="0"/>
                                  </p:stCondLst>
                                  <p:childTnLst>
                                    <p:set>
                                      <p:cBhvr>
                                        <p:cTn id="50" dur="1" fill="hold">
                                          <p:stCondLst>
                                            <p:cond delay="0"/>
                                          </p:stCondLst>
                                        </p:cTn>
                                        <p:tgtEl>
                                          <p:spTgt spid="231"/>
                                        </p:tgtEl>
                                        <p:attrNameLst>
                                          <p:attrName>style.visibility</p:attrName>
                                        </p:attrNameLst>
                                      </p:cBhvr>
                                      <p:to>
                                        <p:strVal val="visible"/>
                                      </p:to>
                                    </p:set>
                                  </p:childTnLst>
                                </p:cTn>
                              </p:par>
                            </p:childTnLst>
                          </p:cTn>
                        </p:par>
                        <p:par>
                          <p:cTn id="51" fill="hold">
                            <p:stCondLst>
                              <p:cond delay="5500"/>
                            </p:stCondLst>
                            <p:childTnLst>
                              <p:par>
                                <p:cTn id="52" presetID="22" presetClass="entr" presetSubtype="2" fill="hold" nodeType="afterEffect">
                                  <p:stCondLst>
                                    <p:cond delay="0"/>
                                  </p:stCondLst>
                                  <p:childTnLst>
                                    <p:set>
                                      <p:cBhvr>
                                        <p:cTn id="53" dur="1" fill="hold">
                                          <p:stCondLst>
                                            <p:cond delay="0"/>
                                          </p:stCondLst>
                                        </p:cTn>
                                        <p:tgtEl>
                                          <p:spTgt spid="59"/>
                                        </p:tgtEl>
                                        <p:attrNameLst>
                                          <p:attrName>style.visibility</p:attrName>
                                        </p:attrNameLst>
                                      </p:cBhvr>
                                      <p:to>
                                        <p:strVal val="visible"/>
                                      </p:to>
                                    </p:set>
                                    <p:animEffect transition="in" filter="wipe(right)">
                                      <p:cBhvr>
                                        <p:cTn id="54" dur="500"/>
                                        <p:tgtEl>
                                          <p:spTgt spid="59"/>
                                        </p:tgtEl>
                                      </p:cBhvr>
                                    </p:animEffect>
                                  </p:childTnLst>
                                </p:cTn>
                              </p:par>
                            </p:childTnLst>
                          </p:cTn>
                        </p:par>
                        <p:par>
                          <p:cTn id="55" fill="hold">
                            <p:stCondLst>
                              <p:cond delay="6000"/>
                            </p:stCondLst>
                            <p:childTnLst>
                              <p:par>
                                <p:cTn id="56" presetID="22" presetClass="exit" presetSubtype="2" fill="hold" nodeType="afterEffect">
                                  <p:stCondLst>
                                    <p:cond delay="0"/>
                                  </p:stCondLst>
                                  <p:childTnLst>
                                    <p:animEffect transition="out" filter="wipe(right)">
                                      <p:cBhvr>
                                        <p:cTn id="57" dur="500"/>
                                        <p:tgtEl>
                                          <p:spTgt spid="59"/>
                                        </p:tgtEl>
                                      </p:cBhvr>
                                    </p:animEffect>
                                    <p:set>
                                      <p:cBhvr>
                                        <p:cTn id="58" dur="1" fill="hold">
                                          <p:stCondLst>
                                            <p:cond delay="499"/>
                                          </p:stCondLst>
                                        </p:cTn>
                                        <p:tgtEl>
                                          <p:spTgt spid="5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231" grpId="0" animBg="1"/>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bwMode="auto">
          <a:xfrm>
            <a:off x="3903188" y="1337342"/>
            <a:ext cx="3693110" cy="4370334"/>
          </a:xfrm>
          <a:prstGeom prst="rect">
            <a:avLst/>
          </a:prstGeom>
          <a:solidFill>
            <a:schemeClr val="accent3">
              <a:lumMod val="40000"/>
              <a:lumOff val="60000"/>
            </a:schemeClr>
          </a:solidFill>
          <a:ln w="25400">
            <a:solidFill>
              <a:srgbClr val="000000"/>
            </a:solidFill>
            <a:headEnd type="none" w="med" len="med"/>
            <a:tailEnd type="none" w="med" len="med"/>
          </a:ln>
          <a:scene3d>
            <a:camera prst="orthographicFront">
              <a:rot lat="0" lon="0" rev="0"/>
            </a:camera>
            <a:lightRig rig="threePt" dir="t">
              <a:rot lat="0" lon="0" rev="1200000"/>
            </a:lightRig>
          </a:scene3d>
          <a:sp3d>
            <a:bevelT w="0" h="0"/>
          </a:sp3d>
        </p:spPr>
        <p:style>
          <a:lnRef idx="0">
            <a:schemeClr val="accent1"/>
          </a:lnRef>
          <a:fillRef idx="3">
            <a:schemeClr val="accent1"/>
          </a:fillRef>
          <a:effectRef idx="3">
            <a:schemeClr val="accent1"/>
          </a:effectRef>
          <a:fontRef idx="minor">
            <a:schemeClr val="lt1"/>
          </a:fontRef>
        </p:style>
        <p:txBody>
          <a:bodyPr vert="horz" wrap="square" lIns="89639" tIns="44820" rIns="89639" bIns="44820" numCol="1" rtlCol="0" anchor="t" anchorCtr="0" compatLnSpc="1">
            <a:prstTxWarp prst="textNoShape">
              <a:avLst/>
            </a:prstTxWarp>
          </a:bodyPr>
          <a:lstStyle/>
          <a:p>
            <a:pPr defTabSz="896069">
              <a:defRPr/>
            </a:pPr>
            <a:r>
              <a:rPr lang="en-US" sz="2353" kern="0" dirty="0">
                <a:solidFill>
                  <a:schemeClr val="accent6"/>
                </a:solidFill>
                <a:latin typeface="Segoe UI" panose="020B0502040204020203" pitchFamily="34" charset="0"/>
                <a:cs typeface="Segoe UI" panose="020B0502040204020203" pitchFamily="34" charset="0"/>
              </a:rPr>
              <a:t>Control Node</a:t>
            </a:r>
          </a:p>
        </p:txBody>
      </p:sp>
      <p:sp>
        <p:nvSpPr>
          <p:cNvPr id="5" name="Rectangle 4"/>
          <p:cNvSpPr/>
          <p:nvPr/>
        </p:nvSpPr>
        <p:spPr>
          <a:xfrm>
            <a:off x="8787610" y="2070497"/>
            <a:ext cx="2539870" cy="1045829"/>
          </a:xfrm>
          <a:prstGeom prst="rect">
            <a:avLst/>
          </a:prstGeom>
          <a:solidFill>
            <a:srgbClr val="E2F3FB"/>
          </a:solidFill>
          <a:ln w="25400">
            <a:solidFill>
              <a:srgbClr val="000000"/>
            </a:solidFill>
          </a:ln>
          <a:effectLst>
            <a:outerShdw blurRad="190500" dist="228600" dir="2700000" sy="90000" rotWithShape="0">
              <a:schemeClr val="bg1">
                <a:lumMod val="50000"/>
                <a:lumOff val="50000"/>
                <a:alpha val="25000"/>
              </a:schemeClr>
            </a:outerShdw>
          </a:effectLst>
        </p:spPr>
        <p:style>
          <a:lnRef idx="0">
            <a:schemeClr val="accent1"/>
          </a:lnRef>
          <a:fillRef idx="3">
            <a:schemeClr val="accent1"/>
          </a:fillRef>
          <a:effectRef idx="3">
            <a:schemeClr val="accent1"/>
          </a:effectRef>
          <a:fontRef idx="minor">
            <a:schemeClr val="lt1"/>
          </a:fontRef>
        </p:style>
        <p:txBody>
          <a:bodyPr anchor="t"/>
          <a:lstStyle/>
          <a:p>
            <a:pPr defTabSz="896386">
              <a:defRPr/>
            </a:pPr>
            <a:endParaRPr lang="en-US" sz="1176" b="1" kern="0" dirty="0">
              <a:solidFill>
                <a:schemeClr val="tx1"/>
              </a:solidFill>
            </a:endParaRPr>
          </a:p>
        </p:txBody>
      </p:sp>
      <p:sp>
        <p:nvSpPr>
          <p:cNvPr id="6" name="Rectangle 5"/>
          <p:cNvSpPr/>
          <p:nvPr/>
        </p:nvSpPr>
        <p:spPr>
          <a:xfrm>
            <a:off x="8588404" y="1871291"/>
            <a:ext cx="2539870" cy="1045829"/>
          </a:xfrm>
          <a:prstGeom prst="rect">
            <a:avLst/>
          </a:prstGeom>
          <a:solidFill>
            <a:srgbClr val="E2F3FB"/>
          </a:solidFill>
          <a:ln w="25400">
            <a:solidFill>
              <a:srgbClr val="000000"/>
            </a:solidFill>
          </a:ln>
          <a:effectLst>
            <a:outerShdw blurRad="190500" dist="228600" dir="2700000" sy="90000" rotWithShape="0">
              <a:schemeClr val="bg1">
                <a:lumMod val="50000"/>
                <a:lumOff val="50000"/>
                <a:alpha val="25000"/>
              </a:schemeClr>
            </a:outerShdw>
          </a:effectLst>
        </p:spPr>
        <p:style>
          <a:lnRef idx="0">
            <a:schemeClr val="accent1"/>
          </a:lnRef>
          <a:fillRef idx="3">
            <a:schemeClr val="accent1"/>
          </a:fillRef>
          <a:effectRef idx="3">
            <a:schemeClr val="accent1"/>
          </a:effectRef>
          <a:fontRef idx="minor">
            <a:schemeClr val="lt1"/>
          </a:fontRef>
        </p:style>
        <p:txBody>
          <a:bodyPr anchor="t"/>
          <a:lstStyle/>
          <a:p>
            <a:pPr defTabSz="896386">
              <a:defRPr/>
            </a:pPr>
            <a:endParaRPr lang="en-US" sz="1176" b="1" kern="0" dirty="0">
              <a:solidFill>
                <a:schemeClr val="tx1"/>
              </a:solidFill>
            </a:endParaRPr>
          </a:p>
        </p:txBody>
      </p:sp>
      <p:sp>
        <p:nvSpPr>
          <p:cNvPr id="7" name="Rectangle 6"/>
          <p:cNvSpPr/>
          <p:nvPr/>
        </p:nvSpPr>
        <p:spPr>
          <a:xfrm>
            <a:off x="4106064" y="2827788"/>
            <a:ext cx="1608071" cy="799207"/>
          </a:xfrm>
          <a:prstGeom prst="rect">
            <a:avLst/>
          </a:prstGeom>
          <a:solidFill>
            <a:schemeClr val="accent2"/>
          </a:solidFill>
          <a:ln w="25400">
            <a:noFill/>
          </a:ln>
        </p:spPr>
        <p:style>
          <a:lnRef idx="1">
            <a:schemeClr val="accent1"/>
          </a:lnRef>
          <a:fillRef idx="2">
            <a:schemeClr val="accent1"/>
          </a:fillRef>
          <a:effectRef idx="1">
            <a:schemeClr val="accent1"/>
          </a:effectRef>
          <a:fontRef idx="minor">
            <a:schemeClr val="dk1"/>
          </a:fontRef>
        </p:style>
        <p:txBody>
          <a:bodyPr rtlCol="0" anchor="ctr"/>
          <a:lstStyle/>
          <a:p>
            <a:pPr algn="ctr" defTabSz="896386">
              <a:defRPr/>
            </a:pPr>
            <a:r>
              <a:rPr lang="en-US" sz="1765" b="1" kern="0" dirty="0">
                <a:solidFill>
                  <a:srgbClr val="4F81BD">
                    <a:lumMod val="75000"/>
                  </a:srgbClr>
                </a:solidFill>
              </a:rPr>
              <a:t>PDW Engine</a:t>
            </a:r>
          </a:p>
        </p:txBody>
      </p:sp>
      <p:sp>
        <p:nvSpPr>
          <p:cNvPr id="8" name="Rectangle 7"/>
          <p:cNvSpPr/>
          <p:nvPr/>
        </p:nvSpPr>
        <p:spPr>
          <a:xfrm>
            <a:off x="8884370" y="4768336"/>
            <a:ext cx="2539870" cy="1792850"/>
          </a:xfrm>
          <a:prstGeom prst="rect">
            <a:avLst/>
          </a:prstGeom>
          <a:solidFill>
            <a:srgbClr val="E2F3FB"/>
          </a:solidFill>
          <a:ln w="25400">
            <a:solidFill>
              <a:srgbClr val="000000"/>
            </a:solidFill>
          </a:ln>
        </p:spPr>
        <p:style>
          <a:lnRef idx="0">
            <a:schemeClr val="accent1"/>
          </a:lnRef>
          <a:fillRef idx="3">
            <a:schemeClr val="accent1"/>
          </a:fillRef>
          <a:effectRef idx="3">
            <a:schemeClr val="accent1"/>
          </a:effectRef>
          <a:fontRef idx="minor">
            <a:schemeClr val="lt1"/>
          </a:fontRef>
        </p:style>
        <p:txBody>
          <a:bodyPr anchor="t"/>
          <a:lstStyle/>
          <a:p>
            <a:pPr defTabSz="896386">
              <a:defRPr/>
            </a:pPr>
            <a:r>
              <a:rPr lang="en-US" sz="1176" b="1" kern="0" dirty="0">
                <a:solidFill>
                  <a:srgbClr val="C0504D">
                    <a:lumMod val="50000"/>
                  </a:srgbClr>
                </a:solidFill>
              </a:rPr>
              <a:t>Compute Nodes</a:t>
            </a:r>
          </a:p>
        </p:txBody>
      </p:sp>
      <p:sp>
        <p:nvSpPr>
          <p:cNvPr id="9" name="Rectangle 8"/>
          <p:cNvSpPr/>
          <p:nvPr/>
        </p:nvSpPr>
        <p:spPr>
          <a:xfrm>
            <a:off x="8710776" y="4604417"/>
            <a:ext cx="2539870" cy="1792850"/>
          </a:xfrm>
          <a:prstGeom prst="rect">
            <a:avLst/>
          </a:prstGeom>
          <a:solidFill>
            <a:srgbClr val="E2F3FB"/>
          </a:solidFill>
          <a:ln w="25400">
            <a:solidFill>
              <a:srgbClr val="000000"/>
            </a:solidFill>
          </a:ln>
        </p:spPr>
        <p:style>
          <a:lnRef idx="0">
            <a:schemeClr val="accent1"/>
          </a:lnRef>
          <a:fillRef idx="3">
            <a:schemeClr val="accent1"/>
          </a:fillRef>
          <a:effectRef idx="3">
            <a:schemeClr val="accent1"/>
          </a:effectRef>
          <a:fontRef idx="minor">
            <a:schemeClr val="lt1"/>
          </a:fontRef>
        </p:style>
        <p:txBody>
          <a:bodyPr anchor="t"/>
          <a:lstStyle/>
          <a:p>
            <a:pPr defTabSz="896386">
              <a:defRPr/>
            </a:pPr>
            <a:r>
              <a:rPr lang="en-US" sz="1176" b="1" kern="0" dirty="0">
                <a:solidFill>
                  <a:srgbClr val="C0504D">
                    <a:lumMod val="50000"/>
                  </a:srgbClr>
                </a:solidFill>
              </a:rPr>
              <a:t>Compute Nodes</a:t>
            </a:r>
          </a:p>
        </p:txBody>
      </p:sp>
      <p:sp>
        <p:nvSpPr>
          <p:cNvPr id="10" name="Rectangle 9"/>
          <p:cNvSpPr/>
          <p:nvPr/>
        </p:nvSpPr>
        <p:spPr>
          <a:xfrm>
            <a:off x="8488802" y="4282841"/>
            <a:ext cx="2539870" cy="1892452"/>
          </a:xfrm>
          <a:prstGeom prst="rect">
            <a:avLst/>
          </a:prstGeom>
          <a:solidFill>
            <a:srgbClr val="E2F3FB"/>
          </a:solidFill>
          <a:ln w="25400">
            <a:solidFill>
              <a:srgbClr val="000000"/>
            </a:solidFill>
          </a:ln>
          <a:effectLst>
            <a:outerShdw blurRad="190500" dist="228600" dir="2700000" sy="90000" rotWithShape="0">
              <a:schemeClr val="bg1">
                <a:lumMod val="50000"/>
                <a:lumOff val="50000"/>
                <a:alpha val="25000"/>
              </a:schemeClr>
            </a:outerShdw>
          </a:effectLst>
        </p:spPr>
        <p:style>
          <a:lnRef idx="0">
            <a:schemeClr val="accent1"/>
          </a:lnRef>
          <a:fillRef idx="3">
            <a:schemeClr val="accent1"/>
          </a:fillRef>
          <a:effectRef idx="3">
            <a:schemeClr val="accent1"/>
          </a:effectRef>
          <a:fontRef idx="minor">
            <a:schemeClr val="lt1"/>
          </a:fontRef>
        </p:style>
        <p:txBody>
          <a:bodyPr anchor="t"/>
          <a:lstStyle/>
          <a:p>
            <a:pPr defTabSz="896386">
              <a:defRPr/>
            </a:pPr>
            <a:r>
              <a:rPr lang="en-US" sz="1765" b="1" kern="0" dirty="0">
                <a:solidFill>
                  <a:srgbClr val="000000"/>
                </a:solidFill>
              </a:rPr>
              <a:t>Compute Nodes</a:t>
            </a:r>
          </a:p>
        </p:txBody>
      </p:sp>
      <p:sp>
        <p:nvSpPr>
          <p:cNvPr id="11" name="Rectangle 10"/>
          <p:cNvSpPr/>
          <p:nvPr/>
        </p:nvSpPr>
        <p:spPr>
          <a:xfrm>
            <a:off x="8563503" y="5353570"/>
            <a:ext cx="2315764" cy="672319"/>
          </a:xfrm>
          <a:prstGeom prst="rect">
            <a:avLst/>
          </a:prstGeom>
          <a:solidFill>
            <a:schemeClr val="accent2"/>
          </a:solidFill>
          <a:ln w="25400">
            <a:solidFill>
              <a:srgbClr val="000000"/>
            </a:solidFill>
          </a:ln>
        </p:spPr>
        <p:style>
          <a:lnRef idx="1">
            <a:schemeClr val="accent2"/>
          </a:lnRef>
          <a:fillRef idx="2">
            <a:schemeClr val="accent2"/>
          </a:fillRef>
          <a:effectRef idx="1">
            <a:schemeClr val="accent2"/>
          </a:effectRef>
          <a:fontRef idx="minor">
            <a:schemeClr val="dk1"/>
          </a:fontRef>
        </p:style>
        <p:txBody>
          <a:bodyPr rtlCol="0" anchor="t"/>
          <a:lstStyle/>
          <a:p>
            <a:pPr defTabSz="896386">
              <a:defRPr/>
            </a:pPr>
            <a:r>
              <a:rPr lang="en-US" sz="1568" b="1" kern="0" dirty="0">
                <a:solidFill>
                  <a:srgbClr val="376092"/>
                </a:solidFill>
              </a:rPr>
              <a:t>SQL Server </a:t>
            </a:r>
          </a:p>
        </p:txBody>
      </p:sp>
      <p:sp>
        <p:nvSpPr>
          <p:cNvPr id="12" name="Rectangle 11"/>
          <p:cNvSpPr/>
          <p:nvPr/>
        </p:nvSpPr>
        <p:spPr>
          <a:xfrm>
            <a:off x="8563503" y="4681252"/>
            <a:ext cx="2315764" cy="522914"/>
          </a:xfrm>
          <a:prstGeom prst="rect">
            <a:avLst/>
          </a:prstGeom>
          <a:solidFill>
            <a:schemeClr val="accent2"/>
          </a:solidFill>
          <a:ln w="25400">
            <a:noFill/>
          </a:ln>
        </p:spPr>
        <p:style>
          <a:lnRef idx="1">
            <a:schemeClr val="accent1"/>
          </a:lnRef>
          <a:fillRef idx="2">
            <a:schemeClr val="accent1"/>
          </a:fillRef>
          <a:effectRef idx="1">
            <a:schemeClr val="accent1"/>
          </a:effectRef>
          <a:fontRef idx="minor">
            <a:schemeClr val="dk1"/>
          </a:fontRef>
        </p:style>
        <p:txBody>
          <a:bodyPr rtlCol="0" anchor="ctr"/>
          <a:lstStyle/>
          <a:p>
            <a:pPr algn="ctr" defTabSz="896386">
              <a:defRPr/>
            </a:pPr>
            <a:r>
              <a:rPr lang="en-US" sz="1568" b="1" kern="0" dirty="0">
                <a:solidFill>
                  <a:srgbClr val="4F81BD">
                    <a:lumMod val="75000"/>
                  </a:srgbClr>
                </a:solidFill>
              </a:rPr>
              <a:t>Data Movement Service</a:t>
            </a:r>
          </a:p>
        </p:txBody>
      </p:sp>
      <p:sp>
        <p:nvSpPr>
          <p:cNvPr id="13" name="Can 34"/>
          <p:cNvSpPr/>
          <p:nvPr/>
        </p:nvSpPr>
        <p:spPr>
          <a:xfrm>
            <a:off x="9721385" y="5483570"/>
            <a:ext cx="1045829" cy="448212"/>
          </a:xfrm>
          <a:prstGeom prst="can">
            <a:avLst/>
          </a:prstGeom>
          <a:ln w="15875">
            <a:solidFill>
              <a:srgbClr val="000000"/>
            </a:solidFill>
          </a:ln>
        </p:spPr>
        <p:style>
          <a:lnRef idx="2">
            <a:schemeClr val="accent2"/>
          </a:lnRef>
          <a:fillRef idx="1">
            <a:schemeClr val="lt1"/>
          </a:fillRef>
          <a:effectRef idx="0">
            <a:schemeClr val="accent2"/>
          </a:effectRef>
          <a:fontRef idx="minor">
            <a:schemeClr val="dk1"/>
          </a:fontRef>
        </p:style>
        <p:txBody>
          <a:bodyPr anchor="ctr"/>
          <a:lstStyle/>
          <a:p>
            <a:pPr algn="ctr" defTabSz="896386">
              <a:defRPr/>
            </a:pPr>
            <a:r>
              <a:rPr lang="en-US" sz="1372" b="1" kern="0" dirty="0">
                <a:solidFill>
                  <a:srgbClr val="376092"/>
                </a:solidFill>
              </a:rPr>
              <a:t>User Data</a:t>
            </a:r>
          </a:p>
        </p:txBody>
      </p:sp>
      <p:sp>
        <p:nvSpPr>
          <p:cNvPr id="14" name="Rectangle 13"/>
          <p:cNvSpPr/>
          <p:nvPr/>
        </p:nvSpPr>
        <p:spPr>
          <a:xfrm>
            <a:off x="8389199" y="1672086"/>
            <a:ext cx="2539870" cy="1045829"/>
          </a:xfrm>
          <a:prstGeom prst="rect">
            <a:avLst/>
          </a:prstGeom>
          <a:solidFill>
            <a:srgbClr val="E2F3FB"/>
          </a:solidFill>
          <a:ln w="25400">
            <a:solidFill>
              <a:srgbClr val="000000"/>
            </a:solidFill>
          </a:ln>
          <a:effectLst>
            <a:outerShdw blurRad="190500" dist="228600" dir="2700000" sy="90000" rotWithShape="0">
              <a:schemeClr val="bg1">
                <a:lumMod val="50000"/>
                <a:lumOff val="50000"/>
                <a:alpha val="25000"/>
              </a:schemeClr>
            </a:outerShdw>
          </a:effectLst>
        </p:spPr>
        <p:style>
          <a:lnRef idx="0">
            <a:schemeClr val="accent1"/>
          </a:lnRef>
          <a:fillRef idx="3">
            <a:schemeClr val="accent1"/>
          </a:fillRef>
          <a:effectRef idx="3">
            <a:schemeClr val="accent1"/>
          </a:effectRef>
          <a:fontRef idx="minor">
            <a:schemeClr val="lt1"/>
          </a:fontRef>
        </p:style>
        <p:txBody>
          <a:bodyPr anchor="ctr"/>
          <a:lstStyle/>
          <a:p>
            <a:pPr algn="ctr" defTabSz="896386">
              <a:defRPr/>
            </a:pPr>
            <a:r>
              <a:rPr lang="en-US" sz="2091" kern="0">
                <a:solidFill>
                  <a:schemeClr val="bg1">
                    <a:lumMod val="50000"/>
                  </a:schemeClr>
                </a:solidFill>
              </a:rPr>
              <a:t>Azure Blob</a:t>
            </a:r>
            <a:endParaRPr lang="en-US" sz="2091" kern="0" dirty="0">
              <a:solidFill>
                <a:schemeClr val="bg1">
                  <a:lumMod val="50000"/>
                </a:schemeClr>
              </a:solidFill>
            </a:endParaRPr>
          </a:p>
        </p:txBody>
      </p:sp>
      <p:sp>
        <p:nvSpPr>
          <p:cNvPr id="15" name="Rectangle 14"/>
          <p:cNvSpPr/>
          <p:nvPr/>
        </p:nvSpPr>
        <p:spPr>
          <a:xfrm>
            <a:off x="4170508" y="4037542"/>
            <a:ext cx="3249253" cy="1341948"/>
          </a:xfrm>
          <a:prstGeom prst="rect">
            <a:avLst/>
          </a:prstGeom>
          <a:solidFill>
            <a:schemeClr val="accent2"/>
          </a:solidFill>
          <a:ln w="25400">
            <a:solidFill>
              <a:srgbClr val="000000"/>
            </a:solidFill>
          </a:ln>
        </p:spPr>
        <p:style>
          <a:lnRef idx="1">
            <a:schemeClr val="accent1"/>
          </a:lnRef>
          <a:fillRef idx="2">
            <a:schemeClr val="accent1"/>
          </a:fillRef>
          <a:effectRef idx="1">
            <a:schemeClr val="accent1"/>
          </a:effectRef>
          <a:fontRef idx="minor">
            <a:schemeClr val="dk1"/>
          </a:fontRef>
        </p:style>
        <p:txBody>
          <a:bodyPr rtlCol="0" anchor="t"/>
          <a:lstStyle/>
          <a:p>
            <a:pPr defTabSz="896386">
              <a:defRPr/>
            </a:pPr>
            <a:r>
              <a:rPr lang="en-US" sz="2353" b="1" kern="0" dirty="0">
                <a:solidFill>
                  <a:srgbClr val="4F81BD">
                    <a:lumMod val="75000"/>
                  </a:srgbClr>
                </a:solidFill>
              </a:rPr>
              <a:t>SQL Server</a:t>
            </a:r>
          </a:p>
        </p:txBody>
      </p:sp>
      <p:sp>
        <p:nvSpPr>
          <p:cNvPr id="17" name="Can 8"/>
          <p:cNvSpPr/>
          <p:nvPr/>
        </p:nvSpPr>
        <p:spPr>
          <a:xfrm>
            <a:off x="5274278" y="4620247"/>
            <a:ext cx="1725093" cy="588767"/>
          </a:xfrm>
          <a:prstGeom prst="can">
            <a:avLst/>
          </a:prstGeom>
          <a:ln w="15875">
            <a:solidFill>
              <a:srgbClr val="000000"/>
            </a:solidFill>
          </a:ln>
        </p:spPr>
        <p:style>
          <a:lnRef idx="2">
            <a:schemeClr val="accent2"/>
          </a:lnRef>
          <a:fillRef idx="1">
            <a:schemeClr val="lt1"/>
          </a:fillRef>
          <a:effectRef idx="0">
            <a:schemeClr val="accent2"/>
          </a:effectRef>
          <a:fontRef idx="minor">
            <a:schemeClr val="dk1"/>
          </a:fontRef>
        </p:style>
        <p:txBody>
          <a:bodyPr anchor="ctr"/>
          <a:lstStyle/>
          <a:p>
            <a:pPr algn="ctr" defTabSz="896386">
              <a:defRPr/>
            </a:pPr>
            <a:r>
              <a:rPr lang="en-US" sz="1372" b="1" kern="0" dirty="0">
                <a:solidFill>
                  <a:srgbClr val="376092"/>
                </a:solidFill>
              </a:rPr>
              <a:t>Shell Db</a:t>
            </a:r>
          </a:p>
        </p:txBody>
      </p:sp>
      <p:sp>
        <p:nvSpPr>
          <p:cNvPr id="19" name="Rectangle 18"/>
          <p:cNvSpPr/>
          <p:nvPr/>
        </p:nvSpPr>
        <p:spPr>
          <a:xfrm>
            <a:off x="4096885" y="1836007"/>
            <a:ext cx="1633806" cy="748026"/>
          </a:xfrm>
          <a:prstGeom prst="rect">
            <a:avLst/>
          </a:prstGeom>
          <a:solidFill>
            <a:schemeClr val="accent2"/>
          </a:solidFill>
          <a:ln w="25400">
            <a:noFill/>
          </a:ln>
        </p:spPr>
        <p:style>
          <a:lnRef idx="1">
            <a:schemeClr val="accent1"/>
          </a:lnRef>
          <a:fillRef idx="2">
            <a:schemeClr val="accent1"/>
          </a:fillRef>
          <a:effectRef idx="1">
            <a:schemeClr val="accent1"/>
          </a:effectRef>
          <a:fontRef idx="minor">
            <a:schemeClr val="dk1"/>
          </a:fontRef>
        </p:style>
        <p:txBody>
          <a:bodyPr rtlCol="0" anchor="ctr"/>
          <a:lstStyle/>
          <a:p>
            <a:pPr algn="ctr" defTabSz="896386">
              <a:defRPr/>
            </a:pPr>
            <a:r>
              <a:rPr lang="en-US" sz="1568" b="1" kern="0" dirty="0">
                <a:solidFill>
                  <a:srgbClr val="4F81BD">
                    <a:lumMod val="75000"/>
                  </a:srgbClr>
                </a:solidFill>
              </a:rPr>
              <a:t>Admin Console</a:t>
            </a:r>
          </a:p>
        </p:txBody>
      </p:sp>
      <p:sp>
        <p:nvSpPr>
          <p:cNvPr id="20" name="Rectangle 19"/>
          <p:cNvSpPr/>
          <p:nvPr/>
        </p:nvSpPr>
        <p:spPr>
          <a:xfrm>
            <a:off x="6184897" y="2641211"/>
            <a:ext cx="1287412" cy="1074476"/>
          </a:xfrm>
          <a:prstGeom prst="rect">
            <a:avLst/>
          </a:prstGeom>
          <a:solidFill>
            <a:schemeClr val="accent2"/>
          </a:solidFill>
          <a:ln w="25400">
            <a:noFill/>
          </a:ln>
        </p:spPr>
        <p:style>
          <a:lnRef idx="1">
            <a:schemeClr val="accent1"/>
          </a:lnRef>
          <a:fillRef idx="2">
            <a:schemeClr val="accent1"/>
          </a:fillRef>
          <a:effectRef idx="1">
            <a:schemeClr val="accent1"/>
          </a:effectRef>
          <a:fontRef idx="minor">
            <a:schemeClr val="dk1"/>
          </a:fontRef>
        </p:style>
        <p:txBody>
          <a:bodyPr rtlCol="0" anchor="ctr"/>
          <a:lstStyle/>
          <a:p>
            <a:pPr algn="ctr" defTabSz="896386">
              <a:defRPr/>
            </a:pPr>
            <a:r>
              <a:rPr lang="en-US" sz="1568" b="1" kern="0" dirty="0">
                <a:solidFill>
                  <a:srgbClr val="4F81BD">
                    <a:lumMod val="75000"/>
                  </a:srgbClr>
                </a:solidFill>
              </a:rPr>
              <a:t>Data Movement Service</a:t>
            </a:r>
          </a:p>
        </p:txBody>
      </p:sp>
      <p:cxnSp>
        <p:nvCxnSpPr>
          <p:cNvPr id="21" name="Straight Arrow Connector 20"/>
          <p:cNvCxnSpPr>
            <a:stCxn id="24" idx="3"/>
          </p:cNvCxnSpPr>
          <p:nvPr/>
        </p:nvCxnSpPr>
        <p:spPr>
          <a:xfrm flipV="1">
            <a:off x="2474914" y="3427194"/>
            <a:ext cx="1593817" cy="934004"/>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66845" y="1829779"/>
            <a:ext cx="1608071" cy="799207"/>
          </a:xfrm>
          <a:prstGeom prst="rect">
            <a:avLst/>
          </a:prstGeom>
          <a:solidFill>
            <a:srgbClr val="E2F3FB"/>
          </a:solidFill>
          <a:ln w="25400">
            <a:solidFill>
              <a:srgbClr val="00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defTabSz="896386">
              <a:defRPr/>
            </a:pPr>
            <a:r>
              <a:rPr lang="en-US" sz="1176" b="1" kern="0" dirty="0">
                <a:solidFill>
                  <a:srgbClr val="4F81BD">
                    <a:lumMod val="75000"/>
                  </a:srgbClr>
                </a:solidFill>
              </a:rPr>
              <a:t>Browser</a:t>
            </a:r>
          </a:p>
        </p:txBody>
      </p:sp>
      <p:sp>
        <p:nvSpPr>
          <p:cNvPr id="23" name="Rectangle 22"/>
          <p:cNvSpPr/>
          <p:nvPr/>
        </p:nvSpPr>
        <p:spPr>
          <a:xfrm>
            <a:off x="866845" y="2860830"/>
            <a:ext cx="1608071" cy="799207"/>
          </a:xfrm>
          <a:prstGeom prst="rect">
            <a:avLst/>
          </a:prstGeom>
          <a:solidFill>
            <a:srgbClr val="E2F3FB"/>
          </a:solidFill>
          <a:ln w="25400">
            <a:solidFill>
              <a:srgbClr val="00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defTabSz="896386">
              <a:defRPr/>
            </a:pPr>
            <a:r>
              <a:rPr lang="en-US" sz="1176" b="1" kern="0" dirty="0">
                <a:solidFill>
                  <a:srgbClr val="4F81BD">
                    <a:lumMod val="75000"/>
                  </a:srgbClr>
                </a:solidFill>
              </a:rPr>
              <a:t>Query Tools</a:t>
            </a:r>
          </a:p>
        </p:txBody>
      </p:sp>
      <p:sp>
        <p:nvSpPr>
          <p:cNvPr id="24" name="Rectangle 23"/>
          <p:cNvSpPr/>
          <p:nvPr/>
        </p:nvSpPr>
        <p:spPr>
          <a:xfrm>
            <a:off x="866843" y="3961594"/>
            <a:ext cx="1608071" cy="799207"/>
          </a:xfrm>
          <a:prstGeom prst="rect">
            <a:avLst/>
          </a:prstGeom>
          <a:solidFill>
            <a:srgbClr val="E2F3FB"/>
          </a:solidFill>
          <a:ln w="25400">
            <a:solidFill>
              <a:srgbClr val="00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defTabSz="896386">
              <a:defRPr/>
            </a:pPr>
            <a:r>
              <a:rPr lang="en-US" sz="1176" b="1" kern="0" dirty="0">
                <a:solidFill>
                  <a:srgbClr val="4F81BD">
                    <a:lumMod val="75000"/>
                  </a:srgbClr>
                </a:solidFill>
              </a:rPr>
              <a:t>ETL Tools/</a:t>
            </a:r>
          </a:p>
          <a:p>
            <a:pPr algn="ctr" defTabSz="896386">
              <a:defRPr/>
            </a:pPr>
            <a:r>
              <a:rPr lang="en-US" sz="1176" b="1" kern="0" dirty="0">
                <a:solidFill>
                  <a:srgbClr val="4F81BD">
                    <a:lumMod val="75000"/>
                  </a:srgbClr>
                </a:solidFill>
              </a:rPr>
              <a:t>PolyBase</a:t>
            </a:r>
          </a:p>
        </p:txBody>
      </p:sp>
      <p:cxnSp>
        <p:nvCxnSpPr>
          <p:cNvPr id="25" name="Straight Arrow Connector 24"/>
          <p:cNvCxnSpPr>
            <a:stCxn id="23" idx="3"/>
            <a:endCxn id="7" idx="1"/>
          </p:cNvCxnSpPr>
          <p:nvPr/>
        </p:nvCxnSpPr>
        <p:spPr>
          <a:xfrm flipV="1">
            <a:off x="2474915" y="3227391"/>
            <a:ext cx="1631148" cy="33041"/>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24" idx="2"/>
          </p:cNvCxnSpPr>
          <p:nvPr/>
        </p:nvCxnSpPr>
        <p:spPr>
          <a:xfrm flipH="1">
            <a:off x="1670879" y="4760801"/>
            <a:ext cx="1" cy="1445539"/>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Elbow Connector 65"/>
          <p:cNvCxnSpPr>
            <a:endCxn id="10" idx="1"/>
          </p:cNvCxnSpPr>
          <p:nvPr/>
        </p:nvCxnSpPr>
        <p:spPr>
          <a:xfrm flipV="1">
            <a:off x="1670879" y="5229067"/>
            <a:ext cx="6817922" cy="977273"/>
          </a:xfrm>
          <a:prstGeom prst="bentConnector3">
            <a:avLst>
              <a:gd name="adj1" fmla="val 89769"/>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4" idx="3"/>
          </p:cNvCxnSpPr>
          <p:nvPr/>
        </p:nvCxnSpPr>
        <p:spPr>
          <a:xfrm flipV="1">
            <a:off x="7596298" y="2475919"/>
            <a:ext cx="792902" cy="1046590"/>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9258372" y="3090465"/>
            <a:ext cx="273923" cy="1192374"/>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0" idx="0"/>
          </p:cNvCxnSpPr>
          <p:nvPr/>
        </p:nvCxnSpPr>
        <p:spPr>
          <a:xfrm flipH="1" flipV="1">
            <a:off x="9719414" y="3112186"/>
            <a:ext cx="39323" cy="1170655"/>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9905805" y="3112186"/>
            <a:ext cx="238180" cy="1170653"/>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2" idx="3"/>
          </p:cNvCxnSpPr>
          <p:nvPr/>
        </p:nvCxnSpPr>
        <p:spPr>
          <a:xfrm>
            <a:off x="2474916" y="2229382"/>
            <a:ext cx="1621968" cy="10412"/>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4" idx="3"/>
          </p:cNvCxnSpPr>
          <p:nvPr/>
        </p:nvCxnSpPr>
        <p:spPr>
          <a:xfrm flipV="1">
            <a:off x="2474914" y="3341461"/>
            <a:ext cx="3693227" cy="1019736"/>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4" idx="3"/>
          </p:cNvCxnSpPr>
          <p:nvPr/>
        </p:nvCxnSpPr>
        <p:spPr>
          <a:xfrm>
            <a:off x="7596299" y="3522509"/>
            <a:ext cx="855851" cy="1097737"/>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7" name="Title 1"/>
          <p:cNvSpPr txBox="1">
            <a:spLocks/>
          </p:cNvSpPr>
          <p:nvPr/>
        </p:nvSpPr>
        <p:spPr>
          <a:xfrm>
            <a:off x="274639" y="295274"/>
            <a:ext cx="929269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000" b="0" kern="1200" cap="none" spc="-102" baseline="0" dirty="0" smtClean="0">
                <a:ln w="3175">
                  <a:noFill/>
                </a:ln>
                <a:solidFill>
                  <a:schemeClr val="tx2"/>
                </a:solidFill>
                <a:effectLst/>
                <a:latin typeface="+mj-lt"/>
                <a:ea typeface="+mn-ea"/>
                <a:cs typeface="Segoe UI" pitchFamily="34" charset="0"/>
              </a:defRPr>
            </a:lvl1pPr>
          </a:lstStyle>
          <a:p>
            <a:pPr fontAlgn="auto">
              <a:spcAft>
                <a:spcPts val="0"/>
              </a:spcAft>
            </a:pPr>
            <a:r>
              <a:rPr lang="en-US" sz="4400" dirty="0">
                <a:solidFill>
                  <a:schemeClr val="accent4"/>
                </a:solidFill>
                <a:latin typeface="Segoe UI Light" panose="020B0502040204020203" pitchFamily="34" charset="0"/>
                <a:cs typeface="Segoe UI Light" panose="020B0502040204020203" pitchFamily="34" charset="0"/>
              </a:rPr>
              <a:t>Azure SQL DW</a:t>
            </a:r>
          </a:p>
          <a:p>
            <a:pPr fontAlgn="auto">
              <a:spcAft>
                <a:spcPts val="0"/>
              </a:spcAft>
            </a:pPr>
            <a:r>
              <a:rPr lang="en-US" sz="3200" dirty="0">
                <a:solidFill>
                  <a:schemeClr val="accent4"/>
                </a:solidFill>
                <a:latin typeface="Segoe UI Light" panose="020B0502040204020203" pitchFamily="34" charset="0"/>
                <a:cs typeface="Segoe UI Light" panose="020B0502040204020203" pitchFamily="34" charset="0"/>
              </a:rPr>
              <a:t>Born from APS</a:t>
            </a:r>
          </a:p>
        </p:txBody>
      </p:sp>
    </p:spTree>
    <p:extLst>
      <p:ext uri="{BB962C8B-B14F-4D97-AF65-F5344CB8AC3E}">
        <p14:creationId xmlns:p14="http://schemas.microsoft.com/office/powerpoint/2010/main" val="358158151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28" name="Straight Connector 127"/>
          <p:cNvCxnSpPr>
            <a:stCxn id="249" idx="0"/>
          </p:cNvCxnSpPr>
          <p:nvPr/>
        </p:nvCxnSpPr>
        <p:spPr>
          <a:xfrm flipH="1" flipV="1">
            <a:off x="6351211" y="2409731"/>
            <a:ext cx="1482261" cy="588705"/>
          </a:xfrm>
          <a:prstGeom prst="line">
            <a:avLst/>
          </a:prstGeom>
          <a:noFill/>
          <a:ln w="38100" cap="flat" cmpd="sng" algn="ctr">
            <a:solidFill>
              <a:srgbClr val="5C2D91"/>
            </a:solidFill>
            <a:prstDash val="solid"/>
            <a:miter lim="800000"/>
          </a:ln>
          <a:effectLst/>
        </p:spPr>
      </p:cxnSp>
      <p:cxnSp>
        <p:nvCxnSpPr>
          <p:cNvPr id="308" name="Straight Connector 307"/>
          <p:cNvCxnSpPr/>
          <p:nvPr/>
        </p:nvCxnSpPr>
        <p:spPr>
          <a:xfrm flipH="1" flipV="1">
            <a:off x="6574090" y="2121570"/>
            <a:ext cx="3469028" cy="775749"/>
          </a:xfrm>
          <a:prstGeom prst="line">
            <a:avLst/>
          </a:prstGeom>
          <a:noFill/>
          <a:ln w="38100" cap="flat" cmpd="sng" algn="ctr">
            <a:solidFill>
              <a:srgbClr val="5C2D91"/>
            </a:solidFill>
            <a:prstDash val="solid"/>
            <a:miter lim="800000"/>
          </a:ln>
          <a:effectLst/>
        </p:spPr>
      </p:cxnSp>
      <p:cxnSp>
        <p:nvCxnSpPr>
          <p:cNvPr id="306" name="Straight Connector 305"/>
          <p:cNvCxnSpPr/>
          <p:nvPr/>
        </p:nvCxnSpPr>
        <p:spPr>
          <a:xfrm flipV="1">
            <a:off x="5500998" y="2528432"/>
            <a:ext cx="396377" cy="443663"/>
          </a:xfrm>
          <a:prstGeom prst="line">
            <a:avLst/>
          </a:prstGeom>
          <a:noFill/>
          <a:ln w="38100" cap="flat" cmpd="sng" algn="ctr">
            <a:solidFill>
              <a:srgbClr val="5C2D91"/>
            </a:solidFill>
            <a:prstDash val="solid"/>
            <a:miter lim="800000"/>
          </a:ln>
          <a:effectLst/>
        </p:spPr>
      </p:cxnSp>
      <p:cxnSp>
        <p:nvCxnSpPr>
          <p:cNvPr id="120" name="Straight Connector 119"/>
          <p:cNvCxnSpPr/>
          <p:nvPr/>
        </p:nvCxnSpPr>
        <p:spPr>
          <a:xfrm flipV="1">
            <a:off x="3243531" y="2339414"/>
            <a:ext cx="2318446" cy="616007"/>
          </a:xfrm>
          <a:prstGeom prst="line">
            <a:avLst/>
          </a:prstGeom>
          <a:noFill/>
          <a:ln w="38100" cap="flat" cmpd="sng" algn="ctr">
            <a:solidFill>
              <a:srgbClr val="5C2D91"/>
            </a:solidFill>
            <a:prstDash val="solid"/>
            <a:miter lim="800000"/>
          </a:ln>
          <a:effectLst/>
        </p:spPr>
      </p:cxnSp>
      <p:cxnSp>
        <p:nvCxnSpPr>
          <p:cNvPr id="304" name="Straight Connector 303"/>
          <p:cNvCxnSpPr/>
          <p:nvPr/>
        </p:nvCxnSpPr>
        <p:spPr>
          <a:xfrm flipV="1">
            <a:off x="975614" y="2030878"/>
            <a:ext cx="4565638" cy="924725"/>
          </a:xfrm>
          <a:prstGeom prst="line">
            <a:avLst/>
          </a:prstGeom>
          <a:noFill/>
          <a:ln w="38100" cap="flat" cmpd="sng" algn="ctr">
            <a:solidFill>
              <a:srgbClr val="5C2D91"/>
            </a:solidFill>
            <a:prstDash val="solid"/>
            <a:miter lim="800000"/>
          </a:ln>
          <a:effectLst/>
        </p:spPr>
      </p:cxnSp>
      <p:cxnSp>
        <p:nvCxnSpPr>
          <p:cNvPr id="39" name="Straight Connector 38"/>
          <p:cNvCxnSpPr/>
          <p:nvPr/>
        </p:nvCxnSpPr>
        <p:spPr>
          <a:xfrm>
            <a:off x="997366" y="5022239"/>
            <a:ext cx="0" cy="563336"/>
          </a:xfrm>
          <a:prstGeom prst="line">
            <a:avLst/>
          </a:prstGeom>
          <a:noFill/>
          <a:ln w="38100" cap="flat" cmpd="sng" algn="ctr">
            <a:solidFill>
              <a:srgbClr val="5C2D91"/>
            </a:solidFill>
            <a:prstDash val="solid"/>
            <a:miter lim="800000"/>
          </a:ln>
          <a:effectLst/>
        </p:spPr>
      </p:cxnSp>
      <p:cxnSp>
        <p:nvCxnSpPr>
          <p:cNvPr id="296" name="Straight Connector 295"/>
          <p:cNvCxnSpPr/>
          <p:nvPr/>
        </p:nvCxnSpPr>
        <p:spPr>
          <a:xfrm>
            <a:off x="3257684" y="5072236"/>
            <a:ext cx="0" cy="563336"/>
          </a:xfrm>
          <a:prstGeom prst="line">
            <a:avLst/>
          </a:prstGeom>
          <a:noFill/>
          <a:ln w="38100" cap="flat" cmpd="sng" algn="ctr">
            <a:solidFill>
              <a:srgbClr val="5C2D91"/>
            </a:solidFill>
            <a:prstDash val="solid"/>
            <a:miter lim="800000"/>
          </a:ln>
          <a:effectLst/>
        </p:spPr>
      </p:cxnSp>
      <p:cxnSp>
        <p:nvCxnSpPr>
          <p:cNvPr id="298" name="Straight Connector 297"/>
          <p:cNvCxnSpPr/>
          <p:nvPr/>
        </p:nvCxnSpPr>
        <p:spPr>
          <a:xfrm>
            <a:off x="5498460" y="5072236"/>
            <a:ext cx="0" cy="563336"/>
          </a:xfrm>
          <a:prstGeom prst="line">
            <a:avLst/>
          </a:prstGeom>
          <a:noFill/>
          <a:ln w="38100" cap="flat" cmpd="sng" algn="ctr">
            <a:solidFill>
              <a:srgbClr val="5C2D91"/>
            </a:solidFill>
            <a:prstDash val="solid"/>
            <a:miter lim="800000"/>
          </a:ln>
          <a:effectLst/>
        </p:spPr>
      </p:cxnSp>
      <p:cxnSp>
        <p:nvCxnSpPr>
          <p:cNvPr id="300" name="Straight Connector 299"/>
          <p:cNvCxnSpPr/>
          <p:nvPr/>
        </p:nvCxnSpPr>
        <p:spPr>
          <a:xfrm>
            <a:off x="7813928" y="5072236"/>
            <a:ext cx="0" cy="563336"/>
          </a:xfrm>
          <a:prstGeom prst="line">
            <a:avLst/>
          </a:prstGeom>
          <a:noFill/>
          <a:ln w="38100" cap="flat" cmpd="sng" algn="ctr">
            <a:solidFill>
              <a:srgbClr val="5C2D91"/>
            </a:solidFill>
            <a:prstDash val="solid"/>
            <a:miter lim="800000"/>
          </a:ln>
          <a:effectLst/>
        </p:spPr>
      </p:cxnSp>
      <p:cxnSp>
        <p:nvCxnSpPr>
          <p:cNvPr id="302" name="Straight Connector 301"/>
          <p:cNvCxnSpPr/>
          <p:nvPr/>
        </p:nvCxnSpPr>
        <p:spPr>
          <a:xfrm>
            <a:off x="10054704" y="5072236"/>
            <a:ext cx="0" cy="563336"/>
          </a:xfrm>
          <a:prstGeom prst="line">
            <a:avLst/>
          </a:prstGeom>
          <a:noFill/>
          <a:ln w="38100" cap="flat" cmpd="sng" algn="ctr">
            <a:solidFill>
              <a:srgbClr val="5C2D91"/>
            </a:solidFill>
            <a:prstDash val="solid"/>
            <a:miter lim="800000"/>
          </a:ln>
          <a:effectLst/>
        </p:spPr>
      </p:cxnSp>
      <p:sp>
        <p:nvSpPr>
          <p:cNvPr id="239" name="Rectangle 238"/>
          <p:cNvSpPr/>
          <p:nvPr/>
        </p:nvSpPr>
        <p:spPr bwMode="auto">
          <a:xfrm>
            <a:off x="942217" y="3959185"/>
            <a:ext cx="9490507" cy="515512"/>
          </a:xfrm>
          <a:prstGeom prst="rect">
            <a:avLst/>
          </a:prstGeom>
          <a:solidFill>
            <a:schemeClr val="accent5"/>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4" rIns="0" bIns="45714" numCol="1" rtlCol="0" anchor="ctr" anchorCtr="0" compatLnSpc="1">
            <a:prstTxWarp prst="textNoShape">
              <a:avLst/>
            </a:prstTxWarp>
          </a:bodyPr>
          <a:lstStyle/>
          <a:p>
            <a:pPr algn="ctr" defTabSz="914011"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grpSp>
        <p:nvGrpSpPr>
          <p:cNvPr id="98" name="Group 97"/>
          <p:cNvGrpSpPr/>
          <p:nvPr/>
        </p:nvGrpSpPr>
        <p:grpSpPr>
          <a:xfrm>
            <a:off x="494061" y="2919330"/>
            <a:ext cx="1006612" cy="2302290"/>
            <a:chOff x="9830164" y="3198627"/>
            <a:chExt cx="1148681" cy="1463134"/>
          </a:xfrm>
        </p:grpSpPr>
        <p:grpSp>
          <p:nvGrpSpPr>
            <p:cNvPr id="99" name="Group 98"/>
            <p:cNvGrpSpPr>
              <a:grpSpLocks noChangeAspect="1"/>
            </p:cNvGrpSpPr>
            <p:nvPr/>
          </p:nvGrpSpPr>
          <p:grpSpPr>
            <a:xfrm>
              <a:off x="9882326" y="3198627"/>
              <a:ext cx="1024606" cy="1463134"/>
              <a:chOff x="6592191" y="2051295"/>
              <a:chExt cx="2194328" cy="3133501"/>
            </a:xfrm>
          </p:grpSpPr>
          <p:sp>
            <p:nvSpPr>
              <p:cNvPr id="101" name="Can 100"/>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sp>
            <p:nvSpPr>
              <p:cNvPr id="102" name="Donut 101"/>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grpSp>
            <p:nvGrpSpPr>
              <p:cNvPr id="103" name="Group 102"/>
              <p:cNvGrpSpPr/>
              <p:nvPr/>
            </p:nvGrpSpPr>
            <p:grpSpPr>
              <a:xfrm>
                <a:off x="6654556" y="2051295"/>
                <a:ext cx="2062790" cy="690308"/>
                <a:chOff x="3418453" y="1463971"/>
                <a:chExt cx="2706123" cy="912428"/>
              </a:xfrm>
            </p:grpSpPr>
            <p:sp>
              <p:nvSpPr>
                <p:cNvPr id="104" name="Donut 103"/>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sp>
              <p:nvSpPr>
                <p:cNvPr id="105" name="Freeform 104"/>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grpSp>
        </p:grpSp>
        <p:sp>
          <p:nvSpPr>
            <p:cNvPr id="100" name="TextBox 99"/>
            <p:cNvSpPr txBox="1"/>
            <p:nvPr/>
          </p:nvSpPr>
          <p:spPr>
            <a:xfrm>
              <a:off x="9830164" y="3257274"/>
              <a:ext cx="1148681" cy="289902"/>
            </a:xfrm>
            <a:prstGeom prst="rect">
              <a:avLst/>
            </a:prstGeom>
            <a:noFill/>
          </p:spPr>
          <p:txBody>
            <a:bodyPr wrap="square" lIns="164708" tIns="131767" rIns="164708" bIns="131767" rtlCol="0">
              <a:spAutoFit/>
            </a:bodyPr>
            <a:lstStyle/>
            <a:p>
              <a:pPr algn="ctr" defTabSz="839171" fontAlgn="base">
                <a:lnSpc>
                  <a:spcPct val="90000"/>
                </a:lnSpc>
                <a:spcBef>
                  <a:spcPct val="0"/>
                </a:spcBef>
                <a:spcAft>
                  <a:spcPts val="539"/>
                </a:spcAft>
                <a:defRPr/>
              </a:pPr>
              <a:r>
                <a:rPr lang="en-US" sz="1372" b="1" kern="0" dirty="0">
                  <a:solidFill>
                    <a:srgbClr val="515151"/>
                  </a:solidFill>
                  <a:latin typeface="Calibri" panose="020F0502020204030204"/>
                  <a:ea typeface="MS PGothic" charset="0"/>
                  <a:cs typeface="Segoe UI" panose="020B0502040204020203" pitchFamily="34" charset="0"/>
                </a:rPr>
                <a:t>Compute</a:t>
              </a:r>
            </a:p>
          </p:txBody>
        </p:sp>
      </p:grpSp>
      <p:sp>
        <p:nvSpPr>
          <p:cNvPr id="4" name="Rounded Rectangle 3"/>
          <p:cNvSpPr/>
          <p:nvPr/>
        </p:nvSpPr>
        <p:spPr bwMode="auto">
          <a:xfrm>
            <a:off x="620742" y="3922121"/>
            <a:ext cx="735100" cy="1139930"/>
          </a:xfrm>
          <a:prstGeom prst="round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4" rIns="0" bIns="45714" numCol="1" rtlCol="0" anchor="t" anchorCtr="0" compatLnSpc="1">
            <a:prstTxWarp prst="textNoShape">
              <a:avLst/>
            </a:prstTxWarp>
          </a:bodyPr>
          <a:lstStyle/>
          <a:p>
            <a:pPr defTabSz="914011" fontAlgn="base">
              <a:spcBef>
                <a:spcPct val="0"/>
              </a:spcBef>
              <a:spcAft>
                <a:spcPct val="0"/>
              </a:spcAft>
              <a:defRPr/>
            </a:pPr>
            <a:br>
              <a:rPr lang="en-US" sz="980" b="1" kern="0" dirty="0">
                <a:solidFill>
                  <a:schemeClr val="accent6"/>
                </a:solidFill>
              </a:rPr>
            </a:br>
            <a:r>
              <a:rPr lang="en-US" sz="980" b="1" kern="0" dirty="0">
                <a:solidFill>
                  <a:schemeClr val="accent6"/>
                </a:solidFill>
              </a:rPr>
              <a:t>Dist_DB_1</a:t>
            </a:r>
          </a:p>
          <a:p>
            <a:pPr defTabSz="914011" fontAlgn="base">
              <a:spcBef>
                <a:spcPct val="0"/>
              </a:spcBef>
              <a:spcAft>
                <a:spcPct val="0"/>
              </a:spcAft>
              <a:defRPr/>
            </a:pPr>
            <a:r>
              <a:rPr lang="en-US" sz="980" b="1" kern="0" dirty="0">
                <a:solidFill>
                  <a:schemeClr val="accent6"/>
                </a:solidFill>
              </a:rPr>
              <a:t>Dist_DB_2</a:t>
            </a:r>
          </a:p>
          <a:p>
            <a:pPr defTabSz="914011" fontAlgn="base">
              <a:spcBef>
                <a:spcPct val="0"/>
              </a:spcBef>
              <a:spcAft>
                <a:spcPct val="0"/>
              </a:spcAft>
              <a:defRPr/>
            </a:pPr>
            <a:endParaRPr lang="en-US" sz="980" b="1" kern="0" dirty="0">
              <a:solidFill>
                <a:schemeClr val="accent6"/>
              </a:solidFill>
            </a:endParaRPr>
          </a:p>
          <a:p>
            <a:pPr defTabSz="914011" fontAlgn="base">
              <a:spcBef>
                <a:spcPct val="0"/>
              </a:spcBef>
              <a:spcAft>
                <a:spcPct val="0"/>
              </a:spcAft>
              <a:defRPr/>
            </a:pPr>
            <a:endParaRPr lang="en-US" sz="980" b="1" kern="0" dirty="0">
              <a:solidFill>
                <a:schemeClr val="accent6"/>
              </a:solidFill>
            </a:endParaRPr>
          </a:p>
          <a:p>
            <a:pPr defTabSz="914011" fontAlgn="base">
              <a:spcBef>
                <a:spcPct val="0"/>
              </a:spcBef>
              <a:spcAft>
                <a:spcPct val="0"/>
              </a:spcAft>
              <a:defRPr/>
            </a:pPr>
            <a:r>
              <a:rPr lang="en-US" sz="980" b="1" kern="0" dirty="0">
                <a:solidFill>
                  <a:schemeClr val="accent6"/>
                </a:solidFill>
              </a:rPr>
              <a:t>Dist_DB_12</a:t>
            </a:r>
          </a:p>
        </p:txBody>
      </p:sp>
      <p:sp>
        <p:nvSpPr>
          <p:cNvPr id="5" name="Rounded Rectangle 4"/>
          <p:cNvSpPr/>
          <p:nvPr/>
        </p:nvSpPr>
        <p:spPr>
          <a:xfrm>
            <a:off x="494061" y="5474390"/>
            <a:ext cx="11278571" cy="1017005"/>
          </a:xfrm>
          <a:prstGeom prst="roundRect">
            <a:avLst/>
          </a:prstGeom>
          <a:solidFill>
            <a:srgbClr val="A5A5A5">
              <a:lumMod val="60000"/>
              <a:lumOff val="40000"/>
            </a:srgbClr>
          </a:solidFill>
          <a:ln w="12700" cap="flat" cmpd="sng" algn="ctr">
            <a:solidFill>
              <a:srgbClr val="5B9BD5">
                <a:shade val="50000"/>
              </a:srgbClr>
            </a:solidFill>
            <a:prstDash val="solid"/>
            <a:miter lim="800000"/>
          </a:ln>
          <a:effectLst/>
        </p:spPr>
        <p:txBody>
          <a:bodyPr rtlCol="0" anchor="ctr"/>
          <a:lstStyle/>
          <a:p>
            <a:pPr algn="ctr" defTabSz="856875">
              <a:defRPr/>
            </a:pPr>
            <a:endParaRPr lang="en-US" sz="1687" kern="0">
              <a:solidFill>
                <a:prstClr val="white"/>
              </a:solidFill>
              <a:latin typeface="Calibri" panose="020F0502020204030204"/>
            </a:endParaRPr>
          </a:p>
        </p:txBody>
      </p:sp>
      <p:sp>
        <p:nvSpPr>
          <p:cNvPr id="9" name="Freeform 8"/>
          <p:cNvSpPr/>
          <p:nvPr/>
        </p:nvSpPr>
        <p:spPr bwMode="auto">
          <a:xfrm>
            <a:off x="4219216" y="5595084"/>
            <a:ext cx="1517742" cy="82135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78D7"/>
          </a:solidFill>
          <a:ln w="6350" cap="flat" cmpd="sng" algn="ctr">
            <a:noFill/>
            <a:prstDash val="solid"/>
            <a:miter lim="800000"/>
            <a:headEnd type="none" w="med" len="med"/>
            <a:tailEnd type="none" w="med" len="med"/>
          </a:ln>
          <a:effectLst/>
        </p:spPr>
        <p:txBody>
          <a:bodyPr rot="0" spcFirstLastPara="0" vertOverflow="overflow" horzOverflow="overflow" vert="horz" wrap="square" lIns="164684" tIns="131747" rIns="164684" bIns="131747" numCol="1" spcCol="0" rtlCol="0" fromWordArt="0" anchor="t" anchorCtr="0" forceAA="0" compatLnSpc="1">
            <a:prstTxWarp prst="textNoShape">
              <a:avLst/>
            </a:prstTxWarp>
            <a:noAutofit/>
          </a:bodyPr>
          <a:lstStyle/>
          <a:p>
            <a:pPr algn="ctr" defTabSz="839559" fontAlgn="base">
              <a:lnSpc>
                <a:spcPct val="90000"/>
              </a:lnSpc>
              <a:spcBef>
                <a:spcPct val="0"/>
              </a:spcBef>
              <a:spcAft>
                <a:spcPct val="0"/>
              </a:spcAft>
              <a:defRPr/>
            </a:pPr>
            <a:endParaRPr lang="en-IN" sz="1801" b="1" kern="0" dirty="0">
              <a:solidFill>
                <a:srgbClr val="505050"/>
              </a:solidFill>
              <a:latin typeface="Segoe UI Light"/>
              <a:ea typeface="Segoe UI" pitchFamily="34" charset="0"/>
              <a:cs typeface="Segoe UI" pitchFamily="34" charset="0"/>
            </a:endParaRPr>
          </a:p>
        </p:txBody>
      </p:sp>
      <p:sp>
        <p:nvSpPr>
          <p:cNvPr id="10" name="Rectangle 378"/>
          <p:cNvSpPr>
            <a:spLocks noChangeArrowheads="1"/>
          </p:cNvSpPr>
          <p:nvPr/>
        </p:nvSpPr>
        <p:spPr bwMode="auto">
          <a:xfrm>
            <a:off x="5488880" y="1658203"/>
            <a:ext cx="64" cy="339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56875">
              <a:defRPr/>
            </a:pPr>
            <a:endParaRPr lang="en-US" altLang="en-US" sz="2206" kern="0" dirty="0">
              <a:solidFill>
                <a:srgbClr val="505050"/>
              </a:solidFill>
              <a:latin typeface="Segoe UI"/>
            </a:endParaRPr>
          </a:p>
        </p:txBody>
      </p:sp>
      <p:grpSp>
        <p:nvGrpSpPr>
          <p:cNvPr id="11" name="Group 10"/>
          <p:cNvGrpSpPr>
            <a:grpSpLocks noChangeAspect="1"/>
          </p:cNvGrpSpPr>
          <p:nvPr/>
        </p:nvGrpSpPr>
        <p:grpSpPr>
          <a:xfrm>
            <a:off x="5496372" y="1181354"/>
            <a:ext cx="1116767" cy="1356404"/>
            <a:chOff x="6676089" y="4829670"/>
            <a:chExt cx="2181833" cy="2596649"/>
          </a:xfrm>
        </p:grpSpPr>
        <p:sp>
          <p:nvSpPr>
            <p:cNvPr id="12" name="Can 11"/>
            <p:cNvSpPr/>
            <p:nvPr/>
          </p:nvSpPr>
          <p:spPr>
            <a:xfrm>
              <a:off x="6676089" y="4829670"/>
              <a:ext cx="2181833" cy="2596649"/>
            </a:xfrm>
            <a:prstGeom prst="can">
              <a:avLst>
                <a:gd name="adj" fmla="val 46919"/>
              </a:avLst>
            </a:prstGeom>
            <a:solidFill>
              <a:srgbClr val="CDCCCB"/>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grpSp>
          <p:nvGrpSpPr>
            <p:cNvPr id="14" name="Group 13"/>
            <p:cNvGrpSpPr/>
            <p:nvPr/>
          </p:nvGrpSpPr>
          <p:grpSpPr>
            <a:xfrm>
              <a:off x="6806039" y="4974045"/>
              <a:ext cx="1936120" cy="706026"/>
              <a:chOff x="3617177" y="5327184"/>
              <a:chExt cx="2539947" cy="933206"/>
            </a:xfrm>
          </p:grpSpPr>
          <p:sp>
            <p:nvSpPr>
              <p:cNvPr id="15" name="Donut 14"/>
              <p:cNvSpPr/>
              <p:nvPr/>
            </p:nvSpPr>
            <p:spPr>
              <a:xfrm>
                <a:off x="3617179" y="5327184"/>
                <a:ext cx="2539945" cy="933206"/>
              </a:xfrm>
              <a:prstGeom prst="donut">
                <a:avLst>
                  <a:gd name="adj" fmla="val 50000"/>
                </a:avLst>
              </a:prstGeom>
              <a:solidFill>
                <a:srgbClr val="00ABDA"/>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sp>
            <p:nvSpPr>
              <p:cNvPr id="16" name="Freeform 15"/>
              <p:cNvSpPr/>
              <p:nvPr/>
            </p:nvSpPr>
            <p:spPr>
              <a:xfrm>
                <a:off x="3617177" y="5577689"/>
                <a:ext cx="2511697" cy="68270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78D7"/>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grpSp>
      </p:grpSp>
      <p:sp>
        <p:nvSpPr>
          <p:cNvPr id="30" name="Flowchart: Magnetic Disk 29"/>
          <p:cNvSpPr/>
          <p:nvPr/>
        </p:nvSpPr>
        <p:spPr>
          <a:xfrm>
            <a:off x="4675423" y="5853168"/>
            <a:ext cx="505118" cy="387859"/>
          </a:xfrm>
          <a:prstGeom prst="flowChartMagneticDisk">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56875">
              <a:defRPr/>
            </a:pPr>
            <a:endParaRPr lang="en-US" sz="1687" kern="0">
              <a:solidFill>
                <a:prstClr val="white"/>
              </a:solidFill>
              <a:latin typeface="Calibri" panose="020F0502020204030204"/>
            </a:endParaRPr>
          </a:p>
        </p:txBody>
      </p:sp>
      <p:sp>
        <p:nvSpPr>
          <p:cNvPr id="31" name="Flowchart: Magnetic Disk 30"/>
          <p:cNvSpPr/>
          <p:nvPr/>
        </p:nvSpPr>
        <p:spPr>
          <a:xfrm>
            <a:off x="5206192" y="5853168"/>
            <a:ext cx="505118" cy="387859"/>
          </a:xfrm>
          <a:prstGeom prst="flowChartMagneticDisk">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56875">
              <a:defRPr/>
            </a:pPr>
            <a:endParaRPr lang="en-US" sz="1687" kern="0">
              <a:solidFill>
                <a:prstClr val="white"/>
              </a:solidFill>
              <a:latin typeface="Calibri" panose="020F0502020204030204"/>
            </a:endParaRPr>
          </a:p>
        </p:txBody>
      </p:sp>
      <p:sp>
        <p:nvSpPr>
          <p:cNvPr id="32" name="Flowchart: Magnetic Disk 31"/>
          <p:cNvSpPr/>
          <p:nvPr/>
        </p:nvSpPr>
        <p:spPr>
          <a:xfrm>
            <a:off x="5736962" y="5853168"/>
            <a:ext cx="505118" cy="387859"/>
          </a:xfrm>
          <a:prstGeom prst="flowChartMagneticDisk">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56875">
              <a:defRPr/>
            </a:pPr>
            <a:endParaRPr lang="en-US" sz="1687" kern="0">
              <a:solidFill>
                <a:prstClr val="white"/>
              </a:solidFill>
              <a:latin typeface="Calibri" panose="020F0502020204030204"/>
            </a:endParaRPr>
          </a:p>
        </p:txBody>
      </p:sp>
      <p:sp>
        <p:nvSpPr>
          <p:cNvPr id="33" name="Flowchart: Magnetic Disk 32"/>
          <p:cNvSpPr/>
          <p:nvPr/>
        </p:nvSpPr>
        <p:spPr>
          <a:xfrm>
            <a:off x="6265039" y="5853168"/>
            <a:ext cx="505118" cy="387859"/>
          </a:xfrm>
          <a:prstGeom prst="flowChartMagneticDisk">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56875">
              <a:defRPr/>
            </a:pPr>
            <a:endParaRPr lang="en-US" sz="1687" kern="0">
              <a:solidFill>
                <a:prstClr val="white"/>
              </a:solidFill>
              <a:latin typeface="Calibri" panose="020F0502020204030204"/>
            </a:endParaRPr>
          </a:p>
        </p:txBody>
      </p:sp>
      <p:sp>
        <p:nvSpPr>
          <p:cNvPr id="34" name="Flowchart: Magnetic Disk 33"/>
          <p:cNvSpPr/>
          <p:nvPr/>
        </p:nvSpPr>
        <p:spPr>
          <a:xfrm>
            <a:off x="6791056" y="5853168"/>
            <a:ext cx="505118" cy="387859"/>
          </a:xfrm>
          <a:prstGeom prst="flowChartMagneticDisk">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56875">
              <a:defRPr/>
            </a:pPr>
            <a:endParaRPr lang="en-US" sz="1687" kern="0">
              <a:solidFill>
                <a:prstClr val="white"/>
              </a:solidFill>
              <a:latin typeface="Calibri" panose="020F0502020204030204"/>
            </a:endParaRPr>
          </a:p>
        </p:txBody>
      </p:sp>
      <p:sp>
        <p:nvSpPr>
          <p:cNvPr id="35" name="TextBox 34"/>
          <p:cNvSpPr txBox="1"/>
          <p:nvPr/>
        </p:nvSpPr>
        <p:spPr>
          <a:xfrm>
            <a:off x="5296060" y="5522156"/>
            <a:ext cx="2054754" cy="444207"/>
          </a:xfrm>
          <a:prstGeom prst="rect">
            <a:avLst/>
          </a:prstGeom>
          <a:noFill/>
        </p:spPr>
        <p:txBody>
          <a:bodyPr wrap="square" lIns="164708" tIns="131767" rIns="164708" bIns="131767" rtlCol="0">
            <a:spAutoFit/>
          </a:bodyPr>
          <a:lstStyle/>
          <a:p>
            <a:pPr algn="ctr" defTabSz="839171" fontAlgn="base">
              <a:lnSpc>
                <a:spcPct val="90000"/>
              </a:lnSpc>
              <a:spcBef>
                <a:spcPct val="0"/>
              </a:spcBef>
              <a:spcAft>
                <a:spcPts val="539"/>
              </a:spcAft>
              <a:defRPr/>
            </a:pPr>
            <a:r>
              <a:rPr lang="en-US" sz="1285" kern="0" dirty="0">
                <a:solidFill>
                  <a:srgbClr val="515151"/>
                </a:solidFill>
                <a:latin typeface="Calibri" panose="020F0502020204030204"/>
                <a:ea typeface="MS PGothic" charset="0"/>
                <a:cs typeface="Segoe UI" panose="020B0502040204020203" pitchFamily="34" charset="0"/>
              </a:rPr>
              <a:t>Blob storage [WASB(S)]</a:t>
            </a:r>
          </a:p>
        </p:txBody>
      </p:sp>
      <p:sp>
        <p:nvSpPr>
          <p:cNvPr id="42" name="TextBox 41"/>
          <p:cNvSpPr txBox="1"/>
          <p:nvPr/>
        </p:nvSpPr>
        <p:spPr>
          <a:xfrm>
            <a:off x="5593165" y="1233620"/>
            <a:ext cx="876299" cy="456171"/>
          </a:xfrm>
          <a:prstGeom prst="rect">
            <a:avLst/>
          </a:prstGeom>
          <a:noFill/>
        </p:spPr>
        <p:txBody>
          <a:bodyPr wrap="none" lIns="164708" tIns="131767" rIns="164708" bIns="131767" rtlCol="0">
            <a:spAutoFit/>
          </a:bodyPr>
          <a:lstStyle/>
          <a:p>
            <a:pPr algn="ctr" defTabSz="839171" fontAlgn="base">
              <a:lnSpc>
                <a:spcPct val="90000"/>
              </a:lnSpc>
              <a:spcBef>
                <a:spcPct val="0"/>
              </a:spcBef>
              <a:spcAft>
                <a:spcPts val="539"/>
              </a:spcAft>
              <a:defRPr/>
            </a:pPr>
            <a:r>
              <a:rPr lang="en-US" sz="1372" b="1" kern="0" dirty="0">
                <a:solidFill>
                  <a:schemeClr val="accent6"/>
                </a:solidFill>
                <a:latin typeface="Calibri" panose="020F0502020204030204"/>
                <a:ea typeface="MS PGothic" charset="0"/>
                <a:cs typeface="Segoe UI" panose="020B0502040204020203" pitchFamily="34" charset="0"/>
              </a:rPr>
              <a:t>Control</a:t>
            </a:r>
          </a:p>
        </p:txBody>
      </p:sp>
      <p:sp>
        <p:nvSpPr>
          <p:cNvPr id="43" name="Rounded Rectangle 42"/>
          <p:cNvSpPr/>
          <p:nvPr/>
        </p:nvSpPr>
        <p:spPr>
          <a:xfrm>
            <a:off x="5660070" y="1730242"/>
            <a:ext cx="813107" cy="175611"/>
          </a:xfrm>
          <a:prstGeom prst="roundRect">
            <a:avLst/>
          </a:prstGeom>
          <a:solidFill>
            <a:schemeClr val="accent1"/>
          </a:solidFill>
          <a:ln w="12700" cap="flat" cmpd="sng" algn="ctr">
            <a:noFill/>
            <a:prstDash val="solid"/>
            <a:miter lim="800000"/>
          </a:ln>
          <a:effectLst/>
        </p:spPr>
        <p:txBody>
          <a:bodyPr rtlCol="0" anchor="ctr"/>
          <a:lstStyle/>
          <a:p>
            <a:pPr algn="ctr" defTabSz="856875">
              <a:defRPr/>
            </a:pPr>
            <a:r>
              <a:rPr lang="en-US" sz="984" b="1" kern="0" dirty="0">
                <a:solidFill>
                  <a:prstClr val="white"/>
                </a:solidFill>
                <a:latin typeface="Calibri" panose="020F0502020204030204"/>
              </a:rPr>
              <a:t>Engine</a:t>
            </a:r>
          </a:p>
        </p:txBody>
      </p:sp>
      <p:sp>
        <p:nvSpPr>
          <p:cNvPr id="45" name="Rounded Rectangle 44"/>
          <p:cNvSpPr/>
          <p:nvPr/>
        </p:nvSpPr>
        <p:spPr>
          <a:xfrm>
            <a:off x="5668359" y="1956357"/>
            <a:ext cx="813107" cy="173573"/>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56875">
              <a:defRPr/>
            </a:pPr>
            <a:r>
              <a:rPr lang="en-US" sz="984" b="1" kern="0" dirty="0">
                <a:solidFill>
                  <a:prstClr val="white"/>
                </a:solidFill>
                <a:latin typeface="Calibri" panose="020F0502020204030204"/>
              </a:rPr>
              <a:t>DMS</a:t>
            </a:r>
          </a:p>
        </p:txBody>
      </p:sp>
      <p:sp>
        <p:nvSpPr>
          <p:cNvPr id="46" name="Freeform 45"/>
          <p:cNvSpPr/>
          <p:nvPr/>
        </p:nvSpPr>
        <p:spPr bwMode="auto">
          <a:xfrm>
            <a:off x="5642772" y="2161787"/>
            <a:ext cx="737177" cy="26691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4684" tIns="131747" rIns="164684" bIns="131747" numCol="1" spcCol="0" rtlCol="0" fromWordArt="0" anchor="t" anchorCtr="0" forceAA="0" compatLnSpc="1">
            <a:prstTxWarp prst="textNoShape">
              <a:avLst/>
            </a:prstTxWarp>
            <a:noAutofit/>
          </a:bodyPr>
          <a:lstStyle/>
          <a:p>
            <a:pPr algn="ctr" defTabSz="839559" fontAlgn="base">
              <a:lnSpc>
                <a:spcPct val="90000"/>
              </a:lnSpc>
              <a:spcBef>
                <a:spcPct val="0"/>
              </a:spcBef>
              <a:spcAft>
                <a:spcPct val="0"/>
              </a:spcAft>
              <a:defRPr/>
            </a:pPr>
            <a:r>
              <a:rPr lang="en-IN" sz="984" b="1" kern="0" dirty="0">
                <a:solidFill>
                  <a:srgbClr val="505050"/>
                </a:solidFill>
                <a:latin typeface="Segoe UI Light"/>
                <a:ea typeface="Segoe UI" pitchFamily="34" charset="0"/>
                <a:cs typeface="Segoe UI" pitchFamily="34" charset="0"/>
              </a:rPr>
              <a:t>SQL DB</a:t>
            </a:r>
          </a:p>
        </p:txBody>
      </p:sp>
      <p:sp>
        <p:nvSpPr>
          <p:cNvPr id="173" name="Rectangle 172"/>
          <p:cNvSpPr/>
          <p:nvPr/>
        </p:nvSpPr>
        <p:spPr>
          <a:xfrm>
            <a:off x="7141697" y="383930"/>
            <a:ext cx="4782641" cy="754219"/>
          </a:xfrm>
          <a:prstGeom prst="rect">
            <a:avLst/>
          </a:prstGeom>
          <a:noFill/>
          <a:ln>
            <a:noFill/>
          </a:ln>
        </p:spPr>
        <p:txBody>
          <a:bodyPr wrap="square" lIns="89631" tIns="44815" rIns="89631" bIns="44815">
            <a:spAutoFit/>
          </a:bodyPr>
          <a:lstStyle/>
          <a:p>
            <a:pPr algn="ctr" defTabSz="896297">
              <a:defRPr/>
            </a:pPr>
            <a:r>
              <a:rPr lang="en-US" sz="4313" b="1" kern="0" dirty="0">
                <a:ln w="22225">
                  <a:noFill/>
                  <a:prstDash val="solid"/>
                </a:ln>
                <a:solidFill>
                  <a:sysClr val="windowText" lastClr="000000"/>
                </a:solidFill>
              </a:rPr>
              <a:t>DW500</a:t>
            </a:r>
          </a:p>
        </p:txBody>
      </p:sp>
      <p:sp>
        <p:nvSpPr>
          <p:cNvPr id="221" name="Rounded Rectangle 220"/>
          <p:cNvSpPr/>
          <p:nvPr/>
        </p:nvSpPr>
        <p:spPr>
          <a:xfrm>
            <a:off x="654344" y="3547279"/>
            <a:ext cx="671988" cy="173573"/>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56875">
              <a:defRPr/>
            </a:pPr>
            <a:r>
              <a:rPr lang="en-US" sz="984" b="1" kern="0" dirty="0">
                <a:solidFill>
                  <a:prstClr val="white"/>
                </a:solidFill>
                <a:latin typeface="Calibri" panose="020F0502020204030204"/>
              </a:rPr>
              <a:t>DMS</a:t>
            </a:r>
          </a:p>
        </p:txBody>
      </p:sp>
      <p:sp>
        <p:nvSpPr>
          <p:cNvPr id="223" name="Freeform 222"/>
          <p:cNvSpPr/>
          <p:nvPr/>
        </p:nvSpPr>
        <p:spPr bwMode="auto">
          <a:xfrm>
            <a:off x="593363" y="3792991"/>
            <a:ext cx="737177" cy="26691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4684" tIns="131747" rIns="164684" bIns="131747" numCol="1" spcCol="0" rtlCol="0" fromWordArt="0" anchor="t" anchorCtr="0" forceAA="0" compatLnSpc="1">
            <a:prstTxWarp prst="textNoShape">
              <a:avLst/>
            </a:prstTxWarp>
            <a:noAutofit/>
          </a:bodyPr>
          <a:lstStyle/>
          <a:p>
            <a:pPr algn="ctr" defTabSz="839559" fontAlgn="base">
              <a:lnSpc>
                <a:spcPct val="90000"/>
              </a:lnSpc>
              <a:spcBef>
                <a:spcPct val="0"/>
              </a:spcBef>
              <a:spcAft>
                <a:spcPct val="0"/>
              </a:spcAft>
              <a:defRPr/>
            </a:pPr>
            <a:r>
              <a:rPr lang="en-IN" sz="984" b="1" kern="0" dirty="0">
                <a:solidFill>
                  <a:srgbClr val="505050"/>
                </a:solidFill>
                <a:latin typeface="Calibri" panose="020F0502020204030204" pitchFamily="34" charset="0"/>
                <a:ea typeface="Segoe UI" pitchFamily="34" charset="0"/>
                <a:cs typeface="Segoe UI" pitchFamily="34" charset="0"/>
              </a:rPr>
              <a:t>SQL DB </a:t>
            </a:r>
          </a:p>
        </p:txBody>
      </p:sp>
      <p:sp>
        <p:nvSpPr>
          <p:cNvPr id="6" name="TextBox 5"/>
          <p:cNvSpPr txBox="1"/>
          <p:nvPr/>
        </p:nvSpPr>
        <p:spPr>
          <a:xfrm rot="5400000">
            <a:off x="713637" y="4323132"/>
            <a:ext cx="522848" cy="506836"/>
          </a:xfrm>
          <a:prstGeom prst="rect">
            <a:avLst/>
          </a:prstGeom>
          <a:noFill/>
        </p:spPr>
        <p:txBody>
          <a:bodyPr wrap="square" lIns="179262" tIns="143409" rIns="179262" bIns="143409" rtlCol="0">
            <a:spAutoFit/>
          </a:bodyPr>
          <a:lstStyle/>
          <a:p>
            <a:pPr defTabSz="896297">
              <a:lnSpc>
                <a:spcPct val="90000"/>
              </a:lnSpc>
              <a:spcAft>
                <a:spcPts val="588"/>
              </a:spcAft>
              <a:defRPr/>
            </a:pPr>
            <a:r>
              <a:rPr lang="en-US" sz="1568" b="1" kern="0" dirty="0">
                <a:solidFill>
                  <a:schemeClr val="accent6"/>
                </a:solidFill>
              </a:rPr>
              <a:t>…</a:t>
            </a:r>
          </a:p>
        </p:txBody>
      </p:sp>
      <p:grpSp>
        <p:nvGrpSpPr>
          <p:cNvPr id="176" name="Group 175"/>
          <p:cNvGrpSpPr/>
          <p:nvPr/>
        </p:nvGrpSpPr>
        <p:grpSpPr>
          <a:xfrm>
            <a:off x="2773921" y="2906152"/>
            <a:ext cx="1006612" cy="2302290"/>
            <a:chOff x="9830164" y="3198627"/>
            <a:chExt cx="1148681" cy="1463134"/>
          </a:xfrm>
        </p:grpSpPr>
        <p:grpSp>
          <p:nvGrpSpPr>
            <p:cNvPr id="177" name="Group 176"/>
            <p:cNvGrpSpPr>
              <a:grpSpLocks noChangeAspect="1"/>
            </p:cNvGrpSpPr>
            <p:nvPr/>
          </p:nvGrpSpPr>
          <p:grpSpPr>
            <a:xfrm>
              <a:off x="9882326" y="3198627"/>
              <a:ext cx="1024606" cy="1463134"/>
              <a:chOff x="6592191" y="2051295"/>
              <a:chExt cx="2194328" cy="3133501"/>
            </a:xfrm>
          </p:grpSpPr>
          <p:sp>
            <p:nvSpPr>
              <p:cNvPr id="179" name="Can 178"/>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sp>
            <p:nvSpPr>
              <p:cNvPr id="180" name="Donut 179"/>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grpSp>
            <p:nvGrpSpPr>
              <p:cNvPr id="181" name="Group 180"/>
              <p:cNvGrpSpPr/>
              <p:nvPr/>
            </p:nvGrpSpPr>
            <p:grpSpPr>
              <a:xfrm>
                <a:off x="6654556" y="2051295"/>
                <a:ext cx="2062790" cy="690308"/>
                <a:chOff x="3418453" y="1463971"/>
                <a:chExt cx="2706123" cy="912428"/>
              </a:xfrm>
            </p:grpSpPr>
            <p:sp>
              <p:nvSpPr>
                <p:cNvPr id="182" name="Donut 181"/>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sp>
              <p:nvSpPr>
                <p:cNvPr id="183" name="Freeform 182"/>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grpSp>
        </p:grpSp>
        <p:sp>
          <p:nvSpPr>
            <p:cNvPr id="178" name="TextBox 177"/>
            <p:cNvSpPr txBox="1"/>
            <p:nvPr/>
          </p:nvSpPr>
          <p:spPr>
            <a:xfrm>
              <a:off x="9830164" y="3257274"/>
              <a:ext cx="1148681" cy="289902"/>
            </a:xfrm>
            <a:prstGeom prst="rect">
              <a:avLst/>
            </a:prstGeom>
            <a:noFill/>
          </p:spPr>
          <p:txBody>
            <a:bodyPr wrap="square" lIns="164708" tIns="131767" rIns="164708" bIns="131767" rtlCol="0">
              <a:spAutoFit/>
            </a:bodyPr>
            <a:lstStyle/>
            <a:p>
              <a:pPr algn="ctr" defTabSz="839171" fontAlgn="base">
                <a:lnSpc>
                  <a:spcPct val="90000"/>
                </a:lnSpc>
                <a:spcBef>
                  <a:spcPct val="0"/>
                </a:spcBef>
                <a:spcAft>
                  <a:spcPts val="539"/>
                </a:spcAft>
                <a:defRPr/>
              </a:pPr>
              <a:r>
                <a:rPr lang="en-US" sz="1372" b="1" kern="0" dirty="0">
                  <a:solidFill>
                    <a:srgbClr val="515151"/>
                  </a:solidFill>
                  <a:latin typeface="Calibri" panose="020F0502020204030204"/>
                  <a:ea typeface="MS PGothic" charset="0"/>
                  <a:cs typeface="Segoe UI" panose="020B0502040204020203" pitchFamily="34" charset="0"/>
                </a:rPr>
                <a:t>Compute</a:t>
              </a:r>
            </a:p>
          </p:txBody>
        </p:sp>
      </p:grpSp>
      <p:sp>
        <p:nvSpPr>
          <p:cNvPr id="184" name="Rounded Rectangle 183"/>
          <p:cNvSpPr/>
          <p:nvPr/>
        </p:nvSpPr>
        <p:spPr bwMode="auto">
          <a:xfrm>
            <a:off x="2900601" y="3908942"/>
            <a:ext cx="735100" cy="1139930"/>
          </a:xfrm>
          <a:prstGeom prst="round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4" rIns="0" bIns="45714" numCol="1" rtlCol="0" anchor="t" anchorCtr="0" compatLnSpc="1">
            <a:prstTxWarp prst="textNoShape">
              <a:avLst/>
            </a:prstTxWarp>
          </a:bodyPr>
          <a:lstStyle/>
          <a:p>
            <a:pPr defTabSz="914011" fontAlgn="base">
              <a:spcBef>
                <a:spcPct val="0"/>
              </a:spcBef>
              <a:spcAft>
                <a:spcPct val="0"/>
              </a:spcAft>
              <a:defRPr/>
            </a:pPr>
            <a:br>
              <a:rPr lang="en-US" sz="980" b="1" kern="0" dirty="0">
                <a:solidFill>
                  <a:schemeClr val="accent6"/>
                </a:solidFill>
              </a:rPr>
            </a:br>
            <a:r>
              <a:rPr lang="en-US" sz="980" b="1" kern="0" dirty="0">
                <a:solidFill>
                  <a:schemeClr val="accent6"/>
                </a:solidFill>
              </a:rPr>
              <a:t>Dist_DB_13</a:t>
            </a:r>
          </a:p>
          <a:p>
            <a:pPr defTabSz="914011" fontAlgn="base">
              <a:spcBef>
                <a:spcPct val="0"/>
              </a:spcBef>
              <a:spcAft>
                <a:spcPct val="0"/>
              </a:spcAft>
              <a:defRPr/>
            </a:pPr>
            <a:r>
              <a:rPr lang="en-US" sz="980" b="1" kern="0" dirty="0">
                <a:solidFill>
                  <a:schemeClr val="accent6"/>
                </a:solidFill>
              </a:rPr>
              <a:t>Dist_DB_14</a:t>
            </a:r>
          </a:p>
          <a:p>
            <a:pPr defTabSz="914011" fontAlgn="base">
              <a:spcBef>
                <a:spcPct val="0"/>
              </a:spcBef>
              <a:spcAft>
                <a:spcPct val="0"/>
              </a:spcAft>
              <a:defRPr/>
            </a:pPr>
            <a:endParaRPr lang="en-US" sz="980" b="1" kern="0" dirty="0">
              <a:solidFill>
                <a:schemeClr val="accent6"/>
              </a:solidFill>
            </a:endParaRPr>
          </a:p>
          <a:p>
            <a:pPr defTabSz="914011" fontAlgn="base">
              <a:spcBef>
                <a:spcPct val="0"/>
              </a:spcBef>
              <a:spcAft>
                <a:spcPct val="0"/>
              </a:spcAft>
              <a:defRPr/>
            </a:pPr>
            <a:endParaRPr lang="en-US" sz="980" b="1" kern="0" dirty="0">
              <a:solidFill>
                <a:schemeClr val="accent6"/>
              </a:solidFill>
            </a:endParaRPr>
          </a:p>
          <a:p>
            <a:pPr defTabSz="914011" fontAlgn="base">
              <a:spcBef>
                <a:spcPct val="0"/>
              </a:spcBef>
              <a:spcAft>
                <a:spcPct val="0"/>
              </a:spcAft>
              <a:defRPr/>
            </a:pPr>
            <a:r>
              <a:rPr lang="en-US" sz="980" b="1" kern="0" dirty="0">
                <a:solidFill>
                  <a:schemeClr val="accent6"/>
                </a:solidFill>
              </a:rPr>
              <a:t>Dist_DB_24</a:t>
            </a:r>
          </a:p>
        </p:txBody>
      </p:sp>
      <p:sp>
        <p:nvSpPr>
          <p:cNvPr id="185" name="Rounded Rectangle 184"/>
          <p:cNvSpPr/>
          <p:nvPr/>
        </p:nvSpPr>
        <p:spPr>
          <a:xfrm>
            <a:off x="2934203" y="3534102"/>
            <a:ext cx="671988" cy="173573"/>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56875">
              <a:defRPr/>
            </a:pPr>
            <a:r>
              <a:rPr lang="en-US" sz="984" b="1" kern="0" dirty="0">
                <a:solidFill>
                  <a:prstClr val="white"/>
                </a:solidFill>
                <a:latin typeface="Calibri" panose="020F0502020204030204"/>
              </a:rPr>
              <a:t>DMS</a:t>
            </a:r>
          </a:p>
        </p:txBody>
      </p:sp>
      <p:sp>
        <p:nvSpPr>
          <p:cNvPr id="186" name="Freeform 185"/>
          <p:cNvSpPr/>
          <p:nvPr/>
        </p:nvSpPr>
        <p:spPr bwMode="auto">
          <a:xfrm>
            <a:off x="2873222" y="3779813"/>
            <a:ext cx="737177" cy="26691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4684" tIns="131747" rIns="164684" bIns="131747" numCol="1" spcCol="0" rtlCol="0" fromWordArt="0" anchor="t" anchorCtr="0" forceAA="0" compatLnSpc="1">
            <a:prstTxWarp prst="textNoShape">
              <a:avLst/>
            </a:prstTxWarp>
            <a:noAutofit/>
          </a:bodyPr>
          <a:lstStyle/>
          <a:p>
            <a:pPr algn="ctr" defTabSz="839559" fontAlgn="base">
              <a:lnSpc>
                <a:spcPct val="90000"/>
              </a:lnSpc>
              <a:spcBef>
                <a:spcPct val="0"/>
              </a:spcBef>
              <a:spcAft>
                <a:spcPct val="0"/>
              </a:spcAft>
              <a:defRPr/>
            </a:pPr>
            <a:r>
              <a:rPr lang="en-IN" sz="984" b="1" kern="0" dirty="0">
                <a:solidFill>
                  <a:srgbClr val="505050"/>
                </a:solidFill>
                <a:latin typeface="Calibri" panose="020F0502020204030204" pitchFamily="34" charset="0"/>
                <a:ea typeface="Segoe UI" pitchFamily="34" charset="0"/>
                <a:cs typeface="Segoe UI" pitchFamily="34" charset="0"/>
              </a:rPr>
              <a:t>SQL DB </a:t>
            </a:r>
          </a:p>
        </p:txBody>
      </p:sp>
      <p:sp>
        <p:nvSpPr>
          <p:cNvPr id="187" name="TextBox 186"/>
          <p:cNvSpPr txBox="1"/>
          <p:nvPr/>
        </p:nvSpPr>
        <p:spPr>
          <a:xfrm rot="5400000">
            <a:off x="2993496" y="4309954"/>
            <a:ext cx="522848" cy="506836"/>
          </a:xfrm>
          <a:prstGeom prst="rect">
            <a:avLst/>
          </a:prstGeom>
          <a:noFill/>
        </p:spPr>
        <p:txBody>
          <a:bodyPr wrap="square" lIns="179262" tIns="143409" rIns="179262" bIns="143409" rtlCol="0">
            <a:spAutoFit/>
          </a:bodyPr>
          <a:lstStyle/>
          <a:p>
            <a:pPr defTabSz="896297">
              <a:lnSpc>
                <a:spcPct val="90000"/>
              </a:lnSpc>
              <a:spcAft>
                <a:spcPts val="588"/>
              </a:spcAft>
              <a:defRPr/>
            </a:pPr>
            <a:r>
              <a:rPr lang="en-US" sz="1568" b="1" kern="0" dirty="0">
                <a:solidFill>
                  <a:schemeClr val="accent6"/>
                </a:solidFill>
              </a:rPr>
              <a:t>…</a:t>
            </a:r>
          </a:p>
        </p:txBody>
      </p:sp>
      <p:grpSp>
        <p:nvGrpSpPr>
          <p:cNvPr id="200" name="Group 199"/>
          <p:cNvGrpSpPr/>
          <p:nvPr/>
        </p:nvGrpSpPr>
        <p:grpSpPr>
          <a:xfrm>
            <a:off x="5014697" y="2906152"/>
            <a:ext cx="1006612" cy="2302290"/>
            <a:chOff x="9830164" y="3198627"/>
            <a:chExt cx="1148681" cy="1463134"/>
          </a:xfrm>
        </p:grpSpPr>
        <p:grpSp>
          <p:nvGrpSpPr>
            <p:cNvPr id="203" name="Group 202"/>
            <p:cNvGrpSpPr>
              <a:grpSpLocks noChangeAspect="1"/>
            </p:cNvGrpSpPr>
            <p:nvPr/>
          </p:nvGrpSpPr>
          <p:grpSpPr>
            <a:xfrm>
              <a:off x="9882326" y="3198627"/>
              <a:ext cx="1024606" cy="1463134"/>
              <a:chOff x="6592191" y="2051295"/>
              <a:chExt cx="2194328" cy="3133501"/>
            </a:xfrm>
          </p:grpSpPr>
          <p:sp>
            <p:nvSpPr>
              <p:cNvPr id="205" name="Can 204"/>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sp>
            <p:nvSpPr>
              <p:cNvPr id="206" name="Donut 205"/>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grpSp>
            <p:nvGrpSpPr>
              <p:cNvPr id="207" name="Group 206"/>
              <p:cNvGrpSpPr/>
              <p:nvPr/>
            </p:nvGrpSpPr>
            <p:grpSpPr>
              <a:xfrm>
                <a:off x="6654556" y="2051295"/>
                <a:ext cx="2062790" cy="690308"/>
                <a:chOff x="3418453" y="1463971"/>
                <a:chExt cx="2706123" cy="912428"/>
              </a:xfrm>
            </p:grpSpPr>
            <p:sp>
              <p:nvSpPr>
                <p:cNvPr id="208" name="Donut 207"/>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sp>
              <p:nvSpPr>
                <p:cNvPr id="209" name="Freeform 208"/>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grpSp>
        </p:grpSp>
        <p:sp>
          <p:nvSpPr>
            <p:cNvPr id="204" name="TextBox 203"/>
            <p:cNvSpPr txBox="1"/>
            <p:nvPr/>
          </p:nvSpPr>
          <p:spPr>
            <a:xfrm>
              <a:off x="9830164" y="3257274"/>
              <a:ext cx="1148681" cy="289902"/>
            </a:xfrm>
            <a:prstGeom prst="rect">
              <a:avLst/>
            </a:prstGeom>
            <a:noFill/>
          </p:spPr>
          <p:txBody>
            <a:bodyPr wrap="square" lIns="164708" tIns="131767" rIns="164708" bIns="131767" rtlCol="0">
              <a:spAutoFit/>
            </a:bodyPr>
            <a:lstStyle/>
            <a:p>
              <a:pPr algn="ctr" defTabSz="839171" fontAlgn="base">
                <a:lnSpc>
                  <a:spcPct val="90000"/>
                </a:lnSpc>
                <a:spcBef>
                  <a:spcPct val="0"/>
                </a:spcBef>
                <a:spcAft>
                  <a:spcPts val="539"/>
                </a:spcAft>
                <a:defRPr/>
              </a:pPr>
              <a:r>
                <a:rPr lang="en-US" sz="1372" b="1" kern="0" dirty="0">
                  <a:solidFill>
                    <a:srgbClr val="515151"/>
                  </a:solidFill>
                  <a:latin typeface="Calibri" panose="020F0502020204030204"/>
                  <a:ea typeface="MS PGothic" charset="0"/>
                  <a:cs typeface="Segoe UI" panose="020B0502040204020203" pitchFamily="34" charset="0"/>
                </a:rPr>
                <a:t>Compute</a:t>
              </a:r>
            </a:p>
          </p:txBody>
        </p:sp>
      </p:grpSp>
      <p:sp>
        <p:nvSpPr>
          <p:cNvPr id="210" name="Rounded Rectangle 209"/>
          <p:cNvSpPr/>
          <p:nvPr/>
        </p:nvSpPr>
        <p:spPr bwMode="auto">
          <a:xfrm>
            <a:off x="5141377" y="3908942"/>
            <a:ext cx="735100" cy="1139930"/>
          </a:xfrm>
          <a:prstGeom prst="round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4" rIns="0" bIns="45714" numCol="1" rtlCol="0" anchor="t" anchorCtr="0" compatLnSpc="1">
            <a:prstTxWarp prst="textNoShape">
              <a:avLst/>
            </a:prstTxWarp>
          </a:bodyPr>
          <a:lstStyle/>
          <a:p>
            <a:pPr defTabSz="914011" fontAlgn="base">
              <a:spcBef>
                <a:spcPct val="0"/>
              </a:spcBef>
              <a:spcAft>
                <a:spcPct val="0"/>
              </a:spcAft>
              <a:defRPr/>
            </a:pPr>
            <a:br>
              <a:rPr lang="en-US" sz="980" b="1" kern="0" dirty="0">
                <a:solidFill>
                  <a:schemeClr val="accent6"/>
                </a:solidFill>
              </a:rPr>
            </a:br>
            <a:r>
              <a:rPr lang="en-US" sz="980" b="1" kern="0" dirty="0">
                <a:solidFill>
                  <a:schemeClr val="accent6"/>
                </a:solidFill>
              </a:rPr>
              <a:t>Dist_DB_25</a:t>
            </a:r>
          </a:p>
          <a:p>
            <a:pPr defTabSz="914011" fontAlgn="base">
              <a:spcBef>
                <a:spcPct val="0"/>
              </a:spcBef>
              <a:spcAft>
                <a:spcPct val="0"/>
              </a:spcAft>
              <a:defRPr/>
            </a:pPr>
            <a:r>
              <a:rPr lang="en-US" sz="980" b="1" kern="0" dirty="0">
                <a:solidFill>
                  <a:schemeClr val="accent6"/>
                </a:solidFill>
              </a:rPr>
              <a:t>Dist_DB_26</a:t>
            </a:r>
          </a:p>
          <a:p>
            <a:pPr defTabSz="914011" fontAlgn="base">
              <a:spcBef>
                <a:spcPct val="0"/>
              </a:spcBef>
              <a:spcAft>
                <a:spcPct val="0"/>
              </a:spcAft>
              <a:defRPr/>
            </a:pPr>
            <a:endParaRPr lang="en-US" sz="980" b="1" kern="0" dirty="0">
              <a:solidFill>
                <a:schemeClr val="accent6"/>
              </a:solidFill>
            </a:endParaRPr>
          </a:p>
          <a:p>
            <a:pPr defTabSz="914011" fontAlgn="base">
              <a:spcBef>
                <a:spcPct val="0"/>
              </a:spcBef>
              <a:spcAft>
                <a:spcPct val="0"/>
              </a:spcAft>
              <a:defRPr/>
            </a:pPr>
            <a:endParaRPr lang="en-US" sz="980" b="1" kern="0" dirty="0">
              <a:solidFill>
                <a:schemeClr val="accent6"/>
              </a:solidFill>
            </a:endParaRPr>
          </a:p>
          <a:p>
            <a:pPr defTabSz="914011" fontAlgn="base">
              <a:spcBef>
                <a:spcPct val="0"/>
              </a:spcBef>
              <a:spcAft>
                <a:spcPct val="0"/>
              </a:spcAft>
              <a:defRPr/>
            </a:pPr>
            <a:r>
              <a:rPr lang="en-US" sz="980" b="1" kern="0" dirty="0">
                <a:solidFill>
                  <a:schemeClr val="accent6"/>
                </a:solidFill>
              </a:rPr>
              <a:t>Dist_DB_36</a:t>
            </a:r>
          </a:p>
        </p:txBody>
      </p:sp>
      <p:sp>
        <p:nvSpPr>
          <p:cNvPr id="211" name="Rounded Rectangle 210"/>
          <p:cNvSpPr/>
          <p:nvPr/>
        </p:nvSpPr>
        <p:spPr>
          <a:xfrm>
            <a:off x="5174980" y="3534102"/>
            <a:ext cx="671988" cy="173573"/>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56875">
              <a:defRPr/>
            </a:pPr>
            <a:r>
              <a:rPr lang="en-US" sz="984" b="1" kern="0" dirty="0">
                <a:solidFill>
                  <a:prstClr val="white"/>
                </a:solidFill>
                <a:latin typeface="Calibri" panose="020F0502020204030204"/>
              </a:rPr>
              <a:t>DMS</a:t>
            </a:r>
          </a:p>
        </p:txBody>
      </p:sp>
      <p:sp>
        <p:nvSpPr>
          <p:cNvPr id="212" name="Freeform 211"/>
          <p:cNvSpPr/>
          <p:nvPr/>
        </p:nvSpPr>
        <p:spPr bwMode="auto">
          <a:xfrm>
            <a:off x="5113998" y="3779813"/>
            <a:ext cx="737177" cy="26691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4684" tIns="131747" rIns="164684" bIns="131747" numCol="1" spcCol="0" rtlCol="0" fromWordArt="0" anchor="t" anchorCtr="0" forceAA="0" compatLnSpc="1">
            <a:prstTxWarp prst="textNoShape">
              <a:avLst/>
            </a:prstTxWarp>
            <a:noAutofit/>
          </a:bodyPr>
          <a:lstStyle/>
          <a:p>
            <a:pPr algn="ctr" defTabSz="839559" fontAlgn="base">
              <a:lnSpc>
                <a:spcPct val="90000"/>
              </a:lnSpc>
              <a:spcBef>
                <a:spcPct val="0"/>
              </a:spcBef>
              <a:spcAft>
                <a:spcPct val="0"/>
              </a:spcAft>
              <a:defRPr/>
            </a:pPr>
            <a:r>
              <a:rPr lang="en-IN" sz="984" b="1" kern="0" dirty="0">
                <a:solidFill>
                  <a:srgbClr val="505050"/>
                </a:solidFill>
                <a:latin typeface="Calibri" panose="020F0502020204030204" pitchFamily="34" charset="0"/>
                <a:ea typeface="Segoe UI" pitchFamily="34" charset="0"/>
                <a:cs typeface="Segoe UI" pitchFamily="34" charset="0"/>
              </a:rPr>
              <a:t>SQL DB </a:t>
            </a:r>
          </a:p>
        </p:txBody>
      </p:sp>
      <p:sp>
        <p:nvSpPr>
          <p:cNvPr id="213" name="TextBox 212"/>
          <p:cNvSpPr txBox="1"/>
          <p:nvPr/>
        </p:nvSpPr>
        <p:spPr>
          <a:xfrm rot="5400000">
            <a:off x="5234271" y="4309954"/>
            <a:ext cx="522848" cy="506836"/>
          </a:xfrm>
          <a:prstGeom prst="rect">
            <a:avLst/>
          </a:prstGeom>
          <a:noFill/>
        </p:spPr>
        <p:txBody>
          <a:bodyPr wrap="square" lIns="179262" tIns="143409" rIns="179262" bIns="143409" rtlCol="0">
            <a:spAutoFit/>
          </a:bodyPr>
          <a:lstStyle/>
          <a:p>
            <a:pPr defTabSz="896297">
              <a:lnSpc>
                <a:spcPct val="90000"/>
              </a:lnSpc>
              <a:spcAft>
                <a:spcPts val="588"/>
              </a:spcAft>
              <a:defRPr/>
            </a:pPr>
            <a:r>
              <a:rPr lang="en-US" sz="1568" b="1" kern="0" dirty="0">
                <a:solidFill>
                  <a:schemeClr val="accent6"/>
                </a:solidFill>
              </a:rPr>
              <a:t>…</a:t>
            </a:r>
          </a:p>
        </p:txBody>
      </p:sp>
      <p:grpSp>
        <p:nvGrpSpPr>
          <p:cNvPr id="247" name="Group 246"/>
          <p:cNvGrpSpPr/>
          <p:nvPr/>
        </p:nvGrpSpPr>
        <p:grpSpPr>
          <a:xfrm>
            <a:off x="7330165" y="2906152"/>
            <a:ext cx="1006612" cy="2302290"/>
            <a:chOff x="9830164" y="3198627"/>
            <a:chExt cx="1148681" cy="1463134"/>
          </a:xfrm>
        </p:grpSpPr>
        <p:grpSp>
          <p:nvGrpSpPr>
            <p:cNvPr id="248" name="Group 247"/>
            <p:cNvGrpSpPr>
              <a:grpSpLocks noChangeAspect="1"/>
            </p:cNvGrpSpPr>
            <p:nvPr/>
          </p:nvGrpSpPr>
          <p:grpSpPr>
            <a:xfrm>
              <a:off x="9882326" y="3198627"/>
              <a:ext cx="1024606" cy="1463134"/>
              <a:chOff x="6592191" y="2051295"/>
              <a:chExt cx="2194328" cy="3133501"/>
            </a:xfrm>
          </p:grpSpPr>
          <p:sp>
            <p:nvSpPr>
              <p:cNvPr id="250" name="Can 249"/>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sp>
            <p:nvSpPr>
              <p:cNvPr id="251" name="Donut 250"/>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grpSp>
            <p:nvGrpSpPr>
              <p:cNvPr id="252" name="Group 251"/>
              <p:cNvGrpSpPr/>
              <p:nvPr/>
            </p:nvGrpSpPr>
            <p:grpSpPr>
              <a:xfrm>
                <a:off x="6654556" y="2051295"/>
                <a:ext cx="2062790" cy="690308"/>
                <a:chOff x="3418453" y="1463971"/>
                <a:chExt cx="2706123" cy="912428"/>
              </a:xfrm>
            </p:grpSpPr>
            <p:sp>
              <p:nvSpPr>
                <p:cNvPr id="253" name="Donut 252"/>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sp>
              <p:nvSpPr>
                <p:cNvPr id="254" name="Freeform 253"/>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grpSp>
        </p:grpSp>
        <p:sp>
          <p:nvSpPr>
            <p:cNvPr id="249" name="TextBox 248"/>
            <p:cNvSpPr txBox="1"/>
            <p:nvPr/>
          </p:nvSpPr>
          <p:spPr>
            <a:xfrm>
              <a:off x="9830164" y="3257274"/>
              <a:ext cx="1148681" cy="289902"/>
            </a:xfrm>
            <a:prstGeom prst="rect">
              <a:avLst/>
            </a:prstGeom>
            <a:noFill/>
          </p:spPr>
          <p:txBody>
            <a:bodyPr wrap="square" lIns="164708" tIns="131767" rIns="164708" bIns="131767" rtlCol="0">
              <a:spAutoFit/>
            </a:bodyPr>
            <a:lstStyle/>
            <a:p>
              <a:pPr algn="ctr" defTabSz="839171" fontAlgn="base">
                <a:lnSpc>
                  <a:spcPct val="90000"/>
                </a:lnSpc>
                <a:spcBef>
                  <a:spcPct val="0"/>
                </a:spcBef>
                <a:spcAft>
                  <a:spcPts val="539"/>
                </a:spcAft>
                <a:defRPr/>
              </a:pPr>
              <a:r>
                <a:rPr lang="en-US" sz="1372" b="1" kern="0" dirty="0">
                  <a:solidFill>
                    <a:srgbClr val="515151"/>
                  </a:solidFill>
                  <a:latin typeface="Calibri" panose="020F0502020204030204"/>
                  <a:ea typeface="MS PGothic" charset="0"/>
                  <a:cs typeface="Segoe UI" panose="020B0502040204020203" pitchFamily="34" charset="0"/>
                </a:rPr>
                <a:t>Compute</a:t>
              </a:r>
            </a:p>
          </p:txBody>
        </p:sp>
      </p:grpSp>
      <p:sp>
        <p:nvSpPr>
          <p:cNvPr id="255" name="Rounded Rectangle 254"/>
          <p:cNvSpPr/>
          <p:nvPr/>
        </p:nvSpPr>
        <p:spPr bwMode="auto">
          <a:xfrm>
            <a:off x="7456846" y="3908942"/>
            <a:ext cx="735100" cy="1139930"/>
          </a:xfrm>
          <a:prstGeom prst="round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4" rIns="0" bIns="45714" numCol="1" rtlCol="0" anchor="t" anchorCtr="0" compatLnSpc="1">
            <a:prstTxWarp prst="textNoShape">
              <a:avLst/>
            </a:prstTxWarp>
          </a:bodyPr>
          <a:lstStyle/>
          <a:p>
            <a:pPr defTabSz="914011" fontAlgn="base">
              <a:spcBef>
                <a:spcPct val="0"/>
              </a:spcBef>
              <a:spcAft>
                <a:spcPct val="0"/>
              </a:spcAft>
              <a:defRPr/>
            </a:pPr>
            <a:br>
              <a:rPr lang="en-US" sz="980" b="1" kern="0" dirty="0">
                <a:solidFill>
                  <a:schemeClr val="accent6"/>
                </a:solidFill>
              </a:rPr>
            </a:br>
            <a:r>
              <a:rPr lang="en-US" sz="980" b="1" kern="0" dirty="0">
                <a:solidFill>
                  <a:schemeClr val="accent6"/>
                </a:solidFill>
              </a:rPr>
              <a:t>Dist_DB_37</a:t>
            </a:r>
          </a:p>
          <a:p>
            <a:pPr defTabSz="914011" fontAlgn="base">
              <a:spcBef>
                <a:spcPct val="0"/>
              </a:spcBef>
              <a:spcAft>
                <a:spcPct val="0"/>
              </a:spcAft>
              <a:defRPr/>
            </a:pPr>
            <a:r>
              <a:rPr lang="en-US" sz="980" b="1" kern="0" dirty="0">
                <a:solidFill>
                  <a:schemeClr val="accent6"/>
                </a:solidFill>
              </a:rPr>
              <a:t>Dist_DB_38</a:t>
            </a:r>
          </a:p>
          <a:p>
            <a:pPr defTabSz="914011" fontAlgn="base">
              <a:spcBef>
                <a:spcPct val="0"/>
              </a:spcBef>
              <a:spcAft>
                <a:spcPct val="0"/>
              </a:spcAft>
              <a:defRPr/>
            </a:pPr>
            <a:endParaRPr lang="en-US" sz="980" b="1" kern="0" dirty="0">
              <a:solidFill>
                <a:schemeClr val="accent6"/>
              </a:solidFill>
            </a:endParaRPr>
          </a:p>
          <a:p>
            <a:pPr defTabSz="914011" fontAlgn="base">
              <a:spcBef>
                <a:spcPct val="0"/>
              </a:spcBef>
              <a:spcAft>
                <a:spcPct val="0"/>
              </a:spcAft>
              <a:defRPr/>
            </a:pPr>
            <a:endParaRPr lang="en-US" sz="980" b="1" kern="0" dirty="0">
              <a:solidFill>
                <a:schemeClr val="accent6"/>
              </a:solidFill>
            </a:endParaRPr>
          </a:p>
          <a:p>
            <a:pPr defTabSz="914011" fontAlgn="base">
              <a:spcBef>
                <a:spcPct val="0"/>
              </a:spcBef>
              <a:spcAft>
                <a:spcPct val="0"/>
              </a:spcAft>
              <a:defRPr/>
            </a:pPr>
            <a:r>
              <a:rPr lang="en-US" sz="980" b="1" kern="0" dirty="0">
                <a:solidFill>
                  <a:schemeClr val="accent6"/>
                </a:solidFill>
              </a:rPr>
              <a:t>Dist_DB_48</a:t>
            </a:r>
          </a:p>
        </p:txBody>
      </p:sp>
      <p:sp>
        <p:nvSpPr>
          <p:cNvPr id="256" name="Rounded Rectangle 255"/>
          <p:cNvSpPr/>
          <p:nvPr/>
        </p:nvSpPr>
        <p:spPr>
          <a:xfrm>
            <a:off x="7490448" y="3534102"/>
            <a:ext cx="671988" cy="173573"/>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56875">
              <a:defRPr/>
            </a:pPr>
            <a:r>
              <a:rPr lang="en-US" sz="984" b="1" kern="0" dirty="0">
                <a:solidFill>
                  <a:prstClr val="white"/>
                </a:solidFill>
                <a:latin typeface="Calibri" panose="020F0502020204030204"/>
              </a:rPr>
              <a:t>DMS</a:t>
            </a:r>
          </a:p>
        </p:txBody>
      </p:sp>
      <p:sp>
        <p:nvSpPr>
          <p:cNvPr id="257" name="Freeform 256"/>
          <p:cNvSpPr/>
          <p:nvPr/>
        </p:nvSpPr>
        <p:spPr bwMode="auto">
          <a:xfrm>
            <a:off x="7429467" y="3779813"/>
            <a:ext cx="737177" cy="26691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4684" tIns="131747" rIns="164684" bIns="131747" numCol="1" spcCol="0" rtlCol="0" fromWordArt="0" anchor="t" anchorCtr="0" forceAA="0" compatLnSpc="1">
            <a:prstTxWarp prst="textNoShape">
              <a:avLst/>
            </a:prstTxWarp>
            <a:noAutofit/>
          </a:bodyPr>
          <a:lstStyle/>
          <a:p>
            <a:pPr algn="ctr" defTabSz="839559" fontAlgn="base">
              <a:lnSpc>
                <a:spcPct val="90000"/>
              </a:lnSpc>
              <a:spcBef>
                <a:spcPct val="0"/>
              </a:spcBef>
              <a:spcAft>
                <a:spcPct val="0"/>
              </a:spcAft>
              <a:defRPr/>
            </a:pPr>
            <a:r>
              <a:rPr lang="en-IN" sz="984" b="1" kern="0" dirty="0">
                <a:solidFill>
                  <a:srgbClr val="505050"/>
                </a:solidFill>
                <a:latin typeface="Calibri" panose="020F0502020204030204" pitchFamily="34" charset="0"/>
                <a:ea typeface="Segoe UI" pitchFamily="34" charset="0"/>
                <a:cs typeface="Segoe UI" pitchFamily="34" charset="0"/>
              </a:rPr>
              <a:t>SQL DB </a:t>
            </a:r>
          </a:p>
        </p:txBody>
      </p:sp>
      <p:sp>
        <p:nvSpPr>
          <p:cNvPr id="258" name="TextBox 257"/>
          <p:cNvSpPr txBox="1"/>
          <p:nvPr/>
        </p:nvSpPr>
        <p:spPr>
          <a:xfrm rot="5400000">
            <a:off x="7549740" y="4309954"/>
            <a:ext cx="522848" cy="506836"/>
          </a:xfrm>
          <a:prstGeom prst="rect">
            <a:avLst/>
          </a:prstGeom>
          <a:noFill/>
        </p:spPr>
        <p:txBody>
          <a:bodyPr wrap="square" lIns="179262" tIns="143409" rIns="179262" bIns="143409" rtlCol="0">
            <a:spAutoFit/>
          </a:bodyPr>
          <a:lstStyle/>
          <a:p>
            <a:pPr defTabSz="896297">
              <a:lnSpc>
                <a:spcPct val="90000"/>
              </a:lnSpc>
              <a:spcAft>
                <a:spcPts val="588"/>
              </a:spcAft>
              <a:defRPr/>
            </a:pPr>
            <a:r>
              <a:rPr lang="en-US" sz="1568" b="1" kern="0" dirty="0">
                <a:solidFill>
                  <a:schemeClr val="accent6"/>
                </a:solidFill>
              </a:rPr>
              <a:t>…</a:t>
            </a:r>
          </a:p>
        </p:txBody>
      </p:sp>
      <p:grpSp>
        <p:nvGrpSpPr>
          <p:cNvPr id="271" name="Group 270"/>
          <p:cNvGrpSpPr/>
          <p:nvPr/>
        </p:nvGrpSpPr>
        <p:grpSpPr>
          <a:xfrm>
            <a:off x="9570941" y="2906152"/>
            <a:ext cx="1006612" cy="2302290"/>
            <a:chOff x="9830164" y="3198627"/>
            <a:chExt cx="1148681" cy="1463134"/>
          </a:xfrm>
        </p:grpSpPr>
        <p:grpSp>
          <p:nvGrpSpPr>
            <p:cNvPr id="272" name="Group 271"/>
            <p:cNvGrpSpPr>
              <a:grpSpLocks noChangeAspect="1"/>
            </p:cNvGrpSpPr>
            <p:nvPr/>
          </p:nvGrpSpPr>
          <p:grpSpPr>
            <a:xfrm>
              <a:off x="9882326" y="3198627"/>
              <a:ext cx="1024606" cy="1463134"/>
              <a:chOff x="6592191" y="2051295"/>
              <a:chExt cx="2194328" cy="3133501"/>
            </a:xfrm>
          </p:grpSpPr>
          <p:sp>
            <p:nvSpPr>
              <p:cNvPr id="274" name="Can 273"/>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sp>
            <p:nvSpPr>
              <p:cNvPr id="275" name="Donut 274"/>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grpSp>
            <p:nvGrpSpPr>
              <p:cNvPr id="276" name="Group 275"/>
              <p:cNvGrpSpPr/>
              <p:nvPr/>
            </p:nvGrpSpPr>
            <p:grpSpPr>
              <a:xfrm>
                <a:off x="6654556" y="2051295"/>
                <a:ext cx="2062790" cy="690308"/>
                <a:chOff x="3418453" y="1463971"/>
                <a:chExt cx="2706123" cy="912428"/>
              </a:xfrm>
            </p:grpSpPr>
            <p:sp>
              <p:nvSpPr>
                <p:cNvPr id="277" name="Donut 276"/>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sp>
              <p:nvSpPr>
                <p:cNvPr id="278" name="Freeform 277"/>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grpSp>
        </p:grpSp>
        <p:sp>
          <p:nvSpPr>
            <p:cNvPr id="273" name="TextBox 272"/>
            <p:cNvSpPr txBox="1"/>
            <p:nvPr/>
          </p:nvSpPr>
          <p:spPr>
            <a:xfrm>
              <a:off x="9830164" y="3257274"/>
              <a:ext cx="1148681" cy="289902"/>
            </a:xfrm>
            <a:prstGeom prst="rect">
              <a:avLst/>
            </a:prstGeom>
            <a:noFill/>
          </p:spPr>
          <p:txBody>
            <a:bodyPr wrap="square" lIns="164708" tIns="131767" rIns="164708" bIns="131767" rtlCol="0">
              <a:spAutoFit/>
            </a:bodyPr>
            <a:lstStyle/>
            <a:p>
              <a:pPr algn="ctr" defTabSz="839171" fontAlgn="base">
                <a:lnSpc>
                  <a:spcPct val="90000"/>
                </a:lnSpc>
                <a:spcBef>
                  <a:spcPct val="0"/>
                </a:spcBef>
                <a:spcAft>
                  <a:spcPts val="539"/>
                </a:spcAft>
                <a:defRPr/>
              </a:pPr>
              <a:r>
                <a:rPr lang="en-US" sz="1372" b="1" kern="0" dirty="0">
                  <a:solidFill>
                    <a:srgbClr val="515151"/>
                  </a:solidFill>
                  <a:latin typeface="Calibri" panose="020F0502020204030204"/>
                  <a:ea typeface="MS PGothic" charset="0"/>
                  <a:cs typeface="Segoe UI" panose="020B0502040204020203" pitchFamily="34" charset="0"/>
                </a:rPr>
                <a:t>Compute</a:t>
              </a:r>
            </a:p>
          </p:txBody>
        </p:sp>
      </p:grpSp>
      <p:sp>
        <p:nvSpPr>
          <p:cNvPr id="279" name="Rounded Rectangle 278"/>
          <p:cNvSpPr/>
          <p:nvPr/>
        </p:nvSpPr>
        <p:spPr bwMode="auto">
          <a:xfrm>
            <a:off x="9697622" y="3908942"/>
            <a:ext cx="735100" cy="1139930"/>
          </a:xfrm>
          <a:prstGeom prst="round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4" rIns="0" bIns="45714" numCol="1" rtlCol="0" anchor="t" anchorCtr="0" compatLnSpc="1">
            <a:prstTxWarp prst="textNoShape">
              <a:avLst/>
            </a:prstTxWarp>
          </a:bodyPr>
          <a:lstStyle/>
          <a:p>
            <a:pPr defTabSz="914011" fontAlgn="base">
              <a:spcBef>
                <a:spcPct val="0"/>
              </a:spcBef>
              <a:spcAft>
                <a:spcPct val="0"/>
              </a:spcAft>
              <a:defRPr/>
            </a:pPr>
            <a:br>
              <a:rPr lang="en-US" sz="980" b="1" kern="0" dirty="0">
                <a:solidFill>
                  <a:schemeClr val="accent6"/>
                </a:solidFill>
              </a:rPr>
            </a:br>
            <a:r>
              <a:rPr lang="en-US" sz="980" b="1" kern="0" dirty="0">
                <a:solidFill>
                  <a:schemeClr val="accent6"/>
                </a:solidFill>
              </a:rPr>
              <a:t>Dist_DB_49</a:t>
            </a:r>
          </a:p>
          <a:p>
            <a:pPr defTabSz="914011" fontAlgn="base">
              <a:spcBef>
                <a:spcPct val="0"/>
              </a:spcBef>
              <a:spcAft>
                <a:spcPct val="0"/>
              </a:spcAft>
              <a:defRPr/>
            </a:pPr>
            <a:r>
              <a:rPr lang="en-US" sz="980" b="1" kern="0" dirty="0">
                <a:solidFill>
                  <a:schemeClr val="accent6"/>
                </a:solidFill>
              </a:rPr>
              <a:t>Dist_DB_50</a:t>
            </a:r>
          </a:p>
          <a:p>
            <a:pPr defTabSz="914011" fontAlgn="base">
              <a:spcBef>
                <a:spcPct val="0"/>
              </a:spcBef>
              <a:spcAft>
                <a:spcPct val="0"/>
              </a:spcAft>
              <a:defRPr/>
            </a:pPr>
            <a:endParaRPr lang="en-US" sz="980" b="1" kern="0" dirty="0">
              <a:solidFill>
                <a:schemeClr val="accent6"/>
              </a:solidFill>
            </a:endParaRPr>
          </a:p>
          <a:p>
            <a:pPr defTabSz="914011" fontAlgn="base">
              <a:spcBef>
                <a:spcPct val="0"/>
              </a:spcBef>
              <a:spcAft>
                <a:spcPct val="0"/>
              </a:spcAft>
              <a:defRPr/>
            </a:pPr>
            <a:endParaRPr lang="en-US" sz="980" b="1" kern="0" dirty="0">
              <a:solidFill>
                <a:schemeClr val="accent6"/>
              </a:solidFill>
            </a:endParaRPr>
          </a:p>
          <a:p>
            <a:pPr defTabSz="914011" fontAlgn="base">
              <a:spcBef>
                <a:spcPct val="0"/>
              </a:spcBef>
              <a:spcAft>
                <a:spcPct val="0"/>
              </a:spcAft>
              <a:defRPr/>
            </a:pPr>
            <a:r>
              <a:rPr lang="en-US" sz="980" b="1" kern="0" dirty="0">
                <a:solidFill>
                  <a:schemeClr val="accent6"/>
                </a:solidFill>
              </a:rPr>
              <a:t>Dist_DB_60</a:t>
            </a:r>
          </a:p>
        </p:txBody>
      </p:sp>
      <p:sp>
        <p:nvSpPr>
          <p:cNvPr id="280" name="Rounded Rectangle 279"/>
          <p:cNvSpPr/>
          <p:nvPr/>
        </p:nvSpPr>
        <p:spPr>
          <a:xfrm>
            <a:off x="9731224" y="3534102"/>
            <a:ext cx="671988" cy="173573"/>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56875">
              <a:defRPr/>
            </a:pPr>
            <a:r>
              <a:rPr lang="en-US" sz="984" b="1" kern="0" dirty="0">
                <a:solidFill>
                  <a:prstClr val="white"/>
                </a:solidFill>
                <a:latin typeface="Calibri" panose="020F0502020204030204"/>
              </a:rPr>
              <a:t>DMS</a:t>
            </a:r>
          </a:p>
        </p:txBody>
      </p:sp>
      <p:sp>
        <p:nvSpPr>
          <p:cNvPr id="281" name="Freeform 280"/>
          <p:cNvSpPr/>
          <p:nvPr/>
        </p:nvSpPr>
        <p:spPr bwMode="auto">
          <a:xfrm>
            <a:off x="9670243" y="3779813"/>
            <a:ext cx="737177" cy="26691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4684" tIns="131747" rIns="164684" bIns="131747" numCol="1" spcCol="0" rtlCol="0" fromWordArt="0" anchor="t" anchorCtr="0" forceAA="0" compatLnSpc="1">
            <a:prstTxWarp prst="textNoShape">
              <a:avLst/>
            </a:prstTxWarp>
            <a:noAutofit/>
          </a:bodyPr>
          <a:lstStyle/>
          <a:p>
            <a:pPr algn="ctr" defTabSz="839559" fontAlgn="base">
              <a:lnSpc>
                <a:spcPct val="90000"/>
              </a:lnSpc>
              <a:spcBef>
                <a:spcPct val="0"/>
              </a:spcBef>
              <a:spcAft>
                <a:spcPct val="0"/>
              </a:spcAft>
              <a:defRPr/>
            </a:pPr>
            <a:r>
              <a:rPr lang="en-IN" sz="984" b="1" kern="0" dirty="0">
                <a:solidFill>
                  <a:srgbClr val="505050"/>
                </a:solidFill>
                <a:latin typeface="Calibri" panose="020F0502020204030204" pitchFamily="34" charset="0"/>
                <a:ea typeface="Segoe UI" pitchFamily="34" charset="0"/>
                <a:cs typeface="Segoe UI" pitchFamily="34" charset="0"/>
              </a:rPr>
              <a:t>SQL DB </a:t>
            </a:r>
          </a:p>
        </p:txBody>
      </p:sp>
      <p:sp>
        <p:nvSpPr>
          <p:cNvPr id="282" name="TextBox 281"/>
          <p:cNvSpPr txBox="1"/>
          <p:nvPr/>
        </p:nvSpPr>
        <p:spPr>
          <a:xfrm rot="5400000">
            <a:off x="9790516" y="4309954"/>
            <a:ext cx="522848" cy="506836"/>
          </a:xfrm>
          <a:prstGeom prst="rect">
            <a:avLst/>
          </a:prstGeom>
          <a:noFill/>
        </p:spPr>
        <p:txBody>
          <a:bodyPr wrap="square" lIns="179262" tIns="143409" rIns="179262" bIns="143409" rtlCol="0">
            <a:spAutoFit/>
          </a:bodyPr>
          <a:lstStyle/>
          <a:p>
            <a:pPr defTabSz="896297">
              <a:lnSpc>
                <a:spcPct val="90000"/>
              </a:lnSpc>
              <a:spcAft>
                <a:spcPts val="588"/>
              </a:spcAft>
              <a:defRPr/>
            </a:pPr>
            <a:r>
              <a:rPr lang="en-US" sz="1568" b="1" kern="0" dirty="0">
                <a:solidFill>
                  <a:schemeClr val="accent6"/>
                </a:solidFill>
              </a:rPr>
              <a:t>…</a:t>
            </a:r>
          </a:p>
        </p:txBody>
      </p:sp>
      <p:sp>
        <p:nvSpPr>
          <p:cNvPr id="310" name="Rectangle 309"/>
          <p:cNvSpPr/>
          <p:nvPr/>
        </p:nvSpPr>
        <p:spPr>
          <a:xfrm>
            <a:off x="6950970" y="89402"/>
            <a:ext cx="5239941" cy="1417932"/>
          </a:xfrm>
          <a:prstGeom prst="rect">
            <a:avLst/>
          </a:prstGeom>
          <a:noFill/>
        </p:spPr>
        <p:txBody>
          <a:bodyPr wrap="square" lIns="89631" tIns="44815" rIns="89631" bIns="44815">
            <a:spAutoFit/>
          </a:bodyPr>
          <a:lstStyle/>
          <a:p>
            <a:pPr algn="ctr" defTabSz="896297">
              <a:defRPr/>
            </a:pPr>
            <a:r>
              <a:rPr lang="en-US" sz="4313" b="1" kern="0" dirty="0">
                <a:ln w="22225">
                  <a:noFill/>
                  <a:prstDash val="solid"/>
                </a:ln>
                <a:solidFill>
                  <a:sysClr val="windowText" lastClr="000000"/>
                </a:solidFill>
              </a:rPr>
              <a:t>Changing to</a:t>
            </a:r>
          </a:p>
          <a:p>
            <a:pPr algn="ctr" defTabSz="896297">
              <a:defRPr/>
            </a:pPr>
            <a:r>
              <a:rPr lang="en-US" sz="4313" b="1" kern="0" dirty="0">
                <a:ln w="22225">
                  <a:noFill/>
                  <a:prstDash val="solid"/>
                </a:ln>
                <a:solidFill>
                  <a:sysClr val="windowText" lastClr="000000"/>
                </a:solidFill>
              </a:rPr>
              <a:t>DW1000</a:t>
            </a:r>
          </a:p>
        </p:txBody>
      </p:sp>
      <p:sp>
        <p:nvSpPr>
          <p:cNvPr id="97" name="Right Arrow 96"/>
          <p:cNvSpPr/>
          <p:nvPr/>
        </p:nvSpPr>
        <p:spPr>
          <a:xfrm>
            <a:off x="3959848" y="2024485"/>
            <a:ext cx="1367963" cy="421351"/>
          </a:xfrm>
          <a:prstGeom prst="rightArrow">
            <a:avLst/>
          </a:prstGeom>
          <a:solidFill>
            <a:srgbClr val="0070C0"/>
          </a:solidFill>
          <a:ln w="12700" cap="flat" cmpd="sng" algn="ctr">
            <a:solidFill>
              <a:schemeClr val="bg1"/>
            </a:solidFill>
            <a:prstDash val="solid"/>
            <a:miter lim="800000"/>
          </a:ln>
          <a:effectLst/>
        </p:spPr>
        <p:txBody>
          <a:bodyPr rtlCol="0" anchor="ctr"/>
          <a:lstStyle/>
          <a:p>
            <a:pPr algn="ctr" defTabSz="896157">
              <a:defRPr/>
            </a:pPr>
            <a:endParaRPr lang="en-US" sz="1567" kern="0">
              <a:solidFill>
                <a:prstClr val="white"/>
              </a:solidFill>
              <a:latin typeface="Calibri" panose="020F0502020204030204"/>
            </a:endParaRPr>
          </a:p>
        </p:txBody>
      </p:sp>
      <p:sp>
        <p:nvSpPr>
          <p:cNvPr id="106" name="Right Arrow 105"/>
          <p:cNvSpPr/>
          <p:nvPr/>
        </p:nvSpPr>
        <p:spPr>
          <a:xfrm>
            <a:off x="3996735" y="1249333"/>
            <a:ext cx="1367963" cy="421351"/>
          </a:xfrm>
          <a:prstGeom prst="rightArrow">
            <a:avLst/>
          </a:prstGeom>
          <a:solidFill>
            <a:srgbClr val="5B9BD5"/>
          </a:solidFill>
          <a:ln w="12700" cap="flat" cmpd="sng" algn="ctr">
            <a:solidFill>
              <a:schemeClr val="bg1"/>
            </a:solidFill>
            <a:prstDash val="solid"/>
            <a:miter lim="800000"/>
          </a:ln>
          <a:effectLst/>
        </p:spPr>
        <p:txBody>
          <a:bodyPr rtlCol="0" anchor="ctr"/>
          <a:lstStyle/>
          <a:p>
            <a:pPr algn="ctr" defTabSz="896157">
              <a:defRPr/>
            </a:pPr>
            <a:endParaRPr lang="en-US" sz="1766" kern="0">
              <a:solidFill>
                <a:prstClr val="white"/>
              </a:solidFill>
              <a:latin typeface="Calibri" panose="020F0502020204030204"/>
            </a:endParaRPr>
          </a:p>
        </p:txBody>
      </p:sp>
      <p:sp>
        <p:nvSpPr>
          <p:cNvPr id="107" name="Rounded Rectangle 106"/>
          <p:cNvSpPr/>
          <p:nvPr/>
        </p:nvSpPr>
        <p:spPr>
          <a:xfrm>
            <a:off x="2486967" y="1087622"/>
            <a:ext cx="1592757" cy="708820"/>
          </a:xfrm>
          <a:prstGeom prst="roundRect">
            <a:avLst/>
          </a:prstGeom>
          <a:solidFill>
            <a:srgbClr val="5B9BD5"/>
          </a:solidFill>
          <a:ln w="12700" cap="flat" cmpd="sng" algn="ctr">
            <a:solidFill>
              <a:schemeClr val="bg1"/>
            </a:solidFill>
            <a:prstDash val="solid"/>
            <a:miter lim="800000"/>
          </a:ln>
          <a:effectLst/>
        </p:spPr>
        <p:txBody>
          <a:bodyPr rtlCol="0" anchor="ctr"/>
          <a:lstStyle/>
          <a:p>
            <a:pPr algn="ctr" defTabSz="896157">
              <a:defRPr/>
            </a:pPr>
            <a:r>
              <a:rPr lang="en-US" sz="1371" kern="0" dirty="0">
                <a:solidFill>
                  <a:prstClr val="white"/>
                </a:solidFill>
                <a:latin typeface="Calibri" panose="020F0502020204030204"/>
              </a:rPr>
              <a:t>Application or User connection</a:t>
            </a:r>
          </a:p>
        </p:txBody>
      </p:sp>
      <p:sp>
        <p:nvSpPr>
          <p:cNvPr id="108" name="Rounded Rectangle 107"/>
          <p:cNvSpPr/>
          <p:nvPr/>
        </p:nvSpPr>
        <p:spPr>
          <a:xfrm>
            <a:off x="2484701" y="1878806"/>
            <a:ext cx="1592757" cy="708820"/>
          </a:xfrm>
          <a:prstGeom prst="roundRect">
            <a:avLst/>
          </a:prstGeom>
          <a:solidFill>
            <a:srgbClr val="0070C0"/>
          </a:solidFill>
          <a:ln w="12700" cap="flat" cmpd="sng" algn="ctr">
            <a:solidFill>
              <a:schemeClr val="bg1"/>
            </a:solidFill>
            <a:prstDash val="solid"/>
            <a:miter lim="800000"/>
          </a:ln>
          <a:effectLst/>
        </p:spPr>
        <p:txBody>
          <a:bodyPr rtlCol="0" anchor="ctr"/>
          <a:lstStyle/>
          <a:p>
            <a:pPr algn="ctr" defTabSz="896157">
              <a:defRPr/>
            </a:pPr>
            <a:r>
              <a:rPr lang="en-US" sz="1567" kern="0" dirty="0">
                <a:solidFill>
                  <a:prstClr val="white"/>
                </a:solidFill>
                <a:latin typeface="Calibri" panose="020F0502020204030204"/>
              </a:rPr>
              <a:t>Data </a:t>
            </a:r>
            <a:r>
              <a:rPr lang="en-US" sz="1371" kern="0" dirty="0">
                <a:solidFill>
                  <a:prstClr val="white"/>
                </a:solidFill>
                <a:latin typeface="Calibri" panose="020F0502020204030204"/>
              </a:rPr>
              <a:t>Loading</a:t>
            </a:r>
          </a:p>
          <a:p>
            <a:pPr algn="ctr" defTabSz="896157">
              <a:defRPr/>
            </a:pPr>
            <a:r>
              <a:rPr lang="en-US" sz="882" kern="0" dirty="0">
                <a:solidFill>
                  <a:prstClr val="white"/>
                </a:solidFill>
                <a:latin typeface="Calibri" panose="020F0502020204030204"/>
              </a:rPr>
              <a:t>(ADF, SSIS, REST, OLE, ODBC, ADF, </a:t>
            </a:r>
            <a:r>
              <a:rPr lang="en-US" sz="882" kern="0" dirty="0" err="1">
                <a:solidFill>
                  <a:prstClr val="white"/>
                </a:solidFill>
                <a:latin typeface="Calibri" panose="020F0502020204030204"/>
              </a:rPr>
              <a:t>AZCopy</a:t>
            </a:r>
            <a:r>
              <a:rPr lang="en-US" sz="882" kern="0" dirty="0">
                <a:solidFill>
                  <a:prstClr val="white"/>
                </a:solidFill>
                <a:latin typeface="Calibri" panose="020F0502020204030204"/>
              </a:rPr>
              <a:t>, PowerShell)</a:t>
            </a:r>
            <a:r>
              <a:rPr lang="en-US" sz="1371" kern="0" dirty="0">
                <a:solidFill>
                  <a:prstClr val="white"/>
                </a:solidFill>
                <a:latin typeface="Calibri" panose="020F0502020204030204"/>
              </a:rPr>
              <a:t> </a:t>
            </a:r>
            <a:endParaRPr lang="en-US" sz="1567" kern="0" dirty="0">
              <a:solidFill>
                <a:prstClr val="white"/>
              </a:solidFill>
              <a:latin typeface="Calibri" panose="020F0502020204030204"/>
            </a:endParaRPr>
          </a:p>
        </p:txBody>
      </p:sp>
    </p:spTree>
    <p:extLst>
      <p:ext uri="{BB962C8B-B14F-4D97-AF65-F5344CB8AC3E}">
        <p14:creationId xmlns:p14="http://schemas.microsoft.com/office/powerpoint/2010/main" val="1627814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310"/>
                                        </p:tgtEl>
                                        <p:attrNameLst>
                                          <p:attrName>style.visibility</p:attrName>
                                        </p:attrNameLst>
                                      </p:cBhvr>
                                      <p:to>
                                        <p:strVal val="visible"/>
                                      </p:to>
                                    </p:set>
                                  </p:childTnLst>
                                </p:cTn>
                              </p:par>
                              <p:par>
                                <p:cTn id="10" presetID="1" presetClass="exit" presetSubtype="0" fill="hold" grpId="0" nodeType="withEffect">
                                  <p:stCondLst>
                                    <p:cond delay="0"/>
                                  </p:stCondLst>
                                  <p:childTnLst>
                                    <p:set>
                                      <p:cBhvr>
                                        <p:cTn id="11" dur="1" fill="hold">
                                          <p:stCondLst>
                                            <p:cond delay="0"/>
                                          </p:stCondLst>
                                        </p:cTn>
                                        <p:tgtEl>
                                          <p:spTgt spid="173"/>
                                        </p:tgtEl>
                                        <p:attrNameLst>
                                          <p:attrName>style.visibility</p:attrName>
                                        </p:attrNameLst>
                                      </p:cBhvr>
                                      <p:to>
                                        <p:strVal val="hidden"/>
                                      </p:to>
                                    </p:set>
                                  </p:childTnLst>
                                </p:cTn>
                              </p:par>
                              <p:par>
                                <p:cTn id="12" presetID="9" presetClass="exit" presetSubtype="0" fill="hold" grpId="0" nodeType="withEffect">
                                  <p:stCondLst>
                                    <p:cond delay="0"/>
                                  </p:stCondLst>
                                  <p:childTnLst>
                                    <p:animEffect transition="out" filter="dissolve">
                                      <p:cBhvr>
                                        <p:cTn id="13" dur="500"/>
                                        <p:tgtEl>
                                          <p:spTgt spid="6"/>
                                        </p:tgtEl>
                                      </p:cBhvr>
                                    </p:animEffect>
                                    <p:set>
                                      <p:cBhvr>
                                        <p:cTn id="14" dur="1" fill="hold">
                                          <p:stCondLst>
                                            <p:cond delay="499"/>
                                          </p:stCondLst>
                                        </p:cTn>
                                        <p:tgtEl>
                                          <p:spTgt spid="6"/>
                                        </p:tgtEl>
                                        <p:attrNameLst>
                                          <p:attrName>style.visibility</p:attrName>
                                        </p:attrNameLst>
                                      </p:cBhvr>
                                      <p:to>
                                        <p:strVal val="hidden"/>
                                      </p:to>
                                    </p:set>
                                  </p:childTnLst>
                                </p:cTn>
                              </p:par>
                              <p:par>
                                <p:cTn id="15" presetID="9" presetClass="exit" presetSubtype="0" fill="hold" grpId="0" nodeType="withEffect">
                                  <p:stCondLst>
                                    <p:cond delay="0"/>
                                  </p:stCondLst>
                                  <p:childTnLst>
                                    <p:animEffect transition="out" filter="dissolve">
                                      <p:cBhvr>
                                        <p:cTn id="16" dur="500"/>
                                        <p:tgtEl>
                                          <p:spTgt spid="184"/>
                                        </p:tgtEl>
                                      </p:cBhvr>
                                    </p:animEffect>
                                    <p:set>
                                      <p:cBhvr>
                                        <p:cTn id="17" dur="1" fill="hold">
                                          <p:stCondLst>
                                            <p:cond delay="499"/>
                                          </p:stCondLst>
                                        </p:cTn>
                                        <p:tgtEl>
                                          <p:spTgt spid="184"/>
                                        </p:tgtEl>
                                        <p:attrNameLst>
                                          <p:attrName>style.visibility</p:attrName>
                                        </p:attrNameLst>
                                      </p:cBhvr>
                                      <p:to>
                                        <p:strVal val="hidden"/>
                                      </p:to>
                                    </p:set>
                                  </p:childTnLst>
                                </p:cTn>
                              </p:par>
                              <p:par>
                                <p:cTn id="18" presetID="9" presetClass="exit" presetSubtype="0" fill="hold" grpId="0" nodeType="withEffect">
                                  <p:stCondLst>
                                    <p:cond delay="0"/>
                                  </p:stCondLst>
                                  <p:childTnLst>
                                    <p:animEffect transition="out" filter="dissolve">
                                      <p:cBhvr>
                                        <p:cTn id="19" dur="500"/>
                                        <p:tgtEl>
                                          <p:spTgt spid="187"/>
                                        </p:tgtEl>
                                      </p:cBhvr>
                                    </p:animEffect>
                                    <p:set>
                                      <p:cBhvr>
                                        <p:cTn id="20" dur="1" fill="hold">
                                          <p:stCondLst>
                                            <p:cond delay="499"/>
                                          </p:stCondLst>
                                        </p:cTn>
                                        <p:tgtEl>
                                          <p:spTgt spid="187"/>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500"/>
                                        <p:tgtEl>
                                          <p:spTgt spid="210"/>
                                        </p:tgtEl>
                                      </p:cBhvr>
                                    </p:animEffect>
                                    <p:set>
                                      <p:cBhvr>
                                        <p:cTn id="23" dur="1" fill="hold">
                                          <p:stCondLst>
                                            <p:cond delay="499"/>
                                          </p:stCondLst>
                                        </p:cTn>
                                        <p:tgtEl>
                                          <p:spTgt spid="210"/>
                                        </p:tgtEl>
                                        <p:attrNameLst>
                                          <p:attrName>style.visibility</p:attrName>
                                        </p:attrNameLst>
                                      </p:cBhvr>
                                      <p:to>
                                        <p:strVal val="hidden"/>
                                      </p:to>
                                    </p:set>
                                  </p:childTnLst>
                                </p:cTn>
                              </p:par>
                              <p:par>
                                <p:cTn id="24" presetID="9" presetClass="exit" presetSubtype="0" fill="hold" grpId="0" nodeType="withEffect">
                                  <p:stCondLst>
                                    <p:cond delay="0"/>
                                  </p:stCondLst>
                                  <p:childTnLst>
                                    <p:animEffect transition="out" filter="dissolve">
                                      <p:cBhvr>
                                        <p:cTn id="25" dur="500"/>
                                        <p:tgtEl>
                                          <p:spTgt spid="213"/>
                                        </p:tgtEl>
                                      </p:cBhvr>
                                    </p:animEffect>
                                    <p:set>
                                      <p:cBhvr>
                                        <p:cTn id="26" dur="1" fill="hold">
                                          <p:stCondLst>
                                            <p:cond delay="499"/>
                                          </p:stCondLst>
                                        </p:cTn>
                                        <p:tgtEl>
                                          <p:spTgt spid="213"/>
                                        </p:tgtEl>
                                        <p:attrNameLst>
                                          <p:attrName>style.visibility</p:attrName>
                                        </p:attrNameLst>
                                      </p:cBhvr>
                                      <p:to>
                                        <p:strVal val="hidden"/>
                                      </p:to>
                                    </p:set>
                                  </p:childTnLst>
                                </p:cTn>
                              </p:par>
                              <p:par>
                                <p:cTn id="27" presetID="9" presetClass="exit" presetSubtype="0" fill="hold" grpId="0" nodeType="withEffect">
                                  <p:stCondLst>
                                    <p:cond delay="0"/>
                                  </p:stCondLst>
                                  <p:childTnLst>
                                    <p:animEffect transition="out" filter="dissolve">
                                      <p:cBhvr>
                                        <p:cTn id="28" dur="500"/>
                                        <p:tgtEl>
                                          <p:spTgt spid="255"/>
                                        </p:tgtEl>
                                      </p:cBhvr>
                                    </p:animEffect>
                                    <p:set>
                                      <p:cBhvr>
                                        <p:cTn id="29" dur="1" fill="hold">
                                          <p:stCondLst>
                                            <p:cond delay="499"/>
                                          </p:stCondLst>
                                        </p:cTn>
                                        <p:tgtEl>
                                          <p:spTgt spid="255"/>
                                        </p:tgtEl>
                                        <p:attrNameLst>
                                          <p:attrName>style.visibility</p:attrName>
                                        </p:attrNameLst>
                                      </p:cBhvr>
                                      <p:to>
                                        <p:strVal val="hidden"/>
                                      </p:to>
                                    </p:set>
                                  </p:childTnLst>
                                </p:cTn>
                              </p:par>
                              <p:par>
                                <p:cTn id="30" presetID="9" presetClass="exit" presetSubtype="0" fill="hold" grpId="0" nodeType="withEffect">
                                  <p:stCondLst>
                                    <p:cond delay="0"/>
                                  </p:stCondLst>
                                  <p:childTnLst>
                                    <p:animEffect transition="out" filter="dissolve">
                                      <p:cBhvr>
                                        <p:cTn id="31" dur="500"/>
                                        <p:tgtEl>
                                          <p:spTgt spid="258"/>
                                        </p:tgtEl>
                                      </p:cBhvr>
                                    </p:animEffect>
                                    <p:set>
                                      <p:cBhvr>
                                        <p:cTn id="32" dur="1" fill="hold">
                                          <p:stCondLst>
                                            <p:cond delay="499"/>
                                          </p:stCondLst>
                                        </p:cTn>
                                        <p:tgtEl>
                                          <p:spTgt spid="258"/>
                                        </p:tgtEl>
                                        <p:attrNameLst>
                                          <p:attrName>style.visibility</p:attrName>
                                        </p:attrNameLst>
                                      </p:cBhvr>
                                      <p:to>
                                        <p:strVal val="hidden"/>
                                      </p:to>
                                    </p:set>
                                  </p:childTnLst>
                                </p:cTn>
                              </p:par>
                              <p:par>
                                <p:cTn id="33" presetID="9" presetClass="exit" presetSubtype="0" fill="hold" grpId="0" nodeType="withEffect">
                                  <p:stCondLst>
                                    <p:cond delay="0"/>
                                  </p:stCondLst>
                                  <p:childTnLst>
                                    <p:animEffect transition="out" filter="dissolve">
                                      <p:cBhvr>
                                        <p:cTn id="34" dur="500"/>
                                        <p:tgtEl>
                                          <p:spTgt spid="279"/>
                                        </p:tgtEl>
                                      </p:cBhvr>
                                    </p:animEffect>
                                    <p:set>
                                      <p:cBhvr>
                                        <p:cTn id="35" dur="1" fill="hold">
                                          <p:stCondLst>
                                            <p:cond delay="499"/>
                                          </p:stCondLst>
                                        </p:cTn>
                                        <p:tgtEl>
                                          <p:spTgt spid="279"/>
                                        </p:tgtEl>
                                        <p:attrNameLst>
                                          <p:attrName>style.visibility</p:attrName>
                                        </p:attrNameLst>
                                      </p:cBhvr>
                                      <p:to>
                                        <p:strVal val="hidden"/>
                                      </p:to>
                                    </p:set>
                                  </p:childTnLst>
                                </p:cTn>
                              </p:par>
                              <p:par>
                                <p:cTn id="36" presetID="9" presetClass="exit" presetSubtype="0" fill="hold" grpId="0" nodeType="withEffect">
                                  <p:stCondLst>
                                    <p:cond delay="0"/>
                                  </p:stCondLst>
                                  <p:childTnLst>
                                    <p:animEffect transition="out" filter="dissolve">
                                      <p:cBhvr>
                                        <p:cTn id="37" dur="500"/>
                                        <p:tgtEl>
                                          <p:spTgt spid="282"/>
                                        </p:tgtEl>
                                      </p:cBhvr>
                                    </p:animEffect>
                                    <p:set>
                                      <p:cBhvr>
                                        <p:cTn id="38" dur="1" fill="hold">
                                          <p:stCondLst>
                                            <p:cond delay="499"/>
                                          </p:stCondLst>
                                        </p:cTn>
                                        <p:tgtEl>
                                          <p:spTgt spid="2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73" grpId="0"/>
      <p:bldP spid="6" grpId="0"/>
      <p:bldP spid="184" grpId="0" animBg="1"/>
      <p:bldP spid="187" grpId="0"/>
      <p:bldP spid="210" grpId="0" animBg="1"/>
      <p:bldP spid="213" grpId="0"/>
      <p:bldP spid="255" grpId="0" animBg="1"/>
      <p:bldP spid="258" grpId="0"/>
      <p:bldP spid="279" grpId="0" animBg="1"/>
      <p:bldP spid="282" grpId="0"/>
      <p:bldP spid="310" grpId="0"/>
    </p:bld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1" name="Rectangle 200"/>
          <p:cNvSpPr/>
          <p:nvPr/>
        </p:nvSpPr>
        <p:spPr>
          <a:xfrm>
            <a:off x="6833784" y="291916"/>
            <a:ext cx="5239941" cy="1417932"/>
          </a:xfrm>
          <a:prstGeom prst="rect">
            <a:avLst/>
          </a:prstGeom>
          <a:noFill/>
        </p:spPr>
        <p:txBody>
          <a:bodyPr wrap="square" lIns="89631" tIns="44815" rIns="89631" bIns="44815">
            <a:spAutoFit/>
          </a:bodyPr>
          <a:lstStyle/>
          <a:p>
            <a:pPr algn="ctr" defTabSz="896297">
              <a:defRPr/>
            </a:pPr>
            <a:r>
              <a:rPr lang="en-US" sz="4313" b="1" kern="0" dirty="0">
                <a:ln w="22225">
                  <a:noFill/>
                  <a:prstDash val="solid"/>
                </a:ln>
                <a:solidFill>
                  <a:sysClr val="windowText" lastClr="000000"/>
                </a:solidFill>
              </a:rPr>
              <a:t>Changing to</a:t>
            </a:r>
          </a:p>
          <a:p>
            <a:pPr algn="ctr" defTabSz="896297">
              <a:defRPr/>
            </a:pPr>
            <a:r>
              <a:rPr lang="en-US" sz="4313" b="1" kern="0" dirty="0">
                <a:ln w="22225">
                  <a:noFill/>
                  <a:prstDash val="solid"/>
                </a:ln>
                <a:solidFill>
                  <a:sysClr val="windowText" lastClr="000000"/>
                </a:solidFill>
              </a:rPr>
              <a:t>DW1000</a:t>
            </a:r>
          </a:p>
        </p:txBody>
      </p:sp>
      <p:cxnSp>
        <p:nvCxnSpPr>
          <p:cNvPr id="128" name="Straight Connector 127"/>
          <p:cNvCxnSpPr>
            <a:stCxn id="249" idx="0"/>
          </p:cNvCxnSpPr>
          <p:nvPr/>
        </p:nvCxnSpPr>
        <p:spPr>
          <a:xfrm flipH="1" flipV="1">
            <a:off x="6351211" y="2409731"/>
            <a:ext cx="1482261" cy="588705"/>
          </a:xfrm>
          <a:prstGeom prst="line">
            <a:avLst/>
          </a:prstGeom>
          <a:noFill/>
          <a:ln w="38100" cap="flat" cmpd="sng" algn="ctr">
            <a:solidFill>
              <a:srgbClr val="5C2D91"/>
            </a:solidFill>
            <a:prstDash val="solid"/>
            <a:miter lim="800000"/>
          </a:ln>
          <a:effectLst/>
        </p:spPr>
      </p:cxnSp>
      <p:cxnSp>
        <p:nvCxnSpPr>
          <p:cNvPr id="307" name="Straight Connector 306"/>
          <p:cNvCxnSpPr/>
          <p:nvPr/>
        </p:nvCxnSpPr>
        <p:spPr>
          <a:xfrm flipH="1" flipV="1">
            <a:off x="6618376" y="2294868"/>
            <a:ext cx="2379046" cy="685980"/>
          </a:xfrm>
          <a:prstGeom prst="line">
            <a:avLst/>
          </a:prstGeom>
          <a:noFill/>
          <a:ln w="38100" cap="flat" cmpd="sng" algn="ctr">
            <a:solidFill>
              <a:srgbClr val="5C2D91"/>
            </a:solidFill>
            <a:prstDash val="solid"/>
            <a:miter lim="800000"/>
          </a:ln>
          <a:effectLst/>
        </p:spPr>
      </p:cxnSp>
      <p:cxnSp>
        <p:nvCxnSpPr>
          <p:cNvPr id="308" name="Straight Connector 307"/>
          <p:cNvCxnSpPr/>
          <p:nvPr/>
        </p:nvCxnSpPr>
        <p:spPr>
          <a:xfrm flipH="1" flipV="1">
            <a:off x="6574090" y="2121570"/>
            <a:ext cx="3469028" cy="775749"/>
          </a:xfrm>
          <a:prstGeom prst="line">
            <a:avLst/>
          </a:prstGeom>
          <a:noFill/>
          <a:ln w="38100" cap="flat" cmpd="sng" algn="ctr">
            <a:solidFill>
              <a:srgbClr val="5C2D91"/>
            </a:solidFill>
            <a:prstDash val="solid"/>
            <a:miter lim="800000"/>
          </a:ln>
          <a:effectLst/>
        </p:spPr>
      </p:cxnSp>
      <p:cxnSp>
        <p:nvCxnSpPr>
          <p:cNvPr id="309" name="Straight Connector 308"/>
          <p:cNvCxnSpPr>
            <a:stCxn id="289" idx="0"/>
          </p:cNvCxnSpPr>
          <p:nvPr/>
        </p:nvCxnSpPr>
        <p:spPr>
          <a:xfrm flipH="1" flipV="1">
            <a:off x="6605276" y="1997600"/>
            <a:ext cx="4579314" cy="908552"/>
          </a:xfrm>
          <a:prstGeom prst="line">
            <a:avLst/>
          </a:prstGeom>
          <a:noFill/>
          <a:ln w="38100" cap="flat" cmpd="sng" algn="ctr">
            <a:solidFill>
              <a:srgbClr val="5C2D91"/>
            </a:solidFill>
            <a:prstDash val="solid"/>
            <a:miter lim="800000"/>
          </a:ln>
          <a:effectLst/>
        </p:spPr>
      </p:cxnSp>
      <p:cxnSp>
        <p:nvCxnSpPr>
          <p:cNvPr id="306" name="Straight Connector 305"/>
          <p:cNvCxnSpPr/>
          <p:nvPr/>
        </p:nvCxnSpPr>
        <p:spPr>
          <a:xfrm flipV="1">
            <a:off x="5500998" y="2528432"/>
            <a:ext cx="396377" cy="443663"/>
          </a:xfrm>
          <a:prstGeom prst="line">
            <a:avLst/>
          </a:prstGeom>
          <a:noFill/>
          <a:ln w="38100" cap="flat" cmpd="sng" algn="ctr">
            <a:solidFill>
              <a:srgbClr val="5C2D91"/>
            </a:solidFill>
            <a:prstDash val="solid"/>
            <a:miter lim="800000"/>
          </a:ln>
          <a:effectLst/>
        </p:spPr>
      </p:cxnSp>
      <p:cxnSp>
        <p:nvCxnSpPr>
          <p:cNvPr id="305" name="Straight Connector 304"/>
          <p:cNvCxnSpPr>
            <a:endCxn id="46" idx="10"/>
          </p:cNvCxnSpPr>
          <p:nvPr/>
        </p:nvCxnSpPr>
        <p:spPr>
          <a:xfrm flipV="1">
            <a:off x="4425586" y="2428701"/>
            <a:ext cx="1357010" cy="517101"/>
          </a:xfrm>
          <a:prstGeom prst="line">
            <a:avLst/>
          </a:prstGeom>
          <a:noFill/>
          <a:ln w="38100" cap="flat" cmpd="sng" algn="ctr">
            <a:solidFill>
              <a:srgbClr val="5C2D91"/>
            </a:solidFill>
            <a:prstDash val="solid"/>
            <a:miter lim="800000"/>
          </a:ln>
          <a:effectLst/>
        </p:spPr>
      </p:cxnSp>
      <p:cxnSp>
        <p:nvCxnSpPr>
          <p:cNvPr id="18" name="Straight Connector 17"/>
          <p:cNvCxnSpPr/>
          <p:nvPr/>
        </p:nvCxnSpPr>
        <p:spPr>
          <a:xfrm flipV="1">
            <a:off x="1987723" y="2167170"/>
            <a:ext cx="3605439" cy="823435"/>
          </a:xfrm>
          <a:prstGeom prst="line">
            <a:avLst/>
          </a:prstGeom>
          <a:noFill/>
          <a:ln w="38100" cap="flat" cmpd="sng" algn="ctr">
            <a:solidFill>
              <a:srgbClr val="5C2D91"/>
            </a:solidFill>
            <a:prstDash val="solid"/>
            <a:miter lim="800000"/>
          </a:ln>
          <a:effectLst/>
        </p:spPr>
      </p:cxnSp>
      <p:cxnSp>
        <p:nvCxnSpPr>
          <p:cNvPr id="120" name="Straight Connector 119"/>
          <p:cNvCxnSpPr/>
          <p:nvPr/>
        </p:nvCxnSpPr>
        <p:spPr>
          <a:xfrm flipV="1">
            <a:off x="3243531" y="2339414"/>
            <a:ext cx="2318446" cy="616007"/>
          </a:xfrm>
          <a:prstGeom prst="line">
            <a:avLst/>
          </a:prstGeom>
          <a:noFill/>
          <a:ln w="38100" cap="flat" cmpd="sng" algn="ctr">
            <a:solidFill>
              <a:srgbClr val="5C2D91"/>
            </a:solidFill>
            <a:prstDash val="solid"/>
            <a:miter lim="800000"/>
          </a:ln>
          <a:effectLst/>
        </p:spPr>
      </p:cxnSp>
      <p:cxnSp>
        <p:nvCxnSpPr>
          <p:cNvPr id="304" name="Straight Connector 303"/>
          <p:cNvCxnSpPr/>
          <p:nvPr/>
        </p:nvCxnSpPr>
        <p:spPr>
          <a:xfrm flipV="1">
            <a:off x="975614" y="2030878"/>
            <a:ext cx="4565638" cy="924725"/>
          </a:xfrm>
          <a:prstGeom prst="line">
            <a:avLst/>
          </a:prstGeom>
          <a:noFill/>
          <a:ln w="38100" cap="flat" cmpd="sng" algn="ctr">
            <a:solidFill>
              <a:srgbClr val="5C2D91"/>
            </a:solidFill>
            <a:prstDash val="solid"/>
            <a:miter lim="800000"/>
          </a:ln>
          <a:effectLst/>
        </p:spPr>
      </p:cxnSp>
      <p:cxnSp>
        <p:nvCxnSpPr>
          <p:cNvPr id="39" name="Straight Connector 38"/>
          <p:cNvCxnSpPr/>
          <p:nvPr/>
        </p:nvCxnSpPr>
        <p:spPr>
          <a:xfrm>
            <a:off x="997366" y="5022239"/>
            <a:ext cx="0" cy="563336"/>
          </a:xfrm>
          <a:prstGeom prst="line">
            <a:avLst/>
          </a:prstGeom>
          <a:noFill/>
          <a:ln w="38100" cap="flat" cmpd="sng" algn="ctr">
            <a:solidFill>
              <a:srgbClr val="5C2D91"/>
            </a:solidFill>
            <a:prstDash val="solid"/>
            <a:miter lim="800000"/>
          </a:ln>
          <a:effectLst/>
        </p:spPr>
      </p:cxnSp>
      <p:cxnSp>
        <p:nvCxnSpPr>
          <p:cNvPr id="295" name="Straight Connector 294"/>
          <p:cNvCxnSpPr/>
          <p:nvPr/>
        </p:nvCxnSpPr>
        <p:spPr>
          <a:xfrm>
            <a:off x="2137296" y="5072236"/>
            <a:ext cx="0" cy="563336"/>
          </a:xfrm>
          <a:prstGeom prst="line">
            <a:avLst/>
          </a:prstGeom>
          <a:noFill/>
          <a:ln w="38100" cap="flat" cmpd="sng" algn="ctr">
            <a:solidFill>
              <a:srgbClr val="5C2D91"/>
            </a:solidFill>
            <a:prstDash val="solid"/>
            <a:miter lim="800000"/>
          </a:ln>
          <a:effectLst/>
        </p:spPr>
      </p:cxnSp>
      <p:cxnSp>
        <p:nvCxnSpPr>
          <p:cNvPr id="296" name="Straight Connector 295"/>
          <p:cNvCxnSpPr/>
          <p:nvPr/>
        </p:nvCxnSpPr>
        <p:spPr>
          <a:xfrm>
            <a:off x="3257684" y="5072236"/>
            <a:ext cx="0" cy="563336"/>
          </a:xfrm>
          <a:prstGeom prst="line">
            <a:avLst/>
          </a:prstGeom>
          <a:noFill/>
          <a:ln w="38100" cap="flat" cmpd="sng" algn="ctr">
            <a:solidFill>
              <a:srgbClr val="5C2D91"/>
            </a:solidFill>
            <a:prstDash val="solid"/>
            <a:miter lim="800000"/>
          </a:ln>
          <a:effectLst/>
        </p:spPr>
      </p:cxnSp>
      <p:cxnSp>
        <p:nvCxnSpPr>
          <p:cNvPr id="297" name="Straight Connector 296"/>
          <p:cNvCxnSpPr/>
          <p:nvPr/>
        </p:nvCxnSpPr>
        <p:spPr>
          <a:xfrm>
            <a:off x="4378072" y="5072236"/>
            <a:ext cx="0" cy="563336"/>
          </a:xfrm>
          <a:prstGeom prst="line">
            <a:avLst/>
          </a:prstGeom>
          <a:noFill/>
          <a:ln w="38100" cap="flat" cmpd="sng" algn="ctr">
            <a:solidFill>
              <a:srgbClr val="5C2D91"/>
            </a:solidFill>
            <a:prstDash val="solid"/>
            <a:miter lim="800000"/>
          </a:ln>
          <a:effectLst/>
        </p:spPr>
      </p:cxnSp>
      <p:cxnSp>
        <p:nvCxnSpPr>
          <p:cNvPr id="298" name="Straight Connector 297"/>
          <p:cNvCxnSpPr/>
          <p:nvPr/>
        </p:nvCxnSpPr>
        <p:spPr>
          <a:xfrm>
            <a:off x="5498460" y="5072236"/>
            <a:ext cx="0" cy="563336"/>
          </a:xfrm>
          <a:prstGeom prst="line">
            <a:avLst/>
          </a:prstGeom>
          <a:noFill/>
          <a:ln w="38100" cap="flat" cmpd="sng" algn="ctr">
            <a:solidFill>
              <a:srgbClr val="5C2D91"/>
            </a:solidFill>
            <a:prstDash val="solid"/>
            <a:miter lim="800000"/>
          </a:ln>
          <a:effectLst/>
        </p:spPr>
      </p:cxnSp>
      <p:cxnSp>
        <p:nvCxnSpPr>
          <p:cNvPr id="299" name="Straight Connector 298"/>
          <p:cNvCxnSpPr/>
          <p:nvPr/>
        </p:nvCxnSpPr>
        <p:spPr>
          <a:xfrm>
            <a:off x="6693540" y="5072236"/>
            <a:ext cx="0" cy="563336"/>
          </a:xfrm>
          <a:prstGeom prst="line">
            <a:avLst/>
          </a:prstGeom>
          <a:noFill/>
          <a:ln w="38100" cap="flat" cmpd="sng" algn="ctr">
            <a:solidFill>
              <a:srgbClr val="5C2D91"/>
            </a:solidFill>
            <a:prstDash val="solid"/>
            <a:miter lim="800000"/>
          </a:ln>
          <a:effectLst/>
        </p:spPr>
      </p:cxnSp>
      <p:cxnSp>
        <p:nvCxnSpPr>
          <p:cNvPr id="300" name="Straight Connector 299"/>
          <p:cNvCxnSpPr/>
          <p:nvPr/>
        </p:nvCxnSpPr>
        <p:spPr>
          <a:xfrm>
            <a:off x="7813928" y="5072236"/>
            <a:ext cx="0" cy="563336"/>
          </a:xfrm>
          <a:prstGeom prst="line">
            <a:avLst/>
          </a:prstGeom>
          <a:noFill/>
          <a:ln w="38100" cap="flat" cmpd="sng" algn="ctr">
            <a:solidFill>
              <a:srgbClr val="5C2D91"/>
            </a:solidFill>
            <a:prstDash val="solid"/>
            <a:miter lim="800000"/>
          </a:ln>
          <a:effectLst/>
        </p:spPr>
      </p:cxnSp>
      <p:cxnSp>
        <p:nvCxnSpPr>
          <p:cNvPr id="301" name="Straight Connector 300"/>
          <p:cNvCxnSpPr/>
          <p:nvPr/>
        </p:nvCxnSpPr>
        <p:spPr>
          <a:xfrm>
            <a:off x="8934316" y="5072236"/>
            <a:ext cx="0" cy="563336"/>
          </a:xfrm>
          <a:prstGeom prst="line">
            <a:avLst/>
          </a:prstGeom>
          <a:noFill/>
          <a:ln w="38100" cap="flat" cmpd="sng" algn="ctr">
            <a:solidFill>
              <a:srgbClr val="5C2D91"/>
            </a:solidFill>
            <a:prstDash val="solid"/>
            <a:miter lim="800000"/>
          </a:ln>
          <a:effectLst/>
        </p:spPr>
      </p:cxnSp>
      <p:cxnSp>
        <p:nvCxnSpPr>
          <p:cNvPr id="302" name="Straight Connector 301"/>
          <p:cNvCxnSpPr/>
          <p:nvPr/>
        </p:nvCxnSpPr>
        <p:spPr>
          <a:xfrm>
            <a:off x="10054704" y="5072236"/>
            <a:ext cx="0" cy="563336"/>
          </a:xfrm>
          <a:prstGeom prst="line">
            <a:avLst/>
          </a:prstGeom>
          <a:noFill/>
          <a:ln w="38100" cap="flat" cmpd="sng" algn="ctr">
            <a:solidFill>
              <a:srgbClr val="5C2D91"/>
            </a:solidFill>
            <a:prstDash val="solid"/>
            <a:miter lim="800000"/>
          </a:ln>
          <a:effectLst/>
        </p:spPr>
      </p:cxnSp>
      <p:cxnSp>
        <p:nvCxnSpPr>
          <p:cNvPr id="303" name="Straight Connector 302"/>
          <p:cNvCxnSpPr/>
          <p:nvPr/>
        </p:nvCxnSpPr>
        <p:spPr>
          <a:xfrm>
            <a:off x="11175093" y="5072236"/>
            <a:ext cx="0" cy="563336"/>
          </a:xfrm>
          <a:prstGeom prst="line">
            <a:avLst/>
          </a:prstGeom>
          <a:noFill/>
          <a:ln w="38100" cap="flat" cmpd="sng" algn="ctr">
            <a:solidFill>
              <a:srgbClr val="5C2D91"/>
            </a:solidFill>
            <a:prstDash val="solid"/>
            <a:miter lim="800000"/>
          </a:ln>
          <a:effectLst/>
        </p:spPr>
      </p:cxnSp>
      <p:sp>
        <p:nvSpPr>
          <p:cNvPr id="239" name="Rectangle 238"/>
          <p:cNvSpPr/>
          <p:nvPr/>
        </p:nvSpPr>
        <p:spPr bwMode="auto">
          <a:xfrm>
            <a:off x="942215" y="3959185"/>
            <a:ext cx="10382262" cy="515512"/>
          </a:xfrm>
          <a:prstGeom prst="rect">
            <a:avLst/>
          </a:prstGeom>
          <a:solidFill>
            <a:schemeClr val="accent5"/>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4" rIns="0" bIns="45714" numCol="1" rtlCol="0" anchor="ctr" anchorCtr="0" compatLnSpc="1">
            <a:prstTxWarp prst="textNoShape">
              <a:avLst/>
            </a:prstTxWarp>
          </a:bodyPr>
          <a:lstStyle/>
          <a:p>
            <a:pPr algn="ctr" defTabSz="914011"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grpSp>
        <p:nvGrpSpPr>
          <p:cNvPr id="98" name="Group 97"/>
          <p:cNvGrpSpPr/>
          <p:nvPr/>
        </p:nvGrpSpPr>
        <p:grpSpPr>
          <a:xfrm>
            <a:off x="494061" y="2919330"/>
            <a:ext cx="1006612" cy="2302290"/>
            <a:chOff x="9830164" y="3198627"/>
            <a:chExt cx="1148681" cy="1463134"/>
          </a:xfrm>
        </p:grpSpPr>
        <p:grpSp>
          <p:nvGrpSpPr>
            <p:cNvPr id="99" name="Group 98"/>
            <p:cNvGrpSpPr>
              <a:grpSpLocks noChangeAspect="1"/>
            </p:cNvGrpSpPr>
            <p:nvPr/>
          </p:nvGrpSpPr>
          <p:grpSpPr>
            <a:xfrm>
              <a:off x="9882326" y="3198627"/>
              <a:ext cx="1024606" cy="1463134"/>
              <a:chOff x="6592191" y="2051295"/>
              <a:chExt cx="2194328" cy="3133501"/>
            </a:xfrm>
          </p:grpSpPr>
          <p:sp>
            <p:nvSpPr>
              <p:cNvPr id="101" name="Can 100"/>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sp>
            <p:nvSpPr>
              <p:cNvPr id="102" name="Donut 101"/>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grpSp>
            <p:nvGrpSpPr>
              <p:cNvPr id="103" name="Group 102"/>
              <p:cNvGrpSpPr/>
              <p:nvPr/>
            </p:nvGrpSpPr>
            <p:grpSpPr>
              <a:xfrm>
                <a:off x="6654556" y="2051295"/>
                <a:ext cx="2062790" cy="690308"/>
                <a:chOff x="3418453" y="1463971"/>
                <a:chExt cx="2706123" cy="912428"/>
              </a:xfrm>
            </p:grpSpPr>
            <p:sp>
              <p:nvSpPr>
                <p:cNvPr id="104" name="Donut 103"/>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sp>
              <p:nvSpPr>
                <p:cNvPr id="105" name="Freeform 104"/>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grpSp>
        </p:grpSp>
        <p:sp>
          <p:nvSpPr>
            <p:cNvPr id="100" name="TextBox 99"/>
            <p:cNvSpPr txBox="1"/>
            <p:nvPr/>
          </p:nvSpPr>
          <p:spPr>
            <a:xfrm>
              <a:off x="9830164" y="3257274"/>
              <a:ext cx="1148681" cy="289902"/>
            </a:xfrm>
            <a:prstGeom prst="rect">
              <a:avLst/>
            </a:prstGeom>
            <a:noFill/>
          </p:spPr>
          <p:txBody>
            <a:bodyPr wrap="square" lIns="164708" tIns="131767" rIns="164708" bIns="131767" rtlCol="0">
              <a:spAutoFit/>
            </a:bodyPr>
            <a:lstStyle/>
            <a:p>
              <a:pPr algn="ctr" defTabSz="839171" fontAlgn="base">
                <a:lnSpc>
                  <a:spcPct val="90000"/>
                </a:lnSpc>
                <a:spcBef>
                  <a:spcPct val="0"/>
                </a:spcBef>
                <a:spcAft>
                  <a:spcPts val="539"/>
                </a:spcAft>
                <a:defRPr/>
              </a:pPr>
              <a:r>
                <a:rPr lang="en-US" sz="1372" b="1" kern="0" dirty="0">
                  <a:solidFill>
                    <a:srgbClr val="515151"/>
                  </a:solidFill>
                  <a:latin typeface="Calibri" panose="020F0502020204030204"/>
                  <a:ea typeface="MS PGothic" charset="0"/>
                  <a:cs typeface="Segoe UI" panose="020B0502040204020203" pitchFamily="34" charset="0"/>
                </a:rPr>
                <a:t>Compute</a:t>
              </a:r>
            </a:p>
          </p:txBody>
        </p:sp>
      </p:grpSp>
      <p:sp>
        <p:nvSpPr>
          <p:cNvPr id="4" name="Rounded Rectangle 3"/>
          <p:cNvSpPr/>
          <p:nvPr/>
        </p:nvSpPr>
        <p:spPr bwMode="auto">
          <a:xfrm>
            <a:off x="620742" y="3922121"/>
            <a:ext cx="735100" cy="1139930"/>
          </a:xfrm>
          <a:prstGeom prst="round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4" rIns="0" bIns="45714" numCol="1" rtlCol="0" anchor="t" anchorCtr="0" compatLnSpc="1">
            <a:prstTxWarp prst="textNoShape">
              <a:avLst/>
            </a:prstTxWarp>
          </a:bodyPr>
          <a:lstStyle/>
          <a:p>
            <a:pPr defTabSz="914011" fontAlgn="base">
              <a:spcBef>
                <a:spcPct val="0"/>
              </a:spcBef>
              <a:spcAft>
                <a:spcPct val="0"/>
              </a:spcAft>
              <a:defRPr/>
            </a:pPr>
            <a:br>
              <a:rPr lang="en-US" sz="980" b="1" kern="0" dirty="0">
                <a:solidFill>
                  <a:schemeClr val="accent6"/>
                </a:solidFill>
              </a:rPr>
            </a:br>
            <a:r>
              <a:rPr lang="en-US" sz="980" b="1" kern="0" dirty="0">
                <a:solidFill>
                  <a:schemeClr val="accent6"/>
                </a:solidFill>
              </a:rPr>
              <a:t>Dist_DB_1</a:t>
            </a:r>
          </a:p>
          <a:p>
            <a:pPr defTabSz="914011" fontAlgn="base">
              <a:spcBef>
                <a:spcPct val="0"/>
              </a:spcBef>
              <a:spcAft>
                <a:spcPct val="0"/>
              </a:spcAft>
              <a:defRPr/>
            </a:pPr>
            <a:r>
              <a:rPr lang="en-US" sz="980" b="1" kern="0" dirty="0">
                <a:solidFill>
                  <a:schemeClr val="accent6"/>
                </a:solidFill>
              </a:rPr>
              <a:t>Dist_DB_2</a:t>
            </a:r>
          </a:p>
          <a:p>
            <a:pPr defTabSz="914011" fontAlgn="base">
              <a:spcBef>
                <a:spcPct val="0"/>
              </a:spcBef>
              <a:spcAft>
                <a:spcPct val="0"/>
              </a:spcAft>
              <a:defRPr/>
            </a:pPr>
            <a:endParaRPr lang="en-US" sz="980" b="1" kern="0" dirty="0">
              <a:solidFill>
                <a:schemeClr val="accent6"/>
              </a:solidFill>
            </a:endParaRPr>
          </a:p>
          <a:p>
            <a:pPr defTabSz="914011" fontAlgn="base">
              <a:spcBef>
                <a:spcPct val="0"/>
              </a:spcBef>
              <a:spcAft>
                <a:spcPct val="0"/>
              </a:spcAft>
              <a:defRPr/>
            </a:pPr>
            <a:endParaRPr lang="en-US" sz="980" b="1" kern="0" dirty="0">
              <a:solidFill>
                <a:schemeClr val="accent6"/>
              </a:solidFill>
            </a:endParaRPr>
          </a:p>
          <a:p>
            <a:pPr defTabSz="914011" fontAlgn="base">
              <a:spcBef>
                <a:spcPct val="0"/>
              </a:spcBef>
              <a:spcAft>
                <a:spcPct val="0"/>
              </a:spcAft>
              <a:defRPr/>
            </a:pPr>
            <a:r>
              <a:rPr lang="en-US" sz="980" b="1" kern="0" dirty="0">
                <a:solidFill>
                  <a:schemeClr val="accent6"/>
                </a:solidFill>
              </a:rPr>
              <a:t>Dist_DB_6</a:t>
            </a:r>
          </a:p>
        </p:txBody>
      </p:sp>
      <p:cxnSp>
        <p:nvCxnSpPr>
          <p:cNvPr id="126" name="Straight Connector 125"/>
          <p:cNvCxnSpPr>
            <a:stCxn id="216" idx="0"/>
          </p:cNvCxnSpPr>
          <p:nvPr/>
        </p:nvCxnSpPr>
        <p:spPr>
          <a:xfrm flipH="1" flipV="1">
            <a:off x="6236688" y="2498327"/>
            <a:ext cx="437312" cy="500110"/>
          </a:xfrm>
          <a:prstGeom prst="line">
            <a:avLst/>
          </a:prstGeom>
          <a:noFill/>
          <a:ln w="38100" cap="flat" cmpd="sng" algn="ctr">
            <a:solidFill>
              <a:srgbClr val="5C2D91"/>
            </a:solidFill>
            <a:prstDash val="solid"/>
            <a:miter lim="800000"/>
          </a:ln>
          <a:effectLst/>
        </p:spPr>
      </p:cxnSp>
      <p:sp>
        <p:nvSpPr>
          <p:cNvPr id="5" name="Rounded Rectangle 4"/>
          <p:cNvSpPr/>
          <p:nvPr/>
        </p:nvSpPr>
        <p:spPr>
          <a:xfrm>
            <a:off x="494061" y="5474390"/>
            <a:ext cx="11278571" cy="1017005"/>
          </a:xfrm>
          <a:prstGeom prst="roundRect">
            <a:avLst/>
          </a:prstGeom>
          <a:solidFill>
            <a:srgbClr val="A5A5A5">
              <a:lumMod val="60000"/>
              <a:lumOff val="40000"/>
            </a:srgbClr>
          </a:solidFill>
          <a:ln w="12700" cap="flat" cmpd="sng" algn="ctr">
            <a:solidFill>
              <a:srgbClr val="5B9BD5">
                <a:shade val="50000"/>
              </a:srgbClr>
            </a:solidFill>
            <a:prstDash val="solid"/>
            <a:miter lim="800000"/>
          </a:ln>
          <a:effectLst/>
        </p:spPr>
        <p:txBody>
          <a:bodyPr rtlCol="0" anchor="ctr"/>
          <a:lstStyle/>
          <a:p>
            <a:pPr algn="ctr" defTabSz="856875">
              <a:defRPr/>
            </a:pPr>
            <a:endParaRPr lang="en-US" sz="1687" kern="0">
              <a:solidFill>
                <a:prstClr val="white"/>
              </a:solidFill>
              <a:latin typeface="Calibri" panose="020F0502020204030204"/>
            </a:endParaRPr>
          </a:p>
        </p:txBody>
      </p:sp>
      <p:sp>
        <p:nvSpPr>
          <p:cNvPr id="9" name="Freeform 8"/>
          <p:cNvSpPr/>
          <p:nvPr/>
        </p:nvSpPr>
        <p:spPr bwMode="auto">
          <a:xfrm>
            <a:off x="4219216" y="5595084"/>
            <a:ext cx="1517742" cy="82135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78D7"/>
          </a:solidFill>
          <a:ln w="6350" cap="flat" cmpd="sng" algn="ctr">
            <a:noFill/>
            <a:prstDash val="solid"/>
            <a:miter lim="800000"/>
            <a:headEnd type="none" w="med" len="med"/>
            <a:tailEnd type="none" w="med" len="med"/>
          </a:ln>
          <a:effectLst/>
        </p:spPr>
        <p:txBody>
          <a:bodyPr rot="0" spcFirstLastPara="0" vertOverflow="overflow" horzOverflow="overflow" vert="horz" wrap="square" lIns="164684" tIns="131747" rIns="164684" bIns="131747" numCol="1" spcCol="0" rtlCol="0" fromWordArt="0" anchor="t" anchorCtr="0" forceAA="0" compatLnSpc="1">
            <a:prstTxWarp prst="textNoShape">
              <a:avLst/>
            </a:prstTxWarp>
            <a:noAutofit/>
          </a:bodyPr>
          <a:lstStyle/>
          <a:p>
            <a:pPr algn="ctr" defTabSz="839559" fontAlgn="base">
              <a:lnSpc>
                <a:spcPct val="90000"/>
              </a:lnSpc>
              <a:spcBef>
                <a:spcPct val="0"/>
              </a:spcBef>
              <a:spcAft>
                <a:spcPct val="0"/>
              </a:spcAft>
              <a:defRPr/>
            </a:pPr>
            <a:endParaRPr lang="en-IN" sz="1801" b="1" kern="0" dirty="0">
              <a:solidFill>
                <a:srgbClr val="505050"/>
              </a:solidFill>
              <a:latin typeface="Segoe UI Light"/>
              <a:ea typeface="Segoe UI" pitchFamily="34" charset="0"/>
              <a:cs typeface="Segoe UI" pitchFamily="34" charset="0"/>
            </a:endParaRPr>
          </a:p>
        </p:txBody>
      </p:sp>
      <p:sp>
        <p:nvSpPr>
          <p:cNvPr id="10" name="Rectangle 378"/>
          <p:cNvSpPr>
            <a:spLocks noChangeArrowheads="1"/>
          </p:cNvSpPr>
          <p:nvPr/>
        </p:nvSpPr>
        <p:spPr bwMode="auto">
          <a:xfrm>
            <a:off x="5488880" y="1658203"/>
            <a:ext cx="64" cy="339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56875">
              <a:defRPr/>
            </a:pPr>
            <a:endParaRPr lang="en-US" altLang="en-US" sz="2206" kern="0" dirty="0">
              <a:solidFill>
                <a:srgbClr val="505050"/>
              </a:solidFill>
              <a:latin typeface="Segoe UI"/>
            </a:endParaRPr>
          </a:p>
        </p:txBody>
      </p:sp>
      <p:grpSp>
        <p:nvGrpSpPr>
          <p:cNvPr id="11" name="Group 10"/>
          <p:cNvGrpSpPr>
            <a:grpSpLocks noChangeAspect="1"/>
          </p:cNvGrpSpPr>
          <p:nvPr/>
        </p:nvGrpSpPr>
        <p:grpSpPr>
          <a:xfrm>
            <a:off x="5496372" y="1181354"/>
            <a:ext cx="1116767" cy="1356404"/>
            <a:chOff x="6676089" y="4829670"/>
            <a:chExt cx="2181833" cy="2596649"/>
          </a:xfrm>
        </p:grpSpPr>
        <p:sp>
          <p:nvSpPr>
            <p:cNvPr id="12" name="Can 11"/>
            <p:cNvSpPr/>
            <p:nvPr/>
          </p:nvSpPr>
          <p:spPr>
            <a:xfrm>
              <a:off x="6676089" y="4829670"/>
              <a:ext cx="2181833" cy="2596649"/>
            </a:xfrm>
            <a:prstGeom prst="can">
              <a:avLst>
                <a:gd name="adj" fmla="val 46919"/>
              </a:avLst>
            </a:prstGeom>
            <a:solidFill>
              <a:srgbClr val="CDCCCB"/>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grpSp>
          <p:nvGrpSpPr>
            <p:cNvPr id="14" name="Group 13"/>
            <p:cNvGrpSpPr/>
            <p:nvPr/>
          </p:nvGrpSpPr>
          <p:grpSpPr>
            <a:xfrm>
              <a:off x="6806039" y="4974045"/>
              <a:ext cx="1936120" cy="706026"/>
              <a:chOff x="3617177" y="5327184"/>
              <a:chExt cx="2539947" cy="933206"/>
            </a:xfrm>
          </p:grpSpPr>
          <p:sp>
            <p:nvSpPr>
              <p:cNvPr id="15" name="Donut 14"/>
              <p:cNvSpPr/>
              <p:nvPr/>
            </p:nvSpPr>
            <p:spPr>
              <a:xfrm>
                <a:off x="3617179" y="5327184"/>
                <a:ext cx="2539945" cy="933206"/>
              </a:xfrm>
              <a:prstGeom prst="donut">
                <a:avLst>
                  <a:gd name="adj" fmla="val 50000"/>
                </a:avLst>
              </a:prstGeom>
              <a:solidFill>
                <a:srgbClr val="00ABDA"/>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sp>
            <p:nvSpPr>
              <p:cNvPr id="16" name="Freeform 15"/>
              <p:cNvSpPr/>
              <p:nvPr/>
            </p:nvSpPr>
            <p:spPr>
              <a:xfrm>
                <a:off x="3617177" y="5577689"/>
                <a:ext cx="2511697" cy="68270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78D7"/>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grpSp>
      </p:grpSp>
      <p:sp>
        <p:nvSpPr>
          <p:cNvPr id="30" name="Flowchart: Magnetic Disk 29"/>
          <p:cNvSpPr/>
          <p:nvPr/>
        </p:nvSpPr>
        <p:spPr>
          <a:xfrm>
            <a:off x="4675423" y="5853168"/>
            <a:ext cx="505118" cy="387859"/>
          </a:xfrm>
          <a:prstGeom prst="flowChartMagneticDisk">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56875">
              <a:defRPr/>
            </a:pPr>
            <a:endParaRPr lang="en-US" sz="1687" kern="0">
              <a:solidFill>
                <a:prstClr val="white"/>
              </a:solidFill>
              <a:latin typeface="Calibri" panose="020F0502020204030204"/>
            </a:endParaRPr>
          </a:p>
        </p:txBody>
      </p:sp>
      <p:sp>
        <p:nvSpPr>
          <p:cNvPr id="31" name="Flowchart: Magnetic Disk 30"/>
          <p:cNvSpPr/>
          <p:nvPr/>
        </p:nvSpPr>
        <p:spPr>
          <a:xfrm>
            <a:off x="5206192" y="5853168"/>
            <a:ext cx="505118" cy="387859"/>
          </a:xfrm>
          <a:prstGeom prst="flowChartMagneticDisk">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56875">
              <a:defRPr/>
            </a:pPr>
            <a:endParaRPr lang="en-US" sz="1687" kern="0">
              <a:solidFill>
                <a:prstClr val="white"/>
              </a:solidFill>
              <a:latin typeface="Calibri" panose="020F0502020204030204"/>
            </a:endParaRPr>
          </a:p>
        </p:txBody>
      </p:sp>
      <p:sp>
        <p:nvSpPr>
          <p:cNvPr id="32" name="Flowchart: Magnetic Disk 31"/>
          <p:cNvSpPr/>
          <p:nvPr/>
        </p:nvSpPr>
        <p:spPr>
          <a:xfrm>
            <a:off x="5736962" y="5853168"/>
            <a:ext cx="505118" cy="387859"/>
          </a:xfrm>
          <a:prstGeom prst="flowChartMagneticDisk">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56875">
              <a:defRPr/>
            </a:pPr>
            <a:endParaRPr lang="en-US" sz="1687" kern="0">
              <a:solidFill>
                <a:prstClr val="white"/>
              </a:solidFill>
              <a:latin typeface="Calibri" panose="020F0502020204030204"/>
            </a:endParaRPr>
          </a:p>
        </p:txBody>
      </p:sp>
      <p:sp>
        <p:nvSpPr>
          <p:cNvPr id="33" name="Flowchart: Magnetic Disk 32"/>
          <p:cNvSpPr/>
          <p:nvPr/>
        </p:nvSpPr>
        <p:spPr>
          <a:xfrm>
            <a:off x="6265039" y="5853168"/>
            <a:ext cx="505118" cy="387859"/>
          </a:xfrm>
          <a:prstGeom prst="flowChartMagneticDisk">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56875">
              <a:defRPr/>
            </a:pPr>
            <a:endParaRPr lang="en-US" sz="1687" kern="0">
              <a:solidFill>
                <a:prstClr val="white"/>
              </a:solidFill>
              <a:latin typeface="Calibri" panose="020F0502020204030204"/>
            </a:endParaRPr>
          </a:p>
        </p:txBody>
      </p:sp>
      <p:sp>
        <p:nvSpPr>
          <p:cNvPr id="34" name="Flowchart: Magnetic Disk 33"/>
          <p:cNvSpPr/>
          <p:nvPr/>
        </p:nvSpPr>
        <p:spPr>
          <a:xfrm>
            <a:off x="6791056" y="5853168"/>
            <a:ext cx="505118" cy="387859"/>
          </a:xfrm>
          <a:prstGeom prst="flowChartMagneticDisk">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56875">
              <a:defRPr/>
            </a:pPr>
            <a:endParaRPr lang="en-US" sz="1687" kern="0">
              <a:solidFill>
                <a:prstClr val="white"/>
              </a:solidFill>
              <a:latin typeface="Calibri" panose="020F0502020204030204"/>
            </a:endParaRPr>
          </a:p>
        </p:txBody>
      </p:sp>
      <p:sp>
        <p:nvSpPr>
          <p:cNvPr id="35" name="TextBox 34"/>
          <p:cNvSpPr txBox="1"/>
          <p:nvPr/>
        </p:nvSpPr>
        <p:spPr>
          <a:xfrm>
            <a:off x="5296060" y="5522156"/>
            <a:ext cx="2054754" cy="444207"/>
          </a:xfrm>
          <a:prstGeom prst="rect">
            <a:avLst/>
          </a:prstGeom>
          <a:noFill/>
        </p:spPr>
        <p:txBody>
          <a:bodyPr wrap="square" lIns="164708" tIns="131767" rIns="164708" bIns="131767" rtlCol="0">
            <a:spAutoFit/>
          </a:bodyPr>
          <a:lstStyle/>
          <a:p>
            <a:pPr algn="ctr" defTabSz="839171" fontAlgn="base">
              <a:lnSpc>
                <a:spcPct val="90000"/>
              </a:lnSpc>
              <a:spcBef>
                <a:spcPct val="0"/>
              </a:spcBef>
              <a:spcAft>
                <a:spcPts val="539"/>
              </a:spcAft>
              <a:defRPr/>
            </a:pPr>
            <a:r>
              <a:rPr lang="en-US" sz="1285" kern="0" dirty="0">
                <a:solidFill>
                  <a:srgbClr val="515151"/>
                </a:solidFill>
                <a:latin typeface="Calibri" panose="020F0502020204030204"/>
                <a:ea typeface="MS PGothic" charset="0"/>
                <a:cs typeface="Segoe UI" panose="020B0502040204020203" pitchFamily="34" charset="0"/>
              </a:rPr>
              <a:t>Blob storage [WASB(S)]</a:t>
            </a:r>
          </a:p>
        </p:txBody>
      </p:sp>
      <p:sp>
        <p:nvSpPr>
          <p:cNvPr id="42" name="TextBox 41"/>
          <p:cNvSpPr txBox="1"/>
          <p:nvPr/>
        </p:nvSpPr>
        <p:spPr>
          <a:xfrm>
            <a:off x="5593165" y="1233620"/>
            <a:ext cx="876299" cy="456171"/>
          </a:xfrm>
          <a:prstGeom prst="rect">
            <a:avLst/>
          </a:prstGeom>
          <a:noFill/>
        </p:spPr>
        <p:txBody>
          <a:bodyPr wrap="none" lIns="164708" tIns="131767" rIns="164708" bIns="131767" rtlCol="0">
            <a:spAutoFit/>
          </a:bodyPr>
          <a:lstStyle/>
          <a:p>
            <a:pPr algn="ctr" defTabSz="839171" fontAlgn="base">
              <a:lnSpc>
                <a:spcPct val="90000"/>
              </a:lnSpc>
              <a:spcBef>
                <a:spcPct val="0"/>
              </a:spcBef>
              <a:spcAft>
                <a:spcPts val="539"/>
              </a:spcAft>
              <a:defRPr/>
            </a:pPr>
            <a:r>
              <a:rPr lang="en-US" sz="1372" b="1" kern="0" dirty="0">
                <a:solidFill>
                  <a:schemeClr val="accent6"/>
                </a:solidFill>
                <a:latin typeface="Calibri" panose="020F0502020204030204"/>
                <a:ea typeface="MS PGothic" charset="0"/>
                <a:cs typeface="Segoe UI" panose="020B0502040204020203" pitchFamily="34" charset="0"/>
              </a:rPr>
              <a:t>Control</a:t>
            </a:r>
          </a:p>
        </p:txBody>
      </p:sp>
      <p:sp>
        <p:nvSpPr>
          <p:cNvPr id="43" name="Rounded Rectangle 42"/>
          <p:cNvSpPr/>
          <p:nvPr/>
        </p:nvSpPr>
        <p:spPr>
          <a:xfrm>
            <a:off x="5660070" y="1730242"/>
            <a:ext cx="813107" cy="175611"/>
          </a:xfrm>
          <a:prstGeom prst="roundRect">
            <a:avLst/>
          </a:prstGeom>
          <a:solidFill>
            <a:schemeClr val="accent1"/>
          </a:solidFill>
          <a:ln w="12700" cap="flat" cmpd="sng" algn="ctr">
            <a:noFill/>
            <a:prstDash val="solid"/>
            <a:miter lim="800000"/>
          </a:ln>
          <a:effectLst/>
        </p:spPr>
        <p:txBody>
          <a:bodyPr rtlCol="0" anchor="ctr"/>
          <a:lstStyle/>
          <a:p>
            <a:pPr algn="ctr" defTabSz="856875">
              <a:defRPr/>
            </a:pPr>
            <a:r>
              <a:rPr lang="en-US" sz="984" b="1" kern="0" dirty="0">
                <a:solidFill>
                  <a:prstClr val="white"/>
                </a:solidFill>
                <a:latin typeface="Calibri" panose="020F0502020204030204"/>
              </a:rPr>
              <a:t>Engine</a:t>
            </a:r>
          </a:p>
        </p:txBody>
      </p:sp>
      <p:sp>
        <p:nvSpPr>
          <p:cNvPr id="45" name="Rounded Rectangle 44"/>
          <p:cNvSpPr/>
          <p:nvPr/>
        </p:nvSpPr>
        <p:spPr>
          <a:xfrm>
            <a:off x="5668359" y="1956357"/>
            <a:ext cx="813107" cy="173573"/>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56875">
              <a:defRPr/>
            </a:pPr>
            <a:r>
              <a:rPr lang="en-US" sz="984" b="1" kern="0" dirty="0">
                <a:solidFill>
                  <a:prstClr val="white"/>
                </a:solidFill>
                <a:latin typeface="Calibri" panose="020F0502020204030204"/>
              </a:rPr>
              <a:t>DMS</a:t>
            </a:r>
          </a:p>
        </p:txBody>
      </p:sp>
      <p:sp>
        <p:nvSpPr>
          <p:cNvPr id="46" name="Freeform 45"/>
          <p:cNvSpPr/>
          <p:nvPr/>
        </p:nvSpPr>
        <p:spPr bwMode="auto">
          <a:xfrm>
            <a:off x="5642772" y="2161787"/>
            <a:ext cx="737177" cy="26691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4684" tIns="131747" rIns="164684" bIns="131747" numCol="1" spcCol="0" rtlCol="0" fromWordArt="0" anchor="t" anchorCtr="0" forceAA="0" compatLnSpc="1">
            <a:prstTxWarp prst="textNoShape">
              <a:avLst/>
            </a:prstTxWarp>
            <a:noAutofit/>
          </a:bodyPr>
          <a:lstStyle/>
          <a:p>
            <a:pPr algn="ctr" defTabSz="839559" fontAlgn="base">
              <a:lnSpc>
                <a:spcPct val="90000"/>
              </a:lnSpc>
              <a:spcBef>
                <a:spcPct val="0"/>
              </a:spcBef>
              <a:spcAft>
                <a:spcPct val="0"/>
              </a:spcAft>
              <a:defRPr/>
            </a:pPr>
            <a:r>
              <a:rPr lang="en-IN" sz="984" b="1" kern="0" dirty="0">
                <a:solidFill>
                  <a:srgbClr val="505050"/>
                </a:solidFill>
                <a:latin typeface="Segoe UI Light"/>
                <a:ea typeface="Segoe UI" pitchFamily="34" charset="0"/>
                <a:cs typeface="Segoe UI" pitchFamily="34" charset="0"/>
              </a:rPr>
              <a:t>SQL DB</a:t>
            </a:r>
          </a:p>
        </p:txBody>
      </p:sp>
      <p:sp>
        <p:nvSpPr>
          <p:cNvPr id="221" name="Rounded Rectangle 220"/>
          <p:cNvSpPr/>
          <p:nvPr/>
        </p:nvSpPr>
        <p:spPr>
          <a:xfrm>
            <a:off x="654344" y="3547279"/>
            <a:ext cx="671988" cy="173573"/>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56875">
              <a:defRPr/>
            </a:pPr>
            <a:r>
              <a:rPr lang="en-US" sz="984" b="1" kern="0" dirty="0">
                <a:solidFill>
                  <a:prstClr val="white"/>
                </a:solidFill>
                <a:latin typeface="Calibri" panose="020F0502020204030204"/>
              </a:rPr>
              <a:t>DMS</a:t>
            </a:r>
          </a:p>
        </p:txBody>
      </p:sp>
      <p:sp>
        <p:nvSpPr>
          <p:cNvPr id="223" name="Freeform 222"/>
          <p:cNvSpPr/>
          <p:nvPr/>
        </p:nvSpPr>
        <p:spPr bwMode="auto">
          <a:xfrm>
            <a:off x="593363" y="3792991"/>
            <a:ext cx="737177" cy="26691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4684" tIns="131747" rIns="164684" bIns="131747" numCol="1" spcCol="0" rtlCol="0" fromWordArt="0" anchor="t" anchorCtr="0" forceAA="0" compatLnSpc="1">
            <a:prstTxWarp prst="textNoShape">
              <a:avLst/>
            </a:prstTxWarp>
            <a:noAutofit/>
          </a:bodyPr>
          <a:lstStyle/>
          <a:p>
            <a:pPr algn="ctr" defTabSz="839559" fontAlgn="base">
              <a:lnSpc>
                <a:spcPct val="90000"/>
              </a:lnSpc>
              <a:spcBef>
                <a:spcPct val="0"/>
              </a:spcBef>
              <a:spcAft>
                <a:spcPct val="0"/>
              </a:spcAft>
              <a:defRPr/>
            </a:pPr>
            <a:r>
              <a:rPr lang="en-IN" sz="984" b="1" kern="0" dirty="0">
                <a:solidFill>
                  <a:srgbClr val="505050"/>
                </a:solidFill>
                <a:latin typeface="Calibri" panose="020F0502020204030204" pitchFamily="34" charset="0"/>
                <a:ea typeface="Segoe UI" pitchFamily="34" charset="0"/>
                <a:cs typeface="Segoe UI" pitchFamily="34" charset="0"/>
              </a:rPr>
              <a:t>SQL DB </a:t>
            </a:r>
          </a:p>
        </p:txBody>
      </p:sp>
      <p:sp>
        <p:nvSpPr>
          <p:cNvPr id="6" name="TextBox 5"/>
          <p:cNvSpPr txBox="1"/>
          <p:nvPr/>
        </p:nvSpPr>
        <p:spPr>
          <a:xfrm rot="5400000">
            <a:off x="713637" y="4323132"/>
            <a:ext cx="522848" cy="506836"/>
          </a:xfrm>
          <a:prstGeom prst="rect">
            <a:avLst/>
          </a:prstGeom>
          <a:noFill/>
        </p:spPr>
        <p:txBody>
          <a:bodyPr wrap="square" lIns="179262" tIns="143409" rIns="179262" bIns="143409" rtlCol="0">
            <a:spAutoFit/>
          </a:bodyPr>
          <a:lstStyle/>
          <a:p>
            <a:pPr defTabSz="896297">
              <a:lnSpc>
                <a:spcPct val="90000"/>
              </a:lnSpc>
              <a:spcAft>
                <a:spcPts val="588"/>
              </a:spcAft>
              <a:defRPr/>
            </a:pPr>
            <a:r>
              <a:rPr lang="en-US" sz="1568" b="1" kern="0" dirty="0">
                <a:solidFill>
                  <a:schemeClr val="accent6"/>
                </a:solidFill>
              </a:rPr>
              <a:t>…</a:t>
            </a:r>
          </a:p>
        </p:txBody>
      </p:sp>
      <p:grpSp>
        <p:nvGrpSpPr>
          <p:cNvPr id="163" name="Group 162"/>
          <p:cNvGrpSpPr/>
          <p:nvPr/>
        </p:nvGrpSpPr>
        <p:grpSpPr>
          <a:xfrm>
            <a:off x="1653532" y="2906152"/>
            <a:ext cx="1006612" cy="2302290"/>
            <a:chOff x="9830164" y="3198627"/>
            <a:chExt cx="1148681" cy="1463134"/>
          </a:xfrm>
        </p:grpSpPr>
        <p:grpSp>
          <p:nvGrpSpPr>
            <p:cNvPr id="164" name="Group 163"/>
            <p:cNvGrpSpPr>
              <a:grpSpLocks noChangeAspect="1"/>
            </p:cNvGrpSpPr>
            <p:nvPr/>
          </p:nvGrpSpPr>
          <p:grpSpPr>
            <a:xfrm>
              <a:off x="9882326" y="3198627"/>
              <a:ext cx="1024606" cy="1463134"/>
              <a:chOff x="6592191" y="2051295"/>
              <a:chExt cx="2194328" cy="3133501"/>
            </a:xfrm>
          </p:grpSpPr>
          <p:sp>
            <p:nvSpPr>
              <p:cNvPr id="166" name="Can 165"/>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sp>
            <p:nvSpPr>
              <p:cNvPr id="167" name="Donut 166"/>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grpSp>
            <p:nvGrpSpPr>
              <p:cNvPr id="168" name="Group 167"/>
              <p:cNvGrpSpPr/>
              <p:nvPr/>
            </p:nvGrpSpPr>
            <p:grpSpPr>
              <a:xfrm>
                <a:off x="6654556" y="2051295"/>
                <a:ext cx="2062790" cy="690308"/>
                <a:chOff x="3418453" y="1463971"/>
                <a:chExt cx="2706123" cy="912428"/>
              </a:xfrm>
            </p:grpSpPr>
            <p:sp>
              <p:nvSpPr>
                <p:cNvPr id="169" name="Donut 168"/>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sp>
              <p:nvSpPr>
                <p:cNvPr id="170" name="Freeform 169"/>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grpSp>
        </p:grpSp>
        <p:sp>
          <p:nvSpPr>
            <p:cNvPr id="165" name="TextBox 164"/>
            <p:cNvSpPr txBox="1"/>
            <p:nvPr/>
          </p:nvSpPr>
          <p:spPr>
            <a:xfrm>
              <a:off x="9830164" y="3257274"/>
              <a:ext cx="1148681" cy="289902"/>
            </a:xfrm>
            <a:prstGeom prst="rect">
              <a:avLst/>
            </a:prstGeom>
            <a:noFill/>
          </p:spPr>
          <p:txBody>
            <a:bodyPr wrap="square" lIns="164708" tIns="131767" rIns="164708" bIns="131767" rtlCol="0">
              <a:spAutoFit/>
            </a:bodyPr>
            <a:lstStyle/>
            <a:p>
              <a:pPr algn="ctr" defTabSz="839171" fontAlgn="base">
                <a:lnSpc>
                  <a:spcPct val="90000"/>
                </a:lnSpc>
                <a:spcBef>
                  <a:spcPct val="0"/>
                </a:spcBef>
                <a:spcAft>
                  <a:spcPts val="539"/>
                </a:spcAft>
                <a:defRPr/>
              </a:pPr>
              <a:r>
                <a:rPr lang="en-US" sz="1372" b="1" kern="0" dirty="0">
                  <a:solidFill>
                    <a:srgbClr val="515151"/>
                  </a:solidFill>
                  <a:latin typeface="Calibri" panose="020F0502020204030204"/>
                  <a:ea typeface="MS PGothic" charset="0"/>
                  <a:cs typeface="Segoe UI" panose="020B0502040204020203" pitchFamily="34" charset="0"/>
                </a:rPr>
                <a:t>Compute</a:t>
              </a:r>
            </a:p>
          </p:txBody>
        </p:sp>
      </p:grpSp>
      <p:sp>
        <p:nvSpPr>
          <p:cNvPr id="171" name="Rounded Rectangle 170"/>
          <p:cNvSpPr/>
          <p:nvPr/>
        </p:nvSpPr>
        <p:spPr bwMode="auto">
          <a:xfrm>
            <a:off x="1780213" y="3908942"/>
            <a:ext cx="735100" cy="1139930"/>
          </a:xfrm>
          <a:prstGeom prst="round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4" rIns="0" bIns="45714" numCol="1" rtlCol="0" anchor="t" anchorCtr="0" compatLnSpc="1">
            <a:prstTxWarp prst="textNoShape">
              <a:avLst/>
            </a:prstTxWarp>
          </a:bodyPr>
          <a:lstStyle/>
          <a:p>
            <a:pPr defTabSz="914011" fontAlgn="base">
              <a:spcBef>
                <a:spcPct val="0"/>
              </a:spcBef>
              <a:spcAft>
                <a:spcPct val="0"/>
              </a:spcAft>
              <a:defRPr/>
            </a:pPr>
            <a:br>
              <a:rPr lang="en-US" sz="980" b="1" kern="0" dirty="0">
                <a:solidFill>
                  <a:schemeClr val="accent6"/>
                </a:solidFill>
              </a:rPr>
            </a:br>
            <a:r>
              <a:rPr lang="en-US" sz="980" b="1" kern="0" dirty="0">
                <a:solidFill>
                  <a:schemeClr val="accent6"/>
                </a:solidFill>
              </a:rPr>
              <a:t>Dist_DB_7</a:t>
            </a:r>
          </a:p>
          <a:p>
            <a:pPr defTabSz="914011" fontAlgn="base">
              <a:spcBef>
                <a:spcPct val="0"/>
              </a:spcBef>
              <a:spcAft>
                <a:spcPct val="0"/>
              </a:spcAft>
              <a:defRPr/>
            </a:pPr>
            <a:r>
              <a:rPr lang="en-US" sz="980" b="1" kern="0" dirty="0">
                <a:solidFill>
                  <a:schemeClr val="accent6"/>
                </a:solidFill>
              </a:rPr>
              <a:t>Dist_DB_8</a:t>
            </a:r>
          </a:p>
          <a:p>
            <a:pPr defTabSz="914011" fontAlgn="base">
              <a:spcBef>
                <a:spcPct val="0"/>
              </a:spcBef>
              <a:spcAft>
                <a:spcPct val="0"/>
              </a:spcAft>
              <a:defRPr/>
            </a:pPr>
            <a:endParaRPr lang="en-US" sz="980" b="1" kern="0" dirty="0">
              <a:solidFill>
                <a:schemeClr val="accent6"/>
              </a:solidFill>
            </a:endParaRPr>
          </a:p>
          <a:p>
            <a:pPr defTabSz="914011" fontAlgn="base">
              <a:spcBef>
                <a:spcPct val="0"/>
              </a:spcBef>
              <a:spcAft>
                <a:spcPct val="0"/>
              </a:spcAft>
              <a:defRPr/>
            </a:pPr>
            <a:endParaRPr lang="en-US" sz="980" b="1" kern="0" dirty="0">
              <a:solidFill>
                <a:schemeClr val="accent6"/>
              </a:solidFill>
            </a:endParaRPr>
          </a:p>
          <a:p>
            <a:pPr defTabSz="914011" fontAlgn="base">
              <a:spcBef>
                <a:spcPct val="0"/>
              </a:spcBef>
              <a:spcAft>
                <a:spcPct val="0"/>
              </a:spcAft>
              <a:defRPr/>
            </a:pPr>
            <a:r>
              <a:rPr lang="en-US" sz="980" b="1" kern="0" dirty="0">
                <a:solidFill>
                  <a:schemeClr val="accent6"/>
                </a:solidFill>
              </a:rPr>
              <a:t>Dist_DB_12</a:t>
            </a:r>
          </a:p>
        </p:txBody>
      </p:sp>
      <p:sp>
        <p:nvSpPr>
          <p:cNvPr id="172" name="Rounded Rectangle 171"/>
          <p:cNvSpPr/>
          <p:nvPr/>
        </p:nvSpPr>
        <p:spPr>
          <a:xfrm>
            <a:off x="1813815" y="3534102"/>
            <a:ext cx="671988" cy="173573"/>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56875">
              <a:defRPr/>
            </a:pPr>
            <a:r>
              <a:rPr lang="en-US" sz="984" b="1" kern="0" dirty="0">
                <a:solidFill>
                  <a:prstClr val="white"/>
                </a:solidFill>
                <a:latin typeface="Calibri" panose="020F0502020204030204"/>
              </a:rPr>
              <a:t>DMS</a:t>
            </a:r>
          </a:p>
        </p:txBody>
      </p:sp>
      <p:sp>
        <p:nvSpPr>
          <p:cNvPr id="174" name="Freeform 173"/>
          <p:cNvSpPr/>
          <p:nvPr/>
        </p:nvSpPr>
        <p:spPr bwMode="auto">
          <a:xfrm>
            <a:off x="1752834" y="3779813"/>
            <a:ext cx="737177" cy="26691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4684" tIns="131747" rIns="164684" bIns="131747" numCol="1" spcCol="0" rtlCol="0" fromWordArt="0" anchor="t" anchorCtr="0" forceAA="0" compatLnSpc="1">
            <a:prstTxWarp prst="textNoShape">
              <a:avLst/>
            </a:prstTxWarp>
            <a:noAutofit/>
          </a:bodyPr>
          <a:lstStyle/>
          <a:p>
            <a:pPr algn="ctr" defTabSz="839559" fontAlgn="base">
              <a:lnSpc>
                <a:spcPct val="90000"/>
              </a:lnSpc>
              <a:spcBef>
                <a:spcPct val="0"/>
              </a:spcBef>
              <a:spcAft>
                <a:spcPct val="0"/>
              </a:spcAft>
              <a:defRPr/>
            </a:pPr>
            <a:r>
              <a:rPr lang="en-IN" sz="984" b="1" kern="0" dirty="0">
                <a:solidFill>
                  <a:srgbClr val="505050"/>
                </a:solidFill>
                <a:latin typeface="Calibri" panose="020F0502020204030204" pitchFamily="34" charset="0"/>
                <a:ea typeface="Segoe UI" pitchFamily="34" charset="0"/>
                <a:cs typeface="Segoe UI" pitchFamily="34" charset="0"/>
              </a:rPr>
              <a:t>SQL DB </a:t>
            </a:r>
          </a:p>
        </p:txBody>
      </p:sp>
      <p:sp>
        <p:nvSpPr>
          <p:cNvPr id="175" name="TextBox 174"/>
          <p:cNvSpPr txBox="1"/>
          <p:nvPr/>
        </p:nvSpPr>
        <p:spPr>
          <a:xfrm rot="5400000">
            <a:off x="1873108" y="4309954"/>
            <a:ext cx="522848" cy="506836"/>
          </a:xfrm>
          <a:prstGeom prst="rect">
            <a:avLst/>
          </a:prstGeom>
          <a:noFill/>
        </p:spPr>
        <p:txBody>
          <a:bodyPr wrap="square" lIns="179262" tIns="143409" rIns="179262" bIns="143409" rtlCol="0">
            <a:spAutoFit/>
          </a:bodyPr>
          <a:lstStyle/>
          <a:p>
            <a:pPr defTabSz="896297">
              <a:lnSpc>
                <a:spcPct val="90000"/>
              </a:lnSpc>
              <a:spcAft>
                <a:spcPts val="588"/>
              </a:spcAft>
              <a:defRPr/>
            </a:pPr>
            <a:r>
              <a:rPr lang="en-US" sz="1568" b="1" kern="0" dirty="0">
                <a:solidFill>
                  <a:schemeClr val="accent6"/>
                </a:solidFill>
              </a:rPr>
              <a:t>…</a:t>
            </a:r>
          </a:p>
        </p:txBody>
      </p:sp>
      <p:grpSp>
        <p:nvGrpSpPr>
          <p:cNvPr id="176" name="Group 175"/>
          <p:cNvGrpSpPr/>
          <p:nvPr/>
        </p:nvGrpSpPr>
        <p:grpSpPr>
          <a:xfrm>
            <a:off x="2773921" y="2906152"/>
            <a:ext cx="1006612" cy="2302290"/>
            <a:chOff x="9830164" y="3198627"/>
            <a:chExt cx="1148681" cy="1463134"/>
          </a:xfrm>
        </p:grpSpPr>
        <p:grpSp>
          <p:nvGrpSpPr>
            <p:cNvPr id="177" name="Group 176"/>
            <p:cNvGrpSpPr>
              <a:grpSpLocks noChangeAspect="1"/>
            </p:cNvGrpSpPr>
            <p:nvPr/>
          </p:nvGrpSpPr>
          <p:grpSpPr>
            <a:xfrm>
              <a:off x="9882326" y="3198627"/>
              <a:ext cx="1024606" cy="1463134"/>
              <a:chOff x="6592191" y="2051295"/>
              <a:chExt cx="2194328" cy="3133501"/>
            </a:xfrm>
          </p:grpSpPr>
          <p:sp>
            <p:nvSpPr>
              <p:cNvPr id="179" name="Can 178"/>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sp>
            <p:nvSpPr>
              <p:cNvPr id="180" name="Donut 179"/>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grpSp>
            <p:nvGrpSpPr>
              <p:cNvPr id="181" name="Group 180"/>
              <p:cNvGrpSpPr/>
              <p:nvPr/>
            </p:nvGrpSpPr>
            <p:grpSpPr>
              <a:xfrm>
                <a:off x="6654556" y="2051295"/>
                <a:ext cx="2062790" cy="690308"/>
                <a:chOff x="3418453" y="1463971"/>
                <a:chExt cx="2706123" cy="912428"/>
              </a:xfrm>
            </p:grpSpPr>
            <p:sp>
              <p:nvSpPr>
                <p:cNvPr id="182" name="Donut 181"/>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sp>
              <p:nvSpPr>
                <p:cNvPr id="183" name="Freeform 182"/>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grpSp>
        </p:grpSp>
        <p:sp>
          <p:nvSpPr>
            <p:cNvPr id="178" name="TextBox 177"/>
            <p:cNvSpPr txBox="1"/>
            <p:nvPr/>
          </p:nvSpPr>
          <p:spPr>
            <a:xfrm>
              <a:off x="9830164" y="3257274"/>
              <a:ext cx="1148681" cy="289902"/>
            </a:xfrm>
            <a:prstGeom prst="rect">
              <a:avLst/>
            </a:prstGeom>
            <a:noFill/>
          </p:spPr>
          <p:txBody>
            <a:bodyPr wrap="square" lIns="164708" tIns="131767" rIns="164708" bIns="131767" rtlCol="0">
              <a:spAutoFit/>
            </a:bodyPr>
            <a:lstStyle/>
            <a:p>
              <a:pPr algn="ctr" defTabSz="839171" fontAlgn="base">
                <a:lnSpc>
                  <a:spcPct val="90000"/>
                </a:lnSpc>
                <a:spcBef>
                  <a:spcPct val="0"/>
                </a:spcBef>
                <a:spcAft>
                  <a:spcPts val="539"/>
                </a:spcAft>
                <a:defRPr/>
              </a:pPr>
              <a:r>
                <a:rPr lang="en-US" sz="1372" b="1" kern="0" dirty="0">
                  <a:solidFill>
                    <a:srgbClr val="515151"/>
                  </a:solidFill>
                  <a:latin typeface="Calibri" panose="020F0502020204030204"/>
                  <a:ea typeface="MS PGothic" charset="0"/>
                  <a:cs typeface="Segoe UI" panose="020B0502040204020203" pitchFamily="34" charset="0"/>
                </a:rPr>
                <a:t>Compute</a:t>
              </a:r>
            </a:p>
          </p:txBody>
        </p:sp>
      </p:grpSp>
      <p:sp>
        <p:nvSpPr>
          <p:cNvPr id="184" name="Rounded Rectangle 183"/>
          <p:cNvSpPr/>
          <p:nvPr/>
        </p:nvSpPr>
        <p:spPr bwMode="auto">
          <a:xfrm>
            <a:off x="2900601" y="3908942"/>
            <a:ext cx="735100" cy="1139930"/>
          </a:xfrm>
          <a:prstGeom prst="round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4" rIns="0" bIns="45714" numCol="1" rtlCol="0" anchor="t" anchorCtr="0" compatLnSpc="1">
            <a:prstTxWarp prst="textNoShape">
              <a:avLst/>
            </a:prstTxWarp>
          </a:bodyPr>
          <a:lstStyle/>
          <a:p>
            <a:pPr defTabSz="914011" fontAlgn="base">
              <a:spcBef>
                <a:spcPct val="0"/>
              </a:spcBef>
              <a:spcAft>
                <a:spcPct val="0"/>
              </a:spcAft>
              <a:defRPr/>
            </a:pPr>
            <a:br>
              <a:rPr lang="en-US" sz="980" b="1" kern="0" dirty="0">
                <a:solidFill>
                  <a:schemeClr val="accent6"/>
                </a:solidFill>
              </a:rPr>
            </a:br>
            <a:r>
              <a:rPr lang="en-US" sz="980" b="1" kern="0" dirty="0">
                <a:solidFill>
                  <a:schemeClr val="accent6"/>
                </a:solidFill>
              </a:rPr>
              <a:t>Dist_DB_13</a:t>
            </a:r>
          </a:p>
          <a:p>
            <a:pPr defTabSz="914011" fontAlgn="base">
              <a:spcBef>
                <a:spcPct val="0"/>
              </a:spcBef>
              <a:spcAft>
                <a:spcPct val="0"/>
              </a:spcAft>
              <a:defRPr/>
            </a:pPr>
            <a:r>
              <a:rPr lang="en-US" sz="980" b="1" kern="0" dirty="0">
                <a:solidFill>
                  <a:schemeClr val="accent6"/>
                </a:solidFill>
              </a:rPr>
              <a:t>Dist_DB_14</a:t>
            </a:r>
          </a:p>
          <a:p>
            <a:pPr defTabSz="914011" fontAlgn="base">
              <a:spcBef>
                <a:spcPct val="0"/>
              </a:spcBef>
              <a:spcAft>
                <a:spcPct val="0"/>
              </a:spcAft>
              <a:defRPr/>
            </a:pPr>
            <a:endParaRPr lang="en-US" sz="980" b="1" kern="0" dirty="0">
              <a:solidFill>
                <a:schemeClr val="accent6"/>
              </a:solidFill>
            </a:endParaRPr>
          </a:p>
          <a:p>
            <a:pPr defTabSz="914011" fontAlgn="base">
              <a:spcBef>
                <a:spcPct val="0"/>
              </a:spcBef>
              <a:spcAft>
                <a:spcPct val="0"/>
              </a:spcAft>
              <a:defRPr/>
            </a:pPr>
            <a:endParaRPr lang="en-US" sz="980" b="1" kern="0" dirty="0">
              <a:solidFill>
                <a:schemeClr val="accent6"/>
              </a:solidFill>
            </a:endParaRPr>
          </a:p>
          <a:p>
            <a:pPr defTabSz="914011" fontAlgn="base">
              <a:spcBef>
                <a:spcPct val="0"/>
              </a:spcBef>
              <a:spcAft>
                <a:spcPct val="0"/>
              </a:spcAft>
              <a:defRPr/>
            </a:pPr>
            <a:r>
              <a:rPr lang="en-US" sz="980" b="1" kern="0" dirty="0">
                <a:solidFill>
                  <a:schemeClr val="accent6"/>
                </a:solidFill>
              </a:rPr>
              <a:t>Dist_DB_18</a:t>
            </a:r>
          </a:p>
        </p:txBody>
      </p:sp>
      <p:sp>
        <p:nvSpPr>
          <p:cNvPr id="185" name="Rounded Rectangle 184"/>
          <p:cNvSpPr/>
          <p:nvPr/>
        </p:nvSpPr>
        <p:spPr>
          <a:xfrm>
            <a:off x="2934203" y="3534102"/>
            <a:ext cx="671988" cy="173573"/>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56875">
              <a:defRPr/>
            </a:pPr>
            <a:r>
              <a:rPr lang="en-US" sz="984" b="1" kern="0" dirty="0">
                <a:solidFill>
                  <a:prstClr val="white"/>
                </a:solidFill>
                <a:latin typeface="Calibri" panose="020F0502020204030204"/>
              </a:rPr>
              <a:t>DMS</a:t>
            </a:r>
          </a:p>
        </p:txBody>
      </p:sp>
      <p:sp>
        <p:nvSpPr>
          <p:cNvPr id="186" name="Freeform 185"/>
          <p:cNvSpPr/>
          <p:nvPr/>
        </p:nvSpPr>
        <p:spPr bwMode="auto">
          <a:xfrm>
            <a:off x="2873222" y="3779813"/>
            <a:ext cx="737177" cy="26691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4684" tIns="131747" rIns="164684" bIns="131747" numCol="1" spcCol="0" rtlCol="0" fromWordArt="0" anchor="t" anchorCtr="0" forceAA="0" compatLnSpc="1">
            <a:prstTxWarp prst="textNoShape">
              <a:avLst/>
            </a:prstTxWarp>
            <a:noAutofit/>
          </a:bodyPr>
          <a:lstStyle/>
          <a:p>
            <a:pPr algn="ctr" defTabSz="839559" fontAlgn="base">
              <a:lnSpc>
                <a:spcPct val="90000"/>
              </a:lnSpc>
              <a:spcBef>
                <a:spcPct val="0"/>
              </a:spcBef>
              <a:spcAft>
                <a:spcPct val="0"/>
              </a:spcAft>
              <a:defRPr/>
            </a:pPr>
            <a:r>
              <a:rPr lang="en-IN" sz="984" b="1" kern="0" dirty="0">
                <a:solidFill>
                  <a:srgbClr val="505050"/>
                </a:solidFill>
                <a:latin typeface="Calibri" panose="020F0502020204030204" pitchFamily="34" charset="0"/>
                <a:ea typeface="Segoe UI" pitchFamily="34" charset="0"/>
                <a:cs typeface="Segoe UI" pitchFamily="34" charset="0"/>
              </a:rPr>
              <a:t>SQL DB </a:t>
            </a:r>
          </a:p>
        </p:txBody>
      </p:sp>
      <p:sp>
        <p:nvSpPr>
          <p:cNvPr id="187" name="TextBox 186"/>
          <p:cNvSpPr txBox="1"/>
          <p:nvPr/>
        </p:nvSpPr>
        <p:spPr>
          <a:xfrm rot="5400000">
            <a:off x="2993496" y="4309954"/>
            <a:ext cx="522848" cy="506836"/>
          </a:xfrm>
          <a:prstGeom prst="rect">
            <a:avLst/>
          </a:prstGeom>
          <a:noFill/>
        </p:spPr>
        <p:txBody>
          <a:bodyPr wrap="square" lIns="179262" tIns="143409" rIns="179262" bIns="143409" rtlCol="0">
            <a:spAutoFit/>
          </a:bodyPr>
          <a:lstStyle/>
          <a:p>
            <a:pPr defTabSz="896297">
              <a:lnSpc>
                <a:spcPct val="90000"/>
              </a:lnSpc>
              <a:spcAft>
                <a:spcPts val="588"/>
              </a:spcAft>
              <a:defRPr/>
            </a:pPr>
            <a:r>
              <a:rPr lang="en-US" sz="1568" b="1" kern="0" dirty="0">
                <a:solidFill>
                  <a:schemeClr val="accent6"/>
                </a:solidFill>
              </a:rPr>
              <a:t>…</a:t>
            </a:r>
          </a:p>
        </p:txBody>
      </p:sp>
      <p:grpSp>
        <p:nvGrpSpPr>
          <p:cNvPr id="188" name="Group 187"/>
          <p:cNvGrpSpPr/>
          <p:nvPr/>
        </p:nvGrpSpPr>
        <p:grpSpPr>
          <a:xfrm>
            <a:off x="3894309" y="2906152"/>
            <a:ext cx="1006612" cy="2302290"/>
            <a:chOff x="9830164" y="3198627"/>
            <a:chExt cx="1148681" cy="1463134"/>
          </a:xfrm>
        </p:grpSpPr>
        <p:grpSp>
          <p:nvGrpSpPr>
            <p:cNvPr id="189" name="Group 188"/>
            <p:cNvGrpSpPr>
              <a:grpSpLocks noChangeAspect="1"/>
            </p:cNvGrpSpPr>
            <p:nvPr/>
          </p:nvGrpSpPr>
          <p:grpSpPr>
            <a:xfrm>
              <a:off x="9882326" y="3198627"/>
              <a:ext cx="1024606" cy="1463134"/>
              <a:chOff x="6592191" y="2051295"/>
              <a:chExt cx="2194328" cy="3133501"/>
            </a:xfrm>
          </p:grpSpPr>
          <p:sp>
            <p:nvSpPr>
              <p:cNvPr id="191" name="Can 190"/>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sp>
            <p:nvSpPr>
              <p:cNvPr id="192" name="Donut 191"/>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grpSp>
            <p:nvGrpSpPr>
              <p:cNvPr id="193" name="Group 192"/>
              <p:cNvGrpSpPr/>
              <p:nvPr/>
            </p:nvGrpSpPr>
            <p:grpSpPr>
              <a:xfrm>
                <a:off x="6654556" y="2051295"/>
                <a:ext cx="2062790" cy="690308"/>
                <a:chOff x="3418453" y="1463971"/>
                <a:chExt cx="2706123" cy="912428"/>
              </a:xfrm>
            </p:grpSpPr>
            <p:sp>
              <p:nvSpPr>
                <p:cNvPr id="194" name="Donut 193"/>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sp>
              <p:nvSpPr>
                <p:cNvPr id="195" name="Freeform 194"/>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grpSp>
        </p:grpSp>
        <p:sp>
          <p:nvSpPr>
            <p:cNvPr id="190" name="TextBox 189"/>
            <p:cNvSpPr txBox="1"/>
            <p:nvPr/>
          </p:nvSpPr>
          <p:spPr>
            <a:xfrm>
              <a:off x="9830164" y="3257274"/>
              <a:ext cx="1148681" cy="289902"/>
            </a:xfrm>
            <a:prstGeom prst="rect">
              <a:avLst/>
            </a:prstGeom>
            <a:noFill/>
          </p:spPr>
          <p:txBody>
            <a:bodyPr wrap="square" lIns="164708" tIns="131767" rIns="164708" bIns="131767" rtlCol="0">
              <a:spAutoFit/>
            </a:bodyPr>
            <a:lstStyle/>
            <a:p>
              <a:pPr algn="ctr" defTabSz="839171" fontAlgn="base">
                <a:lnSpc>
                  <a:spcPct val="90000"/>
                </a:lnSpc>
                <a:spcBef>
                  <a:spcPct val="0"/>
                </a:spcBef>
                <a:spcAft>
                  <a:spcPts val="539"/>
                </a:spcAft>
                <a:defRPr/>
              </a:pPr>
              <a:r>
                <a:rPr lang="en-US" sz="1372" b="1" kern="0" dirty="0">
                  <a:solidFill>
                    <a:srgbClr val="515151"/>
                  </a:solidFill>
                  <a:latin typeface="Calibri" panose="020F0502020204030204"/>
                  <a:ea typeface="MS PGothic" charset="0"/>
                  <a:cs typeface="Segoe UI" panose="020B0502040204020203" pitchFamily="34" charset="0"/>
                </a:rPr>
                <a:t>Compute</a:t>
              </a:r>
            </a:p>
          </p:txBody>
        </p:sp>
      </p:grpSp>
      <p:sp>
        <p:nvSpPr>
          <p:cNvPr id="196" name="Rounded Rectangle 195"/>
          <p:cNvSpPr/>
          <p:nvPr/>
        </p:nvSpPr>
        <p:spPr bwMode="auto">
          <a:xfrm>
            <a:off x="4020989" y="3908942"/>
            <a:ext cx="735100" cy="1139930"/>
          </a:xfrm>
          <a:prstGeom prst="round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4" rIns="0" bIns="45714" numCol="1" rtlCol="0" anchor="t" anchorCtr="0" compatLnSpc="1">
            <a:prstTxWarp prst="textNoShape">
              <a:avLst/>
            </a:prstTxWarp>
          </a:bodyPr>
          <a:lstStyle/>
          <a:p>
            <a:pPr defTabSz="914011" fontAlgn="base">
              <a:spcBef>
                <a:spcPct val="0"/>
              </a:spcBef>
              <a:spcAft>
                <a:spcPct val="0"/>
              </a:spcAft>
              <a:defRPr/>
            </a:pPr>
            <a:br>
              <a:rPr lang="en-US" sz="980" b="1" kern="0" dirty="0">
                <a:solidFill>
                  <a:schemeClr val="accent6"/>
                </a:solidFill>
              </a:rPr>
            </a:br>
            <a:r>
              <a:rPr lang="en-US" sz="980" b="1" kern="0" dirty="0">
                <a:solidFill>
                  <a:schemeClr val="accent6"/>
                </a:solidFill>
              </a:rPr>
              <a:t>Dist_DB_19</a:t>
            </a:r>
          </a:p>
          <a:p>
            <a:pPr defTabSz="914011" fontAlgn="base">
              <a:spcBef>
                <a:spcPct val="0"/>
              </a:spcBef>
              <a:spcAft>
                <a:spcPct val="0"/>
              </a:spcAft>
              <a:defRPr/>
            </a:pPr>
            <a:r>
              <a:rPr lang="en-US" sz="980" b="1" kern="0" dirty="0">
                <a:solidFill>
                  <a:schemeClr val="accent6"/>
                </a:solidFill>
              </a:rPr>
              <a:t>Dist_DB_20</a:t>
            </a:r>
          </a:p>
          <a:p>
            <a:pPr defTabSz="914011" fontAlgn="base">
              <a:spcBef>
                <a:spcPct val="0"/>
              </a:spcBef>
              <a:spcAft>
                <a:spcPct val="0"/>
              </a:spcAft>
              <a:defRPr/>
            </a:pPr>
            <a:endParaRPr lang="en-US" sz="980" b="1" kern="0" dirty="0">
              <a:solidFill>
                <a:schemeClr val="accent6"/>
              </a:solidFill>
            </a:endParaRPr>
          </a:p>
          <a:p>
            <a:pPr defTabSz="914011" fontAlgn="base">
              <a:spcBef>
                <a:spcPct val="0"/>
              </a:spcBef>
              <a:spcAft>
                <a:spcPct val="0"/>
              </a:spcAft>
              <a:defRPr/>
            </a:pPr>
            <a:endParaRPr lang="en-US" sz="980" b="1" kern="0" dirty="0">
              <a:solidFill>
                <a:schemeClr val="accent6"/>
              </a:solidFill>
            </a:endParaRPr>
          </a:p>
          <a:p>
            <a:pPr defTabSz="914011" fontAlgn="base">
              <a:spcBef>
                <a:spcPct val="0"/>
              </a:spcBef>
              <a:spcAft>
                <a:spcPct val="0"/>
              </a:spcAft>
              <a:defRPr/>
            </a:pPr>
            <a:r>
              <a:rPr lang="en-US" sz="980" b="1" kern="0" dirty="0">
                <a:solidFill>
                  <a:schemeClr val="accent6"/>
                </a:solidFill>
              </a:rPr>
              <a:t>Dist_DB_24</a:t>
            </a:r>
          </a:p>
        </p:txBody>
      </p:sp>
      <p:sp>
        <p:nvSpPr>
          <p:cNvPr id="197" name="Rounded Rectangle 196"/>
          <p:cNvSpPr/>
          <p:nvPr/>
        </p:nvSpPr>
        <p:spPr>
          <a:xfrm>
            <a:off x="4054592" y="3534102"/>
            <a:ext cx="671988" cy="173573"/>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56875">
              <a:defRPr/>
            </a:pPr>
            <a:r>
              <a:rPr lang="en-US" sz="984" b="1" kern="0" dirty="0">
                <a:solidFill>
                  <a:prstClr val="white"/>
                </a:solidFill>
                <a:latin typeface="Calibri" panose="020F0502020204030204"/>
              </a:rPr>
              <a:t>DMS</a:t>
            </a:r>
          </a:p>
        </p:txBody>
      </p:sp>
      <p:sp>
        <p:nvSpPr>
          <p:cNvPr id="198" name="Freeform 197"/>
          <p:cNvSpPr/>
          <p:nvPr/>
        </p:nvSpPr>
        <p:spPr bwMode="auto">
          <a:xfrm>
            <a:off x="3993610" y="3779813"/>
            <a:ext cx="737177" cy="26691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4684" tIns="131747" rIns="164684" bIns="131747" numCol="1" spcCol="0" rtlCol="0" fromWordArt="0" anchor="t" anchorCtr="0" forceAA="0" compatLnSpc="1">
            <a:prstTxWarp prst="textNoShape">
              <a:avLst/>
            </a:prstTxWarp>
            <a:noAutofit/>
          </a:bodyPr>
          <a:lstStyle/>
          <a:p>
            <a:pPr algn="ctr" defTabSz="839559" fontAlgn="base">
              <a:lnSpc>
                <a:spcPct val="90000"/>
              </a:lnSpc>
              <a:spcBef>
                <a:spcPct val="0"/>
              </a:spcBef>
              <a:spcAft>
                <a:spcPct val="0"/>
              </a:spcAft>
              <a:defRPr/>
            </a:pPr>
            <a:r>
              <a:rPr lang="en-IN" sz="984" b="1" kern="0" dirty="0">
                <a:solidFill>
                  <a:srgbClr val="505050"/>
                </a:solidFill>
                <a:latin typeface="Calibri" panose="020F0502020204030204" pitchFamily="34" charset="0"/>
                <a:ea typeface="Segoe UI" pitchFamily="34" charset="0"/>
                <a:cs typeface="Segoe UI" pitchFamily="34" charset="0"/>
              </a:rPr>
              <a:t>SQL DB </a:t>
            </a:r>
          </a:p>
        </p:txBody>
      </p:sp>
      <p:sp>
        <p:nvSpPr>
          <p:cNvPr id="199" name="TextBox 198"/>
          <p:cNvSpPr txBox="1"/>
          <p:nvPr/>
        </p:nvSpPr>
        <p:spPr>
          <a:xfrm rot="5400000">
            <a:off x="4113883" y="4309954"/>
            <a:ext cx="522848" cy="506836"/>
          </a:xfrm>
          <a:prstGeom prst="rect">
            <a:avLst/>
          </a:prstGeom>
          <a:noFill/>
        </p:spPr>
        <p:txBody>
          <a:bodyPr wrap="square" lIns="179262" tIns="143409" rIns="179262" bIns="143409" rtlCol="0">
            <a:spAutoFit/>
          </a:bodyPr>
          <a:lstStyle/>
          <a:p>
            <a:pPr defTabSz="896297">
              <a:lnSpc>
                <a:spcPct val="90000"/>
              </a:lnSpc>
              <a:spcAft>
                <a:spcPts val="588"/>
              </a:spcAft>
              <a:defRPr/>
            </a:pPr>
            <a:r>
              <a:rPr lang="en-US" sz="1568" b="1" kern="0" dirty="0">
                <a:solidFill>
                  <a:schemeClr val="accent6"/>
                </a:solidFill>
              </a:rPr>
              <a:t>…</a:t>
            </a:r>
          </a:p>
        </p:txBody>
      </p:sp>
      <p:grpSp>
        <p:nvGrpSpPr>
          <p:cNvPr id="200" name="Group 199"/>
          <p:cNvGrpSpPr/>
          <p:nvPr/>
        </p:nvGrpSpPr>
        <p:grpSpPr>
          <a:xfrm>
            <a:off x="5014697" y="2906152"/>
            <a:ext cx="1006612" cy="2302290"/>
            <a:chOff x="9830164" y="3198627"/>
            <a:chExt cx="1148681" cy="1463134"/>
          </a:xfrm>
        </p:grpSpPr>
        <p:grpSp>
          <p:nvGrpSpPr>
            <p:cNvPr id="203" name="Group 202"/>
            <p:cNvGrpSpPr>
              <a:grpSpLocks noChangeAspect="1"/>
            </p:cNvGrpSpPr>
            <p:nvPr/>
          </p:nvGrpSpPr>
          <p:grpSpPr>
            <a:xfrm>
              <a:off x="9882326" y="3198627"/>
              <a:ext cx="1024606" cy="1463134"/>
              <a:chOff x="6592191" y="2051295"/>
              <a:chExt cx="2194328" cy="3133501"/>
            </a:xfrm>
          </p:grpSpPr>
          <p:sp>
            <p:nvSpPr>
              <p:cNvPr id="205" name="Can 204"/>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sp>
            <p:nvSpPr>
              <p:cNvPr id="206" name="Donut 205"/>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grpSp>
            <p:nvGrpSpPr>
              <p:cNvPr id="207" name="Group 206"/>
              <p:cNvGrpSpPr/>
              <p:nvPr/>
            </p:nvGrpSpPr>
            <p:grpSpPr>
              <a:xfrm>
                <a:off x="6654556" y="2051295"/>
                <a:ext cx="2062790" cy="690308"/>
                <a:chOff x="3418453" y="1463971"/>
                <a:chExt cx="2706123" cy="912428"/>
              </a:xfrm>
            </p:grpSpPr>
            <p:sp>
              <p:nvSpPr>
                <p:cNvPr id="208" name="Donut 207"/>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sp>
              <p:nvSpPr>
                <p:cNvPr id="209" name="Freeform 208"/>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grpSp>
        </p:grpSp>
        <p:sp>
          <p:nvSpPr>
            <p:cNvPr id="204" name="TextBox 203"/>
            <p:cNvSpPr txBox="1"/>
            <p:nvPr/>
          </p:nvSpPr>
          <p:spPr>
            <a:xfrm>
              <a:off x="9830164" y="3257274"/>
              <a:ext cx="1148681" cy="289902"/>
            </a:xfrm>
            <a:prstGeom prst="rect">
              <a:avLst/>
            </a:prstGeom>
            <a:noFill/>
          </p:spPr>
          <p:txBody>
            <a:bodyPr wrap="square" lIns="164708" tIns="131767" rIns="164708" bIns="131767" rtlCol="0">
              <a:spAutoFit/>
            </a:bodyPr>
            <a:lstStyle/>
            <a:p>
              <a:pPr algn="ctr" defTabSz="839171" fontAlgn="base">
                <a:lnSpc>
                  <a:spcPct val="90000"/>
                </a:lnSpc>
                <a:spcBef>
                  <a:spcPct val="0"/>
                </a:spcBef>
                <a:spcAft>
                  <a:spcPts val="539"/>
                </a:spcAft>
                <a:defRPr/>
              </a:pPr>
              <a:r>
                <a:rPr lang="en-US" sz="1372" b="1" kern="0" dirty="0">
                  <a:solidFill>
                    <a:srgbClr val="515151"/>
                  </a:solidFill>
                  <a:latin typeface="Calibri" panose="020F0502020204030204"/>
                  <a:ea typeface="MS PGothic" charset="0"/>
                  <a:cs typeface="Segoe UI" panose="020B0502040204020203" pitchFamily="34" charset="0"/>
                </a:rPr>
                <a:t>Compute</a:t>
              </a:r>
            </a:p>
          </p:txBody>
        </p:sp>
      </p:grpSp>
      <p:sp>
        <p:nvSpPr>
          <p:cNvPr id="210" name="Rounded Rectangle 209"/>
          <p:cNvSpPr/>
          <p:nvPr/>
        </p:nvSpPr>
        <p:spPr bwMode="auto">
          <a:xfrm>
            <a:off x="5141377" y="3908942"/>
            <a:ext cx="735100" cy="1139930"/>
          </a:xfrm>
          <a:prstGeom prst="round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4" rIns="0" bIns="45714" numCol="1" rtlCol="0" anchor="t" anchorCtr="0" compatLnSpc="1">
            <a:prstTxWarp prst="textNoShape">
              <a:avLst/>
            </a:prstTxWarp>
          </a:bodyPr>
          <a:lstStyle/>
          <a:p>
            <a:pPr defTabSz="914011" fontAlgn="base">
              <a:spcBef>
                <a:spcPct val="0"/>
              </a:spcBef>
              <a:spcAft>
                <a:spcPct val="0"/>
              </a:spcAft>
              <a:defRPr/>
            </a:pPr>
            <a:br>
              <a:rPr lang="en-US" sz="980" b="1" kern="0" dirty="0">
                <a:solidFill>
                  <a:schemeClr val="accent6"/>
                </a:solidFill>
              </a:rPr>
            </a:br>
            <a:r>
              <a:rPr lang="en-US" sz="980" b="1" kern="0" dirty="0">
                <a:solidFill>
                  <a:schemeClr val="accent6"/>
                </a:solidFill>
              </a:rPr>
              <a:t>Dist_DB_25</a:t>
            </a:r>
          </a:p>
          <a:p>
            <a:pPr defTabSz="914011" fontAlgn="base">
              <a:spcBef>
                <a:spcPct val="0"/>
              </a:spcBef>
              <a:spcAft>
                <a:spcPct val="0"/>
              </a:spcAft>
              <a:defRPr/>
            </a:pPr>
            <a:r>
              <a:rPr lang="en-US" sz="980" b="1" kern="0" dirty="0">
                <a:solidFill>
                  <a:schemeClr val="accent6"/>
                </a:solidFill>
              </a:rPr>
              <a:t>Dist_DB_26</a:t>
            </a:r>
          </a:p>
          <a:p>
            <a:pPr defTabSz="914011" fontAlgn="base">
              <a:spcBef>
                <a:spcPct val="0"/>
              </a:spcBef>
              <a:spcAft>
                <a:spcPct val="0"/>
              </a:spcAft>
              <a:defRPr/>
            </a:pPr>
            <a:endParaRPr lang="en-US" sz="980" b="1" kern="0" dirty="0">
              <a:solidFill>
                <a:schemeClr val="accent6"/>
              </a:solidFill>
            </a:endParaRPr>
          </a:p>
          <a:p>
            <a:pPr defTabSz="914011" fontAlgn="base">
              <a:spcBef>
                <a:spcPct val="0"/>
              </a:spcBef>
              <a:spcAft>
                <a:spcPct val="0"/>
              </a:spcAft>
              <a:defRPr/>
            </a:pPr>
            <a:endParaRPr lang="en-US" sz="980" b="1" kern="0" dirty="0">
              <a:solidFill>
                <a:schemeClr val="accent6"/>
              </a:solidFill>
            </a:endParaRPr>
          </a:p>
          <a:p>
            <a:pPr defTabSz="914011" fontAlgn="base">
              <a:spcBef>
                <a:spcPct val="0"/>
              </a:spcBef>
              <a:spcAft>
                <a:spcPct val="0"/>
              </a:spcAft>
              <a:defRPr/>
            </a:pPr>
            <a:r>
              <a:rPr lang="en-US" sz="980" b="1" kern="0" dirty="0">
                <a:solidFill>
                  <a:schemeClr val="accent6"/>
                </a:solidFill>
              </a:rPr>
              <a:t>Dist_DB_30</a:t>
            </a:r>
          </a:p>
        </p:txBody>
      </p:sp>
      <p:sp>
        <p:nvSpPr>
          <p:cNvPr id="211" name="Rounded Rectangle 210"/>
          <p:cNvSpPr/>
          <p:nvPr/>
        </p:nvSpPr>
        <p:spPr>
          <a:xfrm>
            <a:off x="5174980" y="3534102"/>
            <a:ext cx="671988" cy="173573"/>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56875">
              <a:defRPr/>
            </a:pPr>
            <a:r>
              <a:rPr lang="en-US" sz="984" b="1" kern="0" dirty="0">
                <a:solidFill>
                  <a:prstClr val="white"/>
                </a:solidFill>
                <a:latin typeface="Calibri" panose="020F0502020204030204"/>
              </a:rPr>
              <a:t>DMS</a:t>
            </a:r>
          </a:p>
        </p:txBody>
      </p:sp>
      <p:sp>
        <p:nvSpPr>
          <p:cNvPr id="212" name="Freeform 211"/>
          <p:cNvSpPr/>
          <p:nvPr/>
        </p:nvSpPr>
        <p:spPr bwMode="auto">
          <a:xfrm>
            <a:off x="5113998" y="3779813"/>
            <a:ext cx="737177" cy="26691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4684" tIns="131747" rIns="164684" bIns="131747" numCol="1" spcCol="0" rtlCol="0" fromWordArt="0" anchor="t" anchorCtr="0" forceAA="0" compatLnSpc="1">
            <a:prstTxWarp prst="textNoShape">
              <a:avLst/>
            </a:prstTxWarp>
            <a:noAutofit/>
          </a:bodyPr>
          <a:lstStyle/>
          <a:p>
            <a:pPr algn="ctr" defTabSz="839559" fontAlgn="base">
              <a:lnSpc>
                <a:spcPct val="90000"/>
              </a:lnSpc>
              <a:spcBef>
                <a:spcPct val="0"/>
              </a:spcBef>
              <a:spcAft>
                <a:spcPct val="0"/>
              </a:spcAft>
              <a:defRPr/>
            </a:pPr>
            <a:r>
              <a:rPr lang="en-IN" sz="984" b="1" kern="0" dirty="0">
                <a:solidFill>
                  <a:srgbClr val="505050"/>
                </a:solidFill>
                <a:latin typeface="Calibri" panose="020F0502020204030204" pitchFamily="34" charset="0"/>
                <a:ea typeface="Segoe UI" pitchFamily="34" charset="0"/>
                <a:cs typeface="Segoe UI" pitchFamily="34" charset="0"/>
              </a:rPr>
              <a:t>SQL DB </a:t>
            </a:r>
          </a:p>
        </p:txBody>
      </p:sp>
      <p:sp>
        <p:nvSpPr>
          <p:cNvPr id="213" name="TextBox 212"/>
          <p:cNvSpPr txBox="1"/>
          <p:nvPr/>
        </p:nvSpPr>
        <p:spPr>
          <a:xfrm rot="5400000">
            <a:off x="5234271" y="4309954"/>
            <a:ext cx="522848" cy="506836"/>
          </a:xfrm>
          <a:prstGeom prst="rect">
            <a:avLst/>
          </a:prstGeom>
          <a:noFill/>
        </p:spPr>
        <p:txBody>
          <a:bodyPr wrap="square" lIns="179262" tIns="143409" rIns="179262" bIns="143409" rtlCol="0">
            <a:spAutoFit/>
          </a:bodyPr>
          <a:lstStyle/>
          <a:p>
            <a:pPr defTabSz="896297">
              <a:lnSpc>
                <a:spcPct val="90000"/>
              </a:lnSpc>
              <a:spcAft>
                <a:spcPts val="588"/>
              </a:spcAft>
              <a:defRPr/>
            </a:pPr>
            <a:r>
              <a:rPr lang="en-US" sz="1568" b="1" kern="0" dirty="0">
                <a:solidFill>
                  <a:schemeClr val="accent6"/>
                </a:solidFill>
              </a:rPr>
              <a:t>…</a:t>
            </a:r>
          </a:p>
        </p:txBody>
      </p:sp>
      <p:grpSp>
        <p:nvGrpSpPr>
          <p:cNvPr id="214" name="Group 213"/>
          <p:cNvGrpSpPr/>
          <p:nvPr/>
        </p:nvGrpSpPr>
        <p:grpSpPr>
          <a:xfrm>
            <a:off x="6170694" y="2906152"/>
            <a:ext cx="1006612" cy="2302290"/>
            <a:chOff x="9830164" y="3198627"/>
            <a:chExt cx="1148681" cy="1463134"/>
          </a:xfrm>
        </p:grpSpPr>
        <p:grpSp>
          <p:nvGrpSpPr>
            <p:cNvPr id="215" name="Group 214"/>
            <p:cNvGrpSpPr>
              <a:grpSpLocks noChangeAspect="1"/>
            </p:cNvGrpSpPr>
            <p:nvPr/>
          </p:nvGrpSpPr>
          <p:grpSpPr>
            <a:xfrm>
              <a:off x="9882326" y="3198627"/>
              <a:ext cx="1024606" cy="1463134"/>
              <a:chOff x="6592191" y="2051295"/>
              <a:chExt cx="2194328" cy="3133501"/>
            </a:xfrm>
          </p:grpSpPr>
          <p:sp>
            <p:nvSpPr>
              <p:cNvPr id="217" name="Can 216"/>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sp>
            <p:nvSpPr>
              <p:cNvPr id="218" name="Donut 217"/>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grpSp>
            <p:nvGrpSpPr>
              <p:cNvPr id="240" name="Group 239"/>
              <p:cNvGrpSpPr/>
              <p:nvPr/>
            </p:nvGrpSpPr>
            <p:grpSpPr>
              <a:xfrm>
                <a:off x="6654556" y="2051295"/>
                <a:ext cx="2062790" cy="690308"/>
                <a:chOff x="3418453" y="1463971"/>
                <a:chExt cx="2706123" cy="912428"/>
              </a:xfrm>
            </p:grpSpPr>
            <p:sp>
              <p:nvSpPr>
                <p:cNvPr id="241" name="Donut 240"/>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sp>
              <p:nvSpPr>
                <p:cNvPr id="242" name="Freeform 241"/>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grpSp>
        </p:grpSp>
        <p:sp>
          <p:nvSpPr>
            <p:cNvPr id="216" name="TextBox 215"/>
            <p:cNvSpPr txBox="1"/>
            <p:nvPr/>
          </p:nvSpPr>
          <p:spPr>
            <a:xfrm>
              <a:off x="9830164" y="3257274"/>
              <a:ext cx="1148681" cy="289902"/>
            </a:xfrm>
            <a:prstGeom prst="rect">
              <a:avLst/>
            </a:prstGeom>
            <a:noFill/>
          </p:spPr>
          <p:txBody>
            <a:bodyPr wrap="square" lIns="164708" tIns="131767" rIns="164708" bIns="131767" rtlCol="0">
              <a:spAutoFit/>
            </a:bodyPr>
            <a:lstStyle/>
            <a:p>
              <a:pPr algn="ctr" defTabSz="839171" fontAlgn="base">
                <a:lnSpc>
                  <a:spcPct val="90000"/>
                </a:lnSpc>
                <a:spcBef>
                  <a:spcPct val="0"/>
                </a:spcBef>
                <a:spcAft>
                  <a:spcPts val="539"/>
                </a:spcAft>
                <a:defRPr/>
              </a:pPr>
              <a:r>
                <a:rPr lang="en-US" sz="1372" b="1" kern="0" dirty="0">
                  <a:solidFill>
                    <a:srgbClr val="515151"/>
                  </a:solidFill>
                  <a:latin typeface="Calibri" panose="020F0502020204030204"/>
                  <a:ea typeface="MS PGothic" charset="0"/>
                  <a:cs typeface="Segoe UI" panose="020B0502040204020203" pitchFamily="34" charset="0"/>
                </a:rPr>
                <a:t>Compute</a:t>
              </a:r>
            </a:p>
          </p:txBody>
        </p:sp>
      </p:grpSp>
      <p:sp>
        <p:nvSpPr>
          <p:cNvPr id="243" name="Rounded Rectangle 242"/>
          <p:cNvSpPr/>
          <p:nvPr/>
        </p:nvSpPr>
        <p:spPr bwMode="auto">
          <a:xfrm>
            <a:off x="6297375" y="3908942"/>
            <a:ext cx="735100" cy="1139930"/>
          </a:xfrm>
          <a:prstGeom prst="round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4" rIns="0" bIns="45714" numCol="1" rtlCol="0" anchor="t" anchorCtr="0" compatLnSpc="1">
            <a:prstTxWarp prst="textNoShape">
              <a:avLst/>
            </a:prstTxWarp>
          </a:bodyPr>
          <a:lstStyle/>
          <a:p>
            <a:pPr defTabSz="914011" fontAlgn="base">
              <a:spcBef>
                <a:spcPct val="0"/>
              </a:spcBef>
              <a:spcAft>
                <a:spcPct val="0"/>
              </a:spcAft>
              <a:defRPr/>
            </a:pPr>
            <a:br>
              <a:rPr lang="en-US" sz="980" b="1" kern="0" dirty="0">
                <a:solidFill>
                  <a:schemeClr val="accent6"/>
                </a:solidFill>
              </a:rPr>
            </a:br>
            <a:r>
              <a:rPr lang="en-US" sz="980" b="1" kern="0" dirty="0">
                <a:solidFill>
                  <a:schemeClr val="accent6"/>
                </a:solidFill>
              </a:rPr>
              <a:t>Dist_DB_31</a:t>
            </a:r>
          </a:p>
          <a:p>
            <a:pPr defTabSz="914011" fontAlgn="base">
              <a:spcBef>
                <a:spcPct val="0"/>
              </a:spcBef>
              <a:spcAft>
                <a:spcPct val="0"/>
              </a:spcAft>
              <a:defRPr/>
            </a:pPr>
            <a:r>
              <a:rPr lang="en-US" sz="980" b="1" kern="0" dirty="0">
                <a:solidFill>
                  <a:schemeClr val="accent6"/>
                </a:solidFill>
              </a:rPr>
              <a:t>Dist_DB32</a:t>
            </a:r>
          </a:p>
          <a:p>
            <a:pPr defTabSz="914011" fontAlgn="base">
              <a:spcBef>
                <a:spcPct val="0"/>
              </a:spcBef>
              <a:spcAft>
                <a:spcPct val="0"/>
              </a:spcAft>
              <a:defRPr/>
            </a:pPr>
            <a:endParaRPr lang="en-US" sz="980" b="1" kern="0" dirty="0">
              <a:solidFill>
                <a:schemeClr val="accent6"/>
              </a:solidFill>
            </a:endParaRPr>
          </a:p>
          <a:p>
            <a:pPr defTabSz="914011" fontAlgn="base">
              <a:spcBef>
                <a:spcPct val="0"/>
              </a:spcBef>
              <a:spcAft>
                <a:spcPct val="0"/>
              </a:spcAft>
              <a:defRPr/>
            </a:pPr>
            <a:endParaRPr lang="en-US" sz="980" b="1" kern="0" dirty="0">
              <a:solidFill>
                <a:schemeClr val="accent6"/>
              </a:solidFill>
            </a:endParaRPr>
          </a:p>
          <a:p>
            <a:pPr defTabSz="914011" fontAlgn="base">
              <a:spcBef>
                <a:spcPct val="0"/>
              </a:spcBef>
              <a:spcAft>
                <a:spcPct val="0"/>
              </a:spcAft>
              <a:defRPr/>
            </a:pPr>
            <a:r>
              <a:rPr lang="en-US" sz="980" b="1" kern="0" dirty="0">
                <a:solidFill>
                  <a:schemeClr val="accent6"/>
                </a:solidFill>
              </a:rPr>
              <a:t>Dist_DB_26</a:t>
            </a:r>
          </a:p>
        </p:txBody>
      </p:sp>
      <p:sp>
        <p:nvSpPr>
          <p:cNvPr id="244" name="Rounded Rectangle 243"/>
          <p:cNvSpPr/>
          <p:nvPr/>
        </p:nvSpPr>
        <p:spPr>
          <a:xfrm>
            <a:off x="6330977" y="3534102"/>
            <a:ext cx="671988" cy="173573"/>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56875">
              <a:defRPr/>
            </a:pPr>
            <a:r>
              <a:rPr lang="en-US" sz="984" b="1" kern="0" dirty="0">
                <a:solidFill>
                  <a:prstClr val="white"/>
                </a:solidFill>
                <a:latin typeface="Calibri" panose="020F0502020204030204"/>
              </a:rPr>
              <a:t>DMS</a:t>
            </a:r>
          </a:p>
        </p:txBody>
      </p:sp>
      <p:sp>
        <p:nvSpPr>
          <p:cNvPr id="245" name="Freeform 244"/>
          <p:cNvSpPr/>
          <p:nvPr/>
        </p:nvSpPr>
        <p:spPr bwMode="auto">
          <a:xfrm>
            <a:off x="6269996" y="3779813"/>
            <a:ext cx="737177" cy="26691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4684" tIns="131747" rIns="164684" bIns="131747" numCol="1" spcCol="0" rtlCol="0" fromWordArt="0" anchor="t" anchorCtr="0" forceAA="0" compatLnSpc="1">
            <a:prstTxWarp prst="textNoShape">
              <a:avLst/>
            </a:prstTxWarp>
            <a:noAutofit/>
          </a:bodyPr>
          <a:lstStyle/>
          <a:p>
            <a:pPr algn="ctr" defTabSz="839559" fontAlgn="base">
              <a:lnSpc>
                <a:spcPct val="90000"/>
              </a:lnSpc>
              <a:spcBef>
                <a:spcPct val="0"/>
              </a:spcBef>
              <a:spcAft>
                <a:spcPct val="0"/>
              </a:spcAft>
              <a:defRPr/>
            </a:pPr>
            <a:r>
              <a:rPr lang="en-IN" sz="984" b="1" kern="0" dirty="0">
                <a:solidFill>
                  <a:srgbClr val="505050"/>
                </a:solidFill>
                <a:latin typeface="Calibri" panose="020F0502020204030204" pitchFamily="34" charset="0"/>
                <a:ea typeface="Segoe UI" pitchFamily="34" charset="0"/>
                <a:cs typeface="Segoe UI" pitchFamily="34" charset="0"/>
              </a:rPr>
              <a:t>SQL DB </a:t>
            </a:r>
          </a:p>
        </p:txBody>
      </p:sp>
      <p:sp>
        <p:nvSpPr>
          <p:cNvPr id="246" name="TextBox 245"/>
          <p:cNvSpPr txBox="1"/>
          <p:nvPr/>
        </p:nvSpPr>
        <p:spPr>
          <a:xfrm rot="5400000">
            <a:off x="6390269" y="4309954"/>
            <a:ext cx="522848" cy="506836"/>
          </a:xfrm>
          <a:prstGeom prst="rect">
            <a:avLst/>
          </a:prstGeom>
          <a:noFill/>
        </p:spPr>
        <p:txBody>
          <a:bodyPr wrap="square" lIns="179262" tIns="143409" rIns="179262" bIns="143409" rtlCol="0">
            <a:spAutoFit/>
          </a:bodyPr>
          <a:lstStyle/>
          <a:p>
            <a:pPr defTabSz="896297">
              <a:lnSpc>
                <a:spcPct val="90000"/>
              </a:lnSpc>
              <a:spcAft>
                <a:spcPts val="588"/>
              </a:spcAft>
              <a:defRPr/>
            </a:pPr>
            <a:r>
              <a:rPr lang="en-US" sz="1568" b="1" kern="0" dirty="0">
                <a:solidFill>
                  <a:schemeClr val="accent6"/>
                </a:solidFill>
              </a:rPr>
              <a:t>…</a:t>
            </a:r>
          </a:p>
        </p:txBody>
      </p:sp>
      <p:grpSp>
        <p:nvGrpSpPr>
          <p:cNvPr id="247" name="Group 246"/>
          <p:cNvGrpSpPr/>
          <p:nvPr/>
        </p:nvGrpSpPr>
        <p:grpSpPr>
          <a:xfrm>
            <a:off x="7330165" y="2906152"/>
            <a:ext cx="1006612" cy="2302290"/>
            <a:chOff x="9830164" y="3198627"/>
            <a:chExt cx="1148681" cy="1463134"/>
          </a:xfrm>
        </p:grpSpPr>
        <p:grpSp>
          <p:nvGrpSpPr>
            <p:cNvPr id="248" name="Group 247"/>
            <p:cNvGrpSpPr>
              <a:grpSpLocks noChangeAspect="1"/>
            </p:cNvGrpSpPr>
            <p:nvPr/>
          </p:nvGrpSpPr>
          <p:grpSpPr>
            <a:xfrm>
              <a:off x="9882326" y="3198627"/>
              <a:ext cx="1024606" cy="1463134"/>
              <a:chOff x="6592191" y="2051295"/>
              <a:chExt cx="2194328" cy="3133501"/>
            </a:xfrm>
          </p:grpSpPr>
          <p:sp>
            <p:nvSpPr>
              <p:cNvPr id="250" name="Can 249"/>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sp>
            <p:nvSpPr>
              <p:cNvPr id="251" name="Donut 250"/>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grpSp>
            <p:nvGrpSpPr>
              <p:cNvPr id="252" name="Group 251"/>
              <p:cNvGrpSpPr/>
              <p:nvPr/>
            </p:nvGrpSpPr>
            <p:grpSpPr>
              <a:xfrm>
                <a:off x="6654556" y="2051295"/>
                <a:ext cx="2062790" cy="690308"/>
                <a:chOff x="3418453" y="1463971"/>
                <a:chExt cx="2706123" cy="912428"/>
              </a:xfrm>
            </p:grpSpPr>
            <p:sp>
              <p:nvSpPr>
                <p:cNvPr id="253" name="Donut 252"/>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sp>
              <p:nvSpPr>
                <p:cNvPr id="254" name="Freeform 253"/>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grpSp>
        </p:grpSp>
        <p:sp>
          <p:nvSpPr>
            <p:cNvPr id="249" name="TextBox 248"/>
            <p:cNvSpPr txBox="1"/>
            <p:nvPr/>
          </p:nvSpPr>
          <p:spPr>
            <a:xfrm>
              <a:off x="9830164" y="3257274"/>
              <a:ext cx="1148681" cy="289902"/>
            </a:xfrm>
            <a:prstGeom prst="rect">
              <a:avLst/>
            </a:prstGeom>
            <a:noFill/>
          </p:spPr>
          <p:txBody>
            <a:bodyPr wrap="square" lIns="164708" tIns="131767" rIns="164708" bIns="131767" rtlCol="0">
              <a:spAutoFit/>
            </a:bodyPr>
            <a:lstStyle/>
            <a:p>
              <a:pPr algn="ctr" defTabSz="839171" fontAlgn="base">
                <a:lnSpc>
                  <a:spcPct val="90000"/>
                </a:lnSpc>
                <a:spcBef>
                  <a:spcPct val="0"/>
                </a:spcBef>
                <a:spcAft>
                  <a:spcPts val="539"/>
                </a:spcAft>
                <a:defRPr/>
              </a:pPr>
              <a:r>
                <a:rPr lang="en-US" sz="1372" b="1" kern="0" dirty="0">
                  <a:solidFill>
                    <a:srgbClr val="515151"/>
                  </a:solidFill>
                  <a:latin typeface="Calibri" panose="020F0502020204030204"/>
                  <a:ea typeface="MS PGothic" charset="0"/>
                  <a:cs typeface="Segoe UI" panose="020B0502040204020203" pitchFamily="34" charset="0"/>
                </a:rPr>
                <a:t>Compute</a:t>
              </a:r>
            </a:p>
          </p:txBody>
        </p:sp>
      </p:grpSp>
      <p:sp>
        <p:nvSpPr>
          <p:cNvPr id="255" name="Rounded Rectangle 254"/>
          <p:cNvSpPr/>
          <p:nvPr/>
        </p:nvSpPr>
        <p:spPr bwMode="auto">
          <a:xfrm>
            <a:off x="7456846" y="3908942"/>
            <a:ext cx="735100" cy="1139930"/>
          </a:xfrm>
          <a:prstGeom prst="round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4" rIns="0" bIns="45714" numCol="1" rtlCol="0" anchor="t" anchorCtr="0" compatLnSpc="1">
            <a:prstTxWarp prst="textNoShape">
              <a:avLst/>
            </a:prstTxWarp>
          </a:bodyPr>
          <a:lstStyle/>
          <a:p>
            <a:pPr defTabSz="914011" fontAlgn="base">
              <a:spcBef>
                <a:spcPct val="0"/>
              </a:spcBef>
              <a:spcAft>
                <a:spcPct val="0"/>
              </a:spcAft>
              <a:defRPr/>
            </a:pPr>
            <a:br>
              <a:rPr lang="en-US" sz="980" b="1" kern="0" dirty="0">
                <a:solidFill>
                  <a:schemeClr val="accent6"/>
                </a:solidFill>
              </a:rPr>
            </a:br>
            <a:r>
              <a:rPr lang="en-US" sz="980" b="1" kern="0" dirty="0">
                <a:solidFill>
                  <a:schemeClr val="accent6"/>
                </a:solidFill>
              </a:rPr>
              <a:t>Dist_DB_37</a:t>
            </a:r>
          </a:p>
          <a:p>
            <a:pPr defTabSz="914011" fontAlgn="base">
              <a:spcBef>
                <a:spcPct val="0"/>
              </a:spcBef>
              <a:spcAft>
                <a:spcPct val="0"/>
              </a:spcAft>
              <a:defRPr/>
            </a:pPr>
            <a:r>
              <a:rPr lang="en-US" sz="980" b="1" kern="0" dirty="0">
                <a:solidFill>
                  <a:schemeClr val="accent6"/>
                </a:solidFill>
              </a:rPr>
              <a:t>Dist_DB_38</a:t>
            </a:r>
          </a:p>
          <a:p>
            <a:pPr defTabSz="914011" fontAlgn="base">
              <a:spcBef>
                <a:spcPct val="0"/>
              </a:spcBef>
              <a:spcAft>
                <a:spcPct val="0"/>
              </a:spcAft>
              <a:defRPr/>
            </a:pPr>
            <a:endParaRPr lang="en-US" sz="980" b="1" kern="0" dirty="0">
              <a:solidFill>
                <a:schemeClr val="accent6"/>
              </a:solidFill>
            </a:endParaRPr>
          </a:p>
          <a:p>
            <a:pPr defTabSz="914011" fontAlgn="base">
              <a:spcBef>
                <a:spcPct val="0"/>
              </a:spcBef>
              <a:spcAft>
                <a:spcPct val="0"/>
              </a:spcAft>
              <a:defRPr/>
            </a:pPr>
            <a:endParaRPr lang="en-US" sz="980" b="1" kern="0" dirty="0">
              <a:solidFill>
                <a:schemeClr val="accent6"/>
              </a:solidFill>
            </a:endParaRPr>
          </a:p>
          <a:p>
            <a:pPr defTabSz="914011" fontAlgn="base">
              <a:spcBef>
                <a:spcPct val="0"/>
              </a:spcBef>
              <a:spcAft>
                <a:spcPct val="0"/>
              </a:spcAft>
              <a:defRPr/>
            </a:pPr>
            <a:r>
              <a:rPr lang="en-US" sz="980" b="1" kern="0" dirty="0">
                <a:solidFill>
                  <a:schemeClr val="accent6"/>
                </a:solidFill>
              </a:rPr>
              <a:t>Dist_DB_42</a:t>
            </a:r>
          </a:p>
        </p:txBody>
      </p:sp>
      <p:sp>
        <p:nvSpPr>
          <p:cNvPr id="256" name="Rounded Rectangle 255"/>
          <p:cNvSpPr/>
          <p:nvPr/>
        </p:nvSpPr>
        <p:spPr>
          <a:xfrm>
            <a:off x="7490448" y="3534102"/>
            <a:ext cx="671988" cy="173573"/>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56875">
              <a:defRPr/>
            </a:pPr>
            <a:r>
              <a:rPr lang="en-US" sz="984" b="1" kern="0" dirty="0">
                <a:solidFill>
                  <a:prstClr val="white"/>
                </a:solidFill>
                <a:latin typeface="Calibri" panose="020F0502020204030204"/>
              </a:rPr>
              <a:t>DMS</a:t>
            </a:r>
          </a:p>
        </p:txBody>
      </p:sp>
      <p:sp>
        <p:nvSpPr>
          <p:cNvPr id="257" name="Freeform 256"/>
          <p:cNvSpPr/>
          <p:nvPr/>
        </p:nvSpPr>
        <p:spPr bwMode="auto">
          <a:xfrm>
            <a:off x="7429467" y="3779813"/>
            <a:ext cx="737177" cy="26691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4684" tIns="131747" rIns="164684" bIns="131747" numCol="1" spcCol="0" rtlCol="0" fromWordArt="0" anchor="t" anchorCtr="0" forceAA="0" compatLnSpc="1">
            <a:prstTxWarp prst="textNoShape">
              <a:avLst/>
            </a:prstTxWarp>
            <a:noAutofit/>
          </a:bodyPr>
          <a:lstStyle/>
          <a:p>
            <a:pPr algn="ctr" defTabSz="839559" fontAlgn="base">
              <a:lnSpc>
                <a:spcPct val="90000"/>
              </a:lnSpc>
              <a:spcBef>
                <a:spcPct val="0"/>
              </a:spcBef>
              <a:spcAft>
                <a:spcPct val="0"/>
              </a:spcAft>
              <a:defRPr/>
            </a:pPr>
            <a:r>
              <a:rPr lang="en-IN" sz="984" b="1" kern="0" dirty="0">
                <a:solidFill>
                  <a:srgbClr val="505050"/>
                </a:solidFill>
                <a:latin typeface="Calibri" panose="020F0502020204030204" pitchFamily="34" charset="0"/>
                <a:ea typeface="Segoe UI" pitchFamily="34" charset="0"/>
                <a:cs typeface="Segoe UI" pitchFamily="34" charset="0"/>
              </a:rPr>
              <a:t>SQL DB </a:t>
            </a:r>
          </a:p>
        </p:txBody>
      </p:sp>
      <p:sp>
        <p:nvSpPr>
          <p:cNvPr id="258" name="TextBox 257"/>
          <p:cNvSpPr txBox="1"/>
          <p:nvPr/>
        </p:nvSpPr>
        <p:spPr>
          <a:xfrm rot="5400000">
            <a:off x="7549740" y="4309954"/>
            <a:ext cx="522848" cy="506836"/>
          </a:xfrm>
          <a:prstGeom prst="rect">
            <a:avLst/>
          </a:prstGeom>
          <a:noFill/>
        </p:spPr>
        <p:txBody>
          <a:bodyPr wrap="square" lIns="179262" tIns="143409" rIns="179262" bIns="143409" rtlCol="0">
            <a:spAutoFit/>
          </a:bodyPr>
          <a:lstStyle/>
          <a:p>
            <a:pPr defTabSz="896297">
              <a:lnSpc>
                <a:spcPct val="90000"/>
              </a:lnSpc>
              <a:spcAft>
                <a:spcPts val="588"/>
              </a:spcAft>
              <a:defRPr/>
            </a:pPr>
            <a:r>
              <a:rPr lang="en-US" sz="1568" b="1" kern="0" dirty="0">
                <a:solidFill>
                  <a:schemeClr val="accent6"/>
                </a:solidFill>
              </a:rPr>
              <a:t>…</a:t>
            </a:r>
          </a:p>
        </p:txBody>
      </p:sp>
      <p:grpSp>
        <p:nvGrpSpPr>
          <p:cNvPr id="259" name="Group 258"/>
          <p:cNvGrpSpPr/>
          <p:nvPr/>
        </p:nvGrpSpPr>
        <p:grpSpPr>
          <a:xfrm>
            <a:off x="8450553" y="2906152"/>
            <a:ext cx="1006612" cy="2302290"/>
            <a:chOff x="9830164" y="3198627"/>
            <a:chExt cx="1148681" cy="1463134"/>
          </a:xfrm>
        </p:grpSpPr>
        <p:grpSp>
          <p:nvGrpSpPr>
            <p:cNvPr id="260" name="Group 259"/>
            <p:cNvGrpSpPr>
              <a:grpSpLocks noChangeAspect="1"/>
            </p:cNvGrpSpPr>
            <p:nvPr/>
          </p:nvGrpSpPr>
          <p:grpSpPr>
            <a:xfrm>
              <a:off x="9882326" y="3198627"/>
              <a:ext cx="1024606" cy="1463134"/>
              <a:chOff x="6592191" y="2051295"/>
              <a:chExt cx="2194328" cy="3133501"/>
            </a:xfrm>
          </p:grpSpPr>
          <p:sp>
            <p:nvSpPr>
              <p:cNvPr id="262" name="Can 261"/>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sp>
            <p:nvSpPr>
              <p:cNvPr id="263" name="Donut 262"/>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grpSp>
            <p:nvGrpSpPr>
              <p:cNvPr id="264" name="Group 263"/>
              <p:cNvGrpSpPr/>
              <p:nvPr/>
            </p:nvGrpSpPr>
            <p:grpSpPr>
              <a:xfrm>
                <a:off x="6654556" y="2051295"/>
                <a:ext cx="2062790" cy="690308"/>
                <a:chOff x="3418453" y="1463971"/>
                <a:chExt cx="2706123" cy="912428"/>
              </a:xfrm>
            </p:grpSpPr>
            <p:sp>
              <p:nvSpPr>
                <p:cNvPr id="265" name="Donut 264"/>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sp>
              <p:nvSpPr>
                <p:cNvPr id="266" name="Freeform 265"/>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grpSp>
        </p:grpSp>
        <p:sp>
          <p:nvSpPr>
            <p:cNvPr id="261" name="TextBox 260"/>
            <p:cNvSpPr txBox="1"/>
            <p:nvPr/>
          </p:nvSpPr>
          <p:spPr>
            <a:xfrm>
              <a:off x="9830164" y="3257274"/>
              <a:ext cx="1148681" cy="289902"/>
            </a:xfrm>
            <a:prstGeom prst="rect">
              <a:avLst/>
            </a:prstGeom>
            <a:noFill/>
          </p:spPr>
          <p:txBody>
            <a:bodyPr wrap="square" lIns="164708" tIns="131767" rIns="164708" bIns="131767" rtlCol="0">
              <a:spAutoFit/>
            </a:bodyPr>
            <a:lstStyle/>
            <a:p>
              <a:pPr algn="ctr" defTabSz="839171" fontAlgn="base">
                <a:lnSpc>
                  <a:spcPct val="90000"/>
                </a:lnSpc>
                <a:spcBef>
                  <a:spcPct val="0"/>
                </a:spcBef>
                <a:spcAft>
                  <a:spcPts val="539"/>
                </a:spcAft>
                <a:defRPr/>
              </a:pPr>
              <a:r>
                <a:rPr lang="en-US" sz="1372" b="1" kern="0" dirty="0">
                  <a:solidFill>
                    <a:srgbClr val="515151"/>
                  </a:solidFill>
                  <a:latin typeface="Calibri" panose="020F0502020204030204"/>
                  <a:ea typeface="MS PGothic" charset="0"/>
                  <a:cs typeface="Segoe UI" panose="020B0502040204020203" pitchFamily="34" charset="0"/>
                </a:rPr>
                <a:t>Compute</a:t>
              </a:r>
            </a:p>
          </p:txBody>
        </p:sp>
      </p:grpSp>
      <p:sp>
        <p:nvSpPr>
          <p:cNvPr id="267" name="Rounded Rectangle 266"/>
          <p:cNvSpPr/>
          <p:nvPr/>
        </p:nvSpPr>
        <p:spPr bwMode="auto">
          <a:xfrm>
            <a:off x="8577234" y="3908942"/>
            <a:ext cx="735100" cy="1139930"/>
          </a:xfrm>
          <a:prstGeom prst="round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4" rIns="0" bIns="45714" numCol="1" rtlCol="0" anchor="t" anchorCtr="0" compatLnSpc="1">
            <a:prstTxWarp prst="textNoShape">
              <a:avLst/>
            </a:prstTxWarp>
          </a:bodyPr>
          <a:lstStyle/>
          <a:p>
            <a:pPr defTabSz="914011" fontAlgn="base">
              <a:spcBef>
                <a:spcPct val="0"/>
              </a:spcBef>
              <a:spcAft>
                <a:spcPct val="0"/>
              </a:spcAft>
              <a:defRPr/>
            </a:pPr>
            <a:br>
              <a:rPr lang="en-US" sz="980" b="1" kern="0" dirty="0">
                <a:solidFill>
                  <a:schemeClr val="accent6"/>
                </a:solidFill>
              </a:rPr>
            </a:br>
            <a:r>
              <a:rPr lang="en-US" sz="980" b="1" kern="0" dirty="0">
                <a:solidFill>
                  <a:schemeClr val="accent6"/>
                </a:solidFill>
              </a:rPr>
              <a:t>Dist_DB_43</a:t>
            </a:r>
          </a:p>
          <a:p>
            <a:pPr defTabSz="914011" fontAlgn="base">
              <a:spcBef>
                <a:spcPct val="0"/>
              </a:spcBef>
              <a:spcAft>
                <a:spcPct val="0"/>
              </a:spcAft>
              <a:defRPr/>
            </a:pPr>
            <a:r>
              <a:rPr lang="en-US" sz="980" b="1" kern="0" dirty="0">
                <a:solidFill>
                  <a:schemeClr val="accent6"/>
                </a:solidFill>
              </a:rPr>
              <a:t>Dist_DB_44</a:t>
            </a:r>
          </a:p>
          <a:p>
            <a:pPr defTabSz="914011" fontAlgn="base">
              <a:spcBef>
                <a:spcPct val="0"/>
              </a:spcBef>
              <a:spcAft>
                <a:spcPct val="0"/>
              </a:spcAft>
              <a:defRPr/>
            </a:pPr>
            <a:endParaRPr lang="en-US" sz="980" b="1" kern="0" dirty="0">
              <a:solidFill>
                <a:schemeClr val="accent6"/>
              </a:solidFill>
            </a:endParaRPr>
          </a:p>
          <a:p>
            <a:pPr defTabSz="914011" fontAlgn="base">
              <a:spcBef>
                <a:spcPct val="0"/>
              </a:spcBef>
              <a:spcAft>
                <a:spcPct val="0"/>
              </a:spcAft>
              <a:defRPr/>
            </a:pPr>
            <a:endParaRPr lang="en-US" sz="980" b="1" kern="0" dirty="0">
              <a:solidFill>
                <a:schemeClr val="accent6"/>
              </a:solidFill>
            </a:endParaRPr>
          </a:p>
          <a:p>
            <a:pPr defTabSz="914011" fontAlgn="base">
              <a:spcBef>
                <a:spcPct val="0"/>
              </a:spcBef>
              <a:spcAft>
                <a:spcPct val="0"/>
              </a:spcAft>
              <a:defRPr/>
            </a:pPr>
            <a:r>
              <a:rPr lang="en-US" sz="980" b="1" kern="0" dirty="0">
                <a:solidFill>
                  <a:schemeClr val="accent6"/>
                </a:solidFill>
              </a:rPr>
              <a:t>Dist_DB_48</a:t>
            </a:r>
          </a:p>
        </p:txBody>
      </p:sp>
      <p:sp>
        <p:nvSpPr>
          <p:cNvPr id="268" name="Rounded Rectangle 267"/>
          <p:cNvSpPr/>
          <p:nvPr/>
        </p:nvSpPr>
        <p:spPr>
          <a:xfrm>
            <a:off x="8610836" y="3534102"/>
            <a:ext cx="671988" cy="173573"/>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56875">
              <a:defRPr/>
            </a:pPr>
            <a:r>
              <a:rPr lang="en-US" sz="984" b="1" kern="0" dirty="0">
                <a:solidFill>
                  <a:prstClr val="white"/>
                </a:solidFill>
                <a:latin typeface="Calibri" panose="020F0502020204030204"/>
              </a:rPr>
              <a:t>DMS</a:t>
            </a:r>
          </a:p>
        </p:txBody>
      </p:sp>
      <p:sp>
        <p:nvSpPr>
          <p:cNvPr id="269" name="Freeform 268"/>
          <p:cNvSpPr/>
          <p:nvPr/>
        </p:nvSpPr>
        <p:spPr bwMode="auto">
          <a:xfrm>
            <a:off x="8549855" y="3779813"/>
            <a:ext cx="737177" cy="26691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4684" tIns="131747" rIns="164684" bIns="131747" numCol="1" spcCol="0" rtlCol="0" fromWordArt="0" anchor="t" anchorCtr="0" forceAA="0" compatLnSpc="1">
            <a:prstTxWarp prst="textNoShape">
              <a:avLst/>
            </a:prstTxWarp>
            <a:noAutofit/>
          </a:bodyPr>
          <a:lstStyle/>
          <a:p>
            <a:pPr algn="ctr" defTabSz="839559" fontAlgn="base">
              <a:lnSpc>
                <a:spcPct val="90000"/>
              </a:lnSpc>
              <a:spcBef>
                <a:spcPct val="0"/>
              </a:spcBef>
              <a:spcAft>
                <a:spcPct val="0"/>
              </a:spcAft>
              <a:defRPr/>
            </a:pPr>
            <a:r>
              <a:rPr lang="en-IN" sz="984" b="1" kern="0" dirty="0">
                <a:solidFill>
                  <a:srgbClr val="505050"/>
                </a:solidFill>
                <a:latin typeface="Calibri" panose="020F0502020204030204" pitchFamily="34" charset="0"/>
                <a:ea typeface="Segoe UI" pitchFamily="34" charset="0"/>
                <a:cs typeface="Segoe UI" pitchFamily="34" charset="0"/>
              </a:rPr>
              <a:t>SQL DB </a:t>
            </a:r>
          </a:p>
        </p:txBody>
      </p:sp>
      <p:sp>
        <p:nvSpPr>
          <p:cNvPr id="270" name="TextBox 269"/>
          <p:cNvSpPr txBox="1"/>
          <p:nvPr/>
        </p:nvSpPr>
        <p:spPr>
          <a:xfrm rot="5400000">
            <a:off x="8670128" y="4309954"/>
            <a:ext cx="522848" cy="506836"/>
          </a:xfrm>
          <a:prstGeom prst="rect">
            <a:avLst/>
          </a:prstGeom>
          <a:noFill/>
        </p:spPr>
        <p:txBody>
          <a:bodyPr wrap="square" lIns="179262" tIns="143409" rIns="179262" bIns="143409" rtlCol="0">
            <a:spAutoFit/>
          </a:bodyPr>
          <a:lstStyle/>
          <a:p>
            <a:pPr defTabSz="896297">
              <a:lnSpc>
                <a:spcPct val="90000"/>
              </a:lnSpc>
              <a:spcAft>
                <a:spcPts val="588"/>
              </a:spcAft>
              <a:defRPr/>
            </a:pPr>
            <a:r>
              <a:rPr lang="en-US" sz="1568" b="1" kern="0" dirty="0">
                <a:solidFill>
                  <a:schemeClr val="accent6"/>
                </a:solidFill>
              </a:rPr>
              <a:t>…</a:t>
            </a:r>
          </a:p>
        </p:txBody>
      </p:sp>
      <p:grpSp>
        <p:nvGrpSpPr>
          <p:cNvPr id="271" name="Group 270"/>
          <p:cNvGrpSpPr/>
          <p:nvPr/>
        </p:nvGrpSpPr>
        <p:grpSpPr>
          <a:xfrm>
            <a:off x="9570941" y="2906152"/>
            <a:ext cx="1006612" cy="2302290"/>
            <a:chOff x="9830164" y="3198627"/>
            <a:chExt cx="1148681" cy="1463134"/>
          </a:xfrm>
        </p:grpSpPr>
        <p:grpSp>
          <p:nvGrpSpPr>
            <p:cNvPr id="272" name="Group 271"/>
            <p:cNvGrpSpPr>
              <a:grpSpLocks noChangeAspect="1"/>
            </p:cNvGrpSpPr>
            <p:nvPr/>
          </p:nvGrpSpPr>
          <p:grpSpPr>
            <a:xfrm>
              <a:off x="9882326" y="3198627"/>
              <a:ext cx="1024606" cy="1463134"/>
              <a:chOff x="6592191" y="2051295"/>
              <a:chExt cx="2194328" cy="3133501"/>
            </a:xfrm>
          </p:grpSpPr>
          <p:sp>
            <p:nvSpPr>
              <p:cNvPr id="274" name="Can 273"/>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sp>
            <p:nvSpPr>
              <p:cNvPr id="275" name="Donut 274"/>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grpSp>
            <p:nvGrpSpPr>
              <p:cNvPr id="276" name="Group 275"/>
              <p:cNvGrpSpPr/>
              <p:nvPr/>
            </p:nvGrpSpPr>
            <p:grpSpPr>
              <a:xfrm>
                <a:off x="6654556" y="2051295"/>
                <a:ext cx="2062790" cy="690308"/>
                <a:chOff x="3418453" y="1463971"/>
                <a:chExt cx="2706123" cy="912428"/>
              </a:xfrm>
            </p:grpSpPr>
            <p:sp>
              <p:nvSpPr>
                <p:cNvPr id="277" name="Donut 276"/>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sp>
              <p:nvSpPr>
                <p:cNvPr id="278" name="Freeform 277"/>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grpSp>
        </p:grpSp>
        <p:sp>
          <p:nvSpPr>
            <p:cNvPr id="273" name="TextBox 272"/>
            <p:cNvSpPr txBox="1"/>
            <p:nvPr/>
          </p:nvSpPr>
          <p:spPr>
            <a:xfrm>
              <a:off x="9830164" y="3257274"/>
              <a:ext cx="1148681" cy="289902"/>
            </a:xfrm>
            <a:prstGeom prst="rect">
              <a:avLst/>
            </a:prstGeom>
            <a:noFill/>
          </p:spPr>
          <p:txBody>
            <a:bodyPr wrap="square" lIns="164708" tIns="131767" rIns="164708" bIns="131767" rtlCol="0">
              <a:spAutoFit/>
            </a:bodyPr>
            <a:lstStyle/>
            <a:p>
              <a:pPr algn="ctr" defTabSz="839171" fontAlgn="base">
                <a:lnSpc>
                  <a:spcPct val="90000"/>
                </a:lnSpc>
                <a:spcBef>
                  <a:spcPct val="0"/>
                </a:spcBef>
                <a:spcAft>
                  <a:spcPts val="539"/>
                </a:spcAft>
                <a:defRPr/>
              </a:pPr>
              <a:r>
                <a:rPr lang="en-US" sz="1372" b="1" kern="0" dirty="0">
                  <a:solidFill>
                    <a:srgbClr val="515151"/>
                  </a:solidFill>
                  <a:latin typeface="Calibri" panose="020F0502020204030204"/>
                  <a:ea typeface="MS PGothic" charset="0"/>
                  <a:cs typeface="Segoe UI" panose="020B0502040204020203" pitchFamily="34" charset="0"/>
                </a:rPr>
                <a:t>Compute</a:t>
              </a:r>
            </a:p>
          </p:txBody>
        </p:sp>
      </p:grpSp>
      <p:sp>
        <p:nvSpPr>
          <p:cNvPr id="279" name="Rounded Rectangle 278"/>
          <p:cNvSpPr/>
          <p:nvPr/>
        </p:nvSpPr>
        <p:spPr bwMode="auto">
          <a:xfrm>
            <a:off x="9697622" y="3908942"/>
            <a:ext cx="735100" cy="1139930"/>
          </a:xfrm>
          <a:prstGeom prst="round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4" rIns="0" bIns="45714" numCol="1" rtlCol="0" anchor="t" anchorCtr="0" compatLnSpc="1">
            <a:prstTxWarp prst="textNoShape">
              <a:avLst/>
            </a:prstTxWarp>
          </a:bodyPr>
          <a:lstStyle/>
          <a:p>
            <a:pPr defTabSz="914011" fontAlgn="base">
              <a:spcBef>
                <a:spcPct val="0"/>
              </a:spcBef>
              <a:spcAft>
                <a:spcPct val="0"/>
              </a:spcAft>
              <a:defRPr/>
            </a:pPr>
            <a:br>
              <a:rPr lang="en-US" sz="980" b="1" kern="0" dirty="0">
                <a:solidFill>
                  <a:schemeClr val="accent6"/>
                </a:solidFill>
              </a:rPr>
            </a:br>
            <a:r>
              <a:rPr lang="en-US" sz="980" b="1" kern="0" dirty="0">
                <a:solidFill>
                  <a:schemeClr val="accent6"/>
                </a:solidFill>
              </a:rPr>
              <a:t>Dist_DB_49</a:t>
            </a:r>
          </a:p>
          <a:p>
            <a:pPr defTabSz="914011" fontAlgn="base">
              <a:spcBef>
                <a:spcPct val="0"/>
              </a:spcBef>
              <a:spcAft>
                <a:spcPct val="0"/>
              </a:spcAft>
              <a:defRPr/>
            </a:pPr>
            <a:r>
              <a:rPr lang="en-US" sz="980" b="1" kern="0" dirty="0">
                <a:solidFill>
                  <a:schemeClr val="accent6"/>
                </a:solidFill>
              </a:rPr>
              <a:t>Dist_DB_50</a:t>
            </a:r>
          </a:p>
          <a:p>
            <a:pPr defTabSz="914011" fontAlgn="base">
              <a:spcBef>
                <a:spcPct val="0"/>
              </a:spcBef>
              <a:spcAft>
                <a:spcPct val="0"/>
              </a:spcAft>
              <a:defRPr/>
            </a:pPr>
            <a:endParaRPr lang="en-US" sz="980" b="1" kern="0" dirty="0">
              <a:solidFill>
                <a:schemeClr val="accent6"/>
              </a:solidFill>
            </a:endParaRPr>
          </a:p>
          <a:p>
            <a:pPr defTabSz="914011" fontAlgn="base">
              <a:spcBef>
                <a:spcPct val="0"/>
              </a:spcBef>
              <a:spcAft>
                <a:spcPct val="0"/>
              </a:spcAft>
              <a:defRPr/>
            </a:pPr>
            <a:endParaRPr lang="en-US" sz="980" b="1" kern="0" dirty="0">
              <a:solidFill>
                <a:schemeClr val="accent6"/>
              </a:solidFill>
            </a:endParaRPr>
          </a:p>
          <a:p>
            <a:pPr defTabSz="914011" fontAlgn="base">
              <a:spcBef>
                <a:spcPct val="0"/>
              </a:spcBef>
              <a:spcAft>
                <a:spcPct val="0"/>
              </a:spcAft>
              <a:defRPr/>
            </a:pPr>
            <a:r>
              <a:rPr lang="en-US" sz="980" b="1" kern="0" dirty="0">
                <a:solidFill>
                  <a:schemeClr val="accent6"/>
                </a:solidFill>
              </a:rPr>
              <a:t>Dist_DB_54</a:t>
            </a:r>
          </a:p>
        </p:txBody>
      </p:sp>
      <p:sp>
        <p:nvSpPr>
          <p:cNvPr id="280" name="Rounded Rectangle 279"/>
          <p:cNvSpPr/>
          <p:nvPr/>
        </p:nvSpPr>
        <p:spPr>
          <a:xfrm>
            <a:off x="9731224" y="3534102"/>
            <a:ext cx="671988" cy="173573"/>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56875">
              <a:defRPr/>
            </a:pPr>
            <a:r>
              <a:rPr lang="en-US" sz="984" b="1" kern="0" dirty="0">
                <a:solidFill>
                  <a:prstClr val="white"/>
                </a:solidFill>
                <a:latin typeface="Calibri" panose="020F0502020204030204"/>
              </a:rPr>
              <a:t>DMS</a:t>
            </a:r>
          </a:p>
        </p:txBody>
      </p:sp>
      <p:sp>
        <p:nvSpPr>
          <p:cNvPr id="281" name="Freeform 280"/>
          <p:cNvSpPr/>
          <p:nvPr/>
        </p:nvSpPr>
        <p:spPr bwMode="auto">
          <a:xfrm>
            <a:off x="9670243" y="3779813"/>
            <a:ext cx="737177" cy="26691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4684" tIns="131747" rIns="164684" bIns="131747" numCol="1" spcCol="0" rtlCol="0" fromWordArt="0" anchor="t" anchorCtr="0" forceAA="0" compatLnSpc="1">
            <a:prstTxWarp prst="textNoShape">
              <a:avLst/>
            </a:prstTxWarp>
            <a:noAutofit/>
          </a:bodyPr>
          <a:lstStyle/>
          <a:p>
            <a:pPr algn="ctr" defTabSz="839559" fontAlgn="base">
              <a:lnSpc>
                <a:spcPct val="90000"/>
              </a:lnSpc>
              <a:spcBef>
                <a:spcPct val="0"/>
              </a:spcBef>
              <a:spcAft>
                <a:spcPct val="0"/>
              </a:spcAft>
              <a:defRPr/>
            </a:pPr>
            <a:r>
              <a:rPr lang="en-IN" sz="984" b="1" kern="0" dirty="0">
                <a:solidFill>
                  <a:srgbClr val="505050"/>
                </a:solidFill>
                <a:latin typeface="Calibri" panose="020F0502020204030204" pitchFamily="34" charset="0"/>
                <a:ea typeface="Segoe UI" pitchFamily="34" charset="0"/>
                <a:cs typeface="Segoe UI" pitchFamily="34" charset="0"/>
              </a:rPr>
              <a:t>SQL DB </a:t>
            </a:r>
          </a:p>
        </p:txBody>
      </p:sp>
      <p:sp>
        <p:nvSpPr>
          <p:cNvPr id="282" name="TextBox 281"/>
          <p:cNvSpPr txBox="1"/>
          <p:nvPr/>
        </p:nvSpPr>
        <p:spPr>
          <a:xfrm rot="5400000">
            <a:off x="9790516" y="4309954"/>
            <a:ext cx="522848" cy="506836"/>
          </a:xfrm>
          <a:prstGeom prst="rect">
            <a:avLst/>
          </a:prstGeom>
          <a:noFill/>
        </p:spPr>
        <p:txBody>
          <a:bodyPr wrap="square" lIns="179262" tIns="143409" rIns="179262" bIns="143409" rtlCol="0">
            <a:spAutoFit/>
          </a:bodyPr>
          <a:lstStyle/>
          <a:p>
            <a:pPr defTabSz="896297">
              <a:lnSpc>
                <a:spcPct val="90000"/>
              </a:lnSpc>
              <a:spcAft>
                <a:spcPts val="588"/>
              </a:spcAft>
              <a:defRPr/>
            </a:pPr>
            <a:r>
              <a:rPr lang="en-US" sz="1568" b="1" kern="0" dirty="0">
                <a:solidFill>
                  <a:schemeClr val="accent6"/>
                </a:solidFill>
              </a:rPr>
              <a:t>…</a:t>
            </a:r>
          </a:p>
        </p:txBody>
      </p:sp>
      <p:grpSp>
        <p:nvGrpSpPr>
          <p:cNvPr id="283" name="Group 282"/>
          <p:cNvGrpSpPr/>
          <p:nvPr/>
        </p:nvGrpSpPr>
        <p:grpSpPr>
          <a:xfrm>
            <a:off x="10691330" y="2906152"/>
            <a:ext cx="1006612" cy="2302290"/>
            <a:chOff x="9830164" y="3198627"/>
            <a:chExt cx="1148681" cy="1463134"/>
          </a:xfrm>
        </p:grpSpPr>
        <p:grpSp>
          <p:nvGrpSpPr>
            <p:cNvPr id="284" name="Group 283"/>
            <p:cNvGrpSpPr>
              <a:grpSpLocks noChangeAspect="1"/>
            </p:cNvGrpSpPr>
            <p:nvPr/>
          </p:nvGrpSpPr>
          <p:grpSpPr>
            <a:xfrm>
              <a:off x="9882326" y="3198627"/>
              <a:ext cx="1024606" cy="1463134"/>
              <a:chOff x="6592191" y="2051295"/>
              <a:chExt cx="2194328" cy="3133501"/>
            </a:xfrm>
          </p:grpSpPr>
          <p:sp>
            <p:nvSpPr>
              <p:cNvPr id="286" name="Can 285"/>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sp>
            <p:nvSpPr>
              <p:cNvPr id="287" name="Donut 286"/>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grpSp>
            <p:nvGrpSpPr>
              <p:cNvPr id="288" name="Group 287"/>
              <p:cNvGrpSpPr/>
              <p:nvPr/>
            </p:nvGrpSpPr>
            <p:grpSpPr>
              <a:xfrm>
                <a:off x="6654556" y="2051295"/>
                <a:ext cx="2062790" cy="690308"/>
                <a:chOff x="3418453" y="1463971"/>
                <a:chExt cx="2706123" cy="912428"/>
              </a:xfrm>
            </p:grpSpPr>
            <p:sp>
              <p:nvSpPr>
                <p:cNvPr id="289" name="Donut 288"/>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sp>
              <p:nvSpPr>
                <p:cNvPr id="290" name="Freeform 289"/>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56844">
                    <a:defRPr/>
                  </a:pPr>
                  <a:endParaRPr lang="en-IN" sz="1655" kern="0">
                    <a:solidFill>
                      <a:srgbClr val="FFFFFF"/>
                    </a:solidFill>
                    <a:latin typeface="Calibri" panose="020F0502020204030204"/>
                  </a:endParaRPr>
                </a:p>
              </p:txBody>
            </p:sp>
          </p:grpSp>
        </p:grpSp>
        <p:sp>
          <p:nvSpPr>
            <p:cNvPr id="285" name="TextBox 284"/>
            <p:cNvSpPr txBox="1"/>
            <p:nvPr/>
          </p:nvSpPr>
          <p:spPr>
            <a:xfrm>
              <a:off x="9830164" y="3257274"/>
              <a:ext cx="1148681" cy="289902"/>
            </a:xfrm>
            <a:prstGeom prst="rect">
              <a:avLst/>
            </a:prstGeom>
            <a:noFill/>
          </p:spPr>
          <p:txBody>
            <a:bodyPr wrap="square" lIns="164708" tIns="131767" rIns="164708" bIns="131767" rtlCol="0">
              <a:spAutoFit/>
            </a:bodyPr>
            <a:lstStyle/>
            <a:p>
              <a:pPr algn="ctr" defTabSz="839171" fontAlgn="base">
                <a:lnSpc>
                  <a:spcPct val="90000"/>
                </a:lnSpc>
                <a:spcBef>
                  <a:spcPct val="0"/>
                </a:spcBef>
                <a:spcAft>
                  <a:spcPts val="539"/>
                </a:spcAft>
                <a:defRPr/>
              </a:pPr>
              <a:r>
                <a:rPr lang="en-US" sz="1372" b="1" kern="0" dirty="0">
                  <a:solidFill>
                    <a:srgbClr val="515151"/>
                  </a:solidFill>
                  <a:latin typeface="Calibri" panose="020F0502020204030204"/>
                  <a:ea typeface="MS PGothic" charset="0"/>
                  <a:cs typeface="Segoe UI" panose="020B0502040204020203" pitchFamily="34" charset="0"/>
                </a:rPr>
                <a:t>Compute</a:t>
              </a:r>
            </a:p>
          </p:txBody>
        </p:sp>
      </p:grpSp>
      <p:sp>
        <p:nvSpPr>
          <p:cNvPr id="291" name="Rounded Rectangle 290"/>
          <p:cNvSpPr/>
          <p:nvPr/>
        </p:nvSpPr>
        <p:spPr bwMode="auto">
          <a:xfrm>
            <a:off x="10818010" y="3908942"/>
            <a:ext cx="735100" cy="1139930"/>
          </a:xfrm>
          <a:prstGeom prst="round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4" rIns="0" bIns="45714" numCol="1" rtlCol="0" anchor="t" anchorCtr="0" compatLnSpc="1">
            <a:prstTxWarp prst="textNoShape">
              <a:avLst/>
            </a:prstTxWarp>
          </a:bodyPr>
          <a:lstStyle/>
          <a:p>
            <a:pPr defTabSz="914011" fontAlgn="base">
              <a:spcBef>
                <a:spcPct val="0"/>
              </a:spcBef>
              <a:spcAft>
                <a:spcPct val="0"/>
              </a:spcAft>
              <a:defRPr/>
            </a:pPr>
            <a:br>
              <a:rPr lang="en-US" sz="980" b="1" kern="0" dirty="0">
                <a:solidFill>
                  <a:schemeClr val="accent6"/>
                </a:solidFill>
              </a:rPr>
            </a:br>
            <a:r>
              <a:rPr lang="en-US" sz="980" b="1" kern="0" dirty="0">
                <a:solidFill>
                  <a:schemeClr val="accent6"/>
                </a:solidFill>
              </a:rPr>
              <a:t>Dist_DB_55</a:t>
            </a:r>
          </a:p>
          <a:p>
            <a:pPr defTabSz="914011" fontAlgn="base">
              <a:spcBef>
                <a:spcPct val="0"/>
              </a:spcBef>
              <a:spcAft>
                <a:spcPct val="0"/>
              </a:spcAft>
              <a:defRPr/>
            </a:pPr>
            <a:r>
              <a:rPr lang="en-US" sz="980" b="1" kern="0" dirty="0">
                <a:solidFill>
                  <a:schemeClr val="accent6"/>
                </a:solidFill>
              </a:rPr>
              <a:t>Dist_DB_56</a:t>
            </a:r>
          </a:p>
          <a:p>
            <a:pPr defTabSz="914011" fontAlgn="base">
              <a:spcBef>
                <a:spcPct val="0"/>
              </a:spcBef>
              <a:spcAft>
                <a:spcPct val="0"/>
              </a:spcAft>
              <a:defRPr/>
            </a:pPr>
            <a:endParaRPr lang="en-US" sz="980" b="1" kern="0" dirty="0">
              <a:solidFill>
                <a:schemeClr val="accent6"/>
              </a:solidFill>
            </a:endParaRPr>
          </a:p>
          <a:p>
            <a:pPr defTabSz="914011" fontAlgn="base">
              <a:spcBef>
                <a:spcPct val="0"/>
              </a:spcBef>
              <a:spcAft>
                <a:spcPct val="0"/>
              </a:spcAft>
              <a:defRPr/>
            </a:pPr>
            <a:endParaRPr lang="en-US" sz="980" b="1" kern="0" dirty="0">
              <a:solidFill>
                <a:schemeClr val="accent6"/>
              </a:solidFill>
            </a:endParaRPr>
          </a:p>
          <a:p>
            <a:pPr defTabSz="914011" fontAlgn="base">
              <a:spcBef>
                <a:spcPct val="0"/>
              </a:spcBef>
              <a:spcAft>
                <a:spcPct val="0"/>
              </a:spcAft>
              <a:defRPr/>
            </a:pPr>
            <a:r>
              <a:rPr lang="en-US" sz="980" b="1" kern="0" dirty="0">
                <a:solidFill>
                  <a:schemeClr val="accent6"/>
                </a:solidFill>
              </a:rPr>
              <a:t>Dist_DB_60</a:t>
            </a:r>
          </a:p>
        </p:txBody>
      </p:sp>
      <p:sp>
        <p:nvSpPr>
          <p:cNvPr id="292" name="Rounded Rectangle 291"/>
          <p:cNvSpPr/>
          <p:nvPr/>
        </p:nvSpPr>
        <p:spPr>
          <a:xfrm>
            <a:off x="10851612" y="3534102"/>
            <a:ext cx="671988" cy="173573"/>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56875">
              <a:defRPr/>
            </a:pPr>
            <a:r>
              <a:rPr lang="en-US" sz="984" b="1" kern="0" dirty="0">
                <a:solidFill>
                  <a:prstClr val="white"/>
                </a:solidFill>
                <a:latin typeface="Calibri" panose="020F0502020204030204"/>
              </a:rPr>
              <a:t>DMS</a:t>
            </a:r>
          </a:p>
        </p:txBody>
      </p:sp>
      <p:sp>
        <p:nvSpPr>
          <p:cNvPr id="293" name="Freeform 292"/>
          <p:cNvSpPr/>
          <p:nvPr/>
        </p:nvSpPr>
        <p:spPr bwMode="auto">
          <a:xfrm>
            <a:off x="10790630" y="3779813"/>
            <a:ext cx="737177" cy="26691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4684" tIns="131747" rIns="164684" bIns="131747" numCol="1" spcCol="0" rtlCol="0" fromWordArt="0" anchor="t" anchorCtr="0" forceAA="0" compatLnSpc="1">
            <a:prstTxWarp prst="textNoShape">
              <a:avLst/>
            </a:prstTxWarp>
            <a:noAutofit/>
          </a:bodyPr>
          <a:lstStyle/>
          <a:p>
            <a:pPr algn="ctr" defTabSz="839559" fontAlgn="base">
              <a:lnSpc>
                <a:spcPct val="90000"/>
              </a:lnSpc>
              <a:spcBef>
                <a:spcPct val="0"/>
              </a:spcBef>
              <a:spcAft>
                <a:spcPct val="0"/>
              </a:spcAft>
              <a:defRPr/>
            </a:pPr>
            <a:r>
              <a:rPr lang="en-IN" sz="984" b="1" kern="0" dirty="0">
                <a:solidFill>
                  <a:srgbClr val="505050"/>
                </a:solidFill>
                <a:latin typeface="Calibri" panose="020F0502020204030204" pitchFamily="34" charset="0"/>
                <a:ea typeface="Segoe UI" pitchFamily="34" charset="0"/>
                <a:cs typeface="Segoe UI" pitchFamily="34" charset="0"/>
              </a:rPr>
              <a:t>SQL DB </a:t>
            </a:r>
          </a:p>
        </p:txBody>
      </p:sp>
      <p:sp>
        <p:nvSpPr>
          <p:cNvPr id="294" name="TextBox 293"/>
          <p:cNvSpPr txBox="1"/>
          <p:nvPr/>
        </p:nvSpPr>
        <p:spPr>
          <a:xfrm rot="5400000">
            <a:off x="10910904" y="4309954"/>
            <a:ext cx="522848" cy="506836"/>
          </a:xfrm>
          <a:prstGeom prst="rect">
            <a:avLst/>
          </a:prstGeom>
          <a:noFill/>
        </p:spPr>
        <p:txBody>
          <a:bodyPr wrap="square" lIns="179262" tIns="143409" rIns="179262" bIns="143409" rtlCol="0">
            <a:spAutoFit/>
          </a:bodyPr>
          <a:lstStyle/>
          <a:p>
            <a:pPr defTabSz="896297">
              <a:lnSpc>
                <a:spcPct val="90000"/>
              </a:lnSpc>
              <a:spcAft>
                <a:spcPts val="588"/>
              </a:spcAft>
              <a:defRPr/>
            </a:pPr>
            <a:r>
              <a:rPr lang="en-US" sz="1568" b="1" kern="0" dirty="0">
                <a:solidFill>
                  <a:schemeClr val="accent6"/>
                </a:solidFill>
              </a:rPr>
              <a:t>…</a:t>
            </a:r>
          </a:p>
        </p:txBody>
      </p:sp>
      <p:sp>
        <p:nvSpPr>
          <p:cNvPr id="202" name="Rectangle 201"/>
          <p:cNvSpPr/>
          <p:nvPr/>
        </p:nvSpPr>
        <p:spPr>
          <a:xfrm>
            <a:off x="6842927" y="291916"/>
            <a:ext cx="5239941" cy="754219"/>
          </a:xfrm>
          <a:prstGeom prst="rect">
            <a:avLst/>
          </a:prstGeom>
          <a:noFill/>
        </p:spPr>
        <p:txBody>
          <a:bodyPr wrap="square" lIns="89631" tIns="44815" rIns="89631" bIns="44815">
            <a:spAutoFit/>
          </a:bodyPr>
          <a:lstStyle/>
          <a:p>
            <a:pPr algn="ctr" defTabSz="896297">
              <a:defRPr/>
            </a:pPr>
            <a:r>
              <a:rPr lang="en-US" sz="4313" b="1" kern="0" dirty="0">
                <a:ln w="22225">
                  <a:noFill/>
                  <a:prstDash val="solid"/>
                </a:ln>
                <a:solidFill>
                  <a:sysClr val="windowText" lastClr="000000"/>
                </a:solidFill>
              </a:rPr>
              <a:t>DW1000</a:t>
            </a:r>
          </a:p>
        </p:txBody>
      </p:sp>
      <p:sp>
        <p:nvSpPr>
          <p:cNvPr id="13" name="Flowchart: Multidocument 12"/>
          <p:cNvSpPr/>
          <p:nvPr/>
        </p:nvSpPr>
        <p:spPr bwMode="auto">
          <a:xfrm>
            <a:off x="701361" y="5595986"/>
            <a:ext cx="1515721" cy="726554"/>
          </a:xfrm>
          <a:prstGeom prst="flowChartMultidocumen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4" rIns="0" bIns="45714" numCol="1" rtlCol="0" anchor="t" anchorCtr="0" compatLnSpc="1">
            <a:prstTxWarp prst="textNoShape">
              <a:avLst/>
            </a:prstTxWarp>
          </a:bodyPr>
          <a:lstStyle/>
          <a:p>
            <a:pPr algn="ctr" defTabSz="914011" fontAlgn="base">
              <a:spcBef>
                <a:spcPct val="0"/>
              </a:spcBef>
              <a:spcAft>
                <a:spcPct val="0"/>
              </a:spcAft>
              <a:defRPr/>
            </a:pPr>
            <a:r>
              <a:rPr lang="en-US" sz="1372" b="1" kern="0" dirty="0">
                <a:gradFill>
                  <a:gsLst>
                    <a:gs pos="0">
                      <a:srgbClr val="FFFFFF"/>
                    </a:gs>
                    <a:gs pos="100000">
                      <a:srgbClr val="FFFFFF"/>
                    </a:gs>
                  </a:gsLst>
                  <a:lin ang="5400000" scaled="0"/>
                </a:gradFill>
              </a:rPr>
              <a:t>Dist_DB_1.mdb</a:t>
            </a:r>
          </a:p>
        </p:txBody>
      </p:sp>
      <p:sp>
        <p:nvSpPr>
          <p:cNvPr id="228" name="Flowchart: Multidocument 227"/>
          <p:cNvSpPr/>
          <p:nvPr/>
        </p:nvSpPr>
        <p:spPr bwMode="auto">
          <a:xfrm>
            <a:off x="2417096" y="5585563"/>
            <a:ext cx="1548442" cy="726554"/>
          </a:xfrm>
          <a:prstGeom prst="flowChartMultidocumen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4" rIns="0" bIns="45714" numCol="1" rtlCol="0" anchor="t" anchorCtr="0" compatLnSpc="1">
            <a:prstTxWarp prst="textNoShape">
              <a:avLst/>
            </a:prstTxWarp>
          </a:bodyPr>
          <a:lstStyle/>
          <a:p>
            <a:pPr algn="ctr" defTabSz="914011" fontAlgn="base">
              <a:spcBef>
                <a:spcPct val="0"/>
              </a:spcBef>
              <a:spcAft>
                <a:spcPct val="0"/>
              </a:spcAft>
              <a:defRPr/>
            </a:pPr>
            <a:r>
              <a:rPr lang="en-US" sz="1372" b="1" kern="0" dirty="0">
                <a:gradFill>
                  <a:gsLst>
                    <a:gs pos="0">
                      <a:srgbClr val="FFFFFF"/>
                    </a:gs>
                    <a:gs pos="100000">
                      <a:srgbClr val="FFFFFF"/>
                    </a:gs>
                  </a:gsLst>
                  <a:lin ang="5400000" scaled="0"/>
                </a:gradFill>
              </a:rPr>
              <a:t>Dist_DB_18.mdb</a:t>
            </a:r>
          </a:p>
        </p:txBody>
      </p:sp>
      <p:sp>
        <p:nvSpPr>
          <p:cNvPr id="229" name="Flowchart: Multidocument 228"/>
          <p:cNvSpPr/>
          <p:nvPr/>
        </p:nvSpPr>
        <p:spPr bwMode="auto">
          <a:xfrm>
            <a:off x="7684647" y="5595085"/>
            <a:ext cx="1548442" cy="726554"/>
          </a:xfrm>
          <a:prstGeom prst="flowChartMultidocumen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4" rIns="0" bIns="45714" numCol="1" rtlCol="0" anchor="t" anchorCtr="0" compatLnSpc="1">
            <a:prstTxWarp prst="textNoShape">
              <a:avLst/>
            </a:prstTxWarp>
          </a:bodyPr>
          <a:lstStyle/>
          <a:p>
            <a:pPr algn="ctr" defTabSz="914011" fontAlgn="base">
              <a:spcBef>
                <a:spcPct val="0"/>
              </a:spcBef>
              <a:spcAft>
                <a:spcPct val="0"/>
              </a:spcAft>
              <a:defRPr/>
            </a:pPr>
            <a:r>
              <a:rPr lang="en-US" sz="1372" b="1" kern="0" dirty="0">
                <a:gradFill>
                  <a:gsLst>
                    <a:gs pos="0">
                      <a:srgbClr val="FFFFFF"/>
                    </a:gs>
                    <a:gs pos="100000">
                      <a:srgbClr val="FFFFFF"/>
                    </a:gs>
                  </a:gsLst>
                  <a:lin ang="5400000" scaled="0"/>
                </a:gradFill>
              </a:rPr>
              <a:t>Dist_DB_25.mdb</a:t>
            </a:r>
          </a:p>
        </p:txBody>
      </p:sp>
      <p:sp>
        <p:nvSpPr>
          <p:cNvPr id="230" name="Flowchart: Multidocument 229"/>
          <p:cNvSpPr/>
          <p:nvPr/>
        </p:nvSpPr>
        <p:spPr bwMode="auto">
          <a:xfrm>
            <a:off x="9531858" y="5540763"/>
            <a:ext cx="1548442" cy="726554"/>
          </a:xfrm>
          <a:prstGeom prst="flowChartMultidocumen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4" rIns="0" bIns="45714" numCol="1" rtlCol="0" anchor="t" anchorCtr="0" compatLnSpc="1">
            <a:prstTxWarp prst="textNoShape">
              <a:avLst/>
            </a:prstTxWarp>
          </a:bodyPr>
          <a:lstStyle/>
          <a:p>
            <a:pPr algn="ctr" defTabSz="914011" fontAlgn="base">
              <a:spcBef>
                <a:spcPct val="0"/>
              </a:spcBef>
              <a:spcAft>
                <a:spcPct val="0"/>
              </a:spcAft>
              <a:defRPr/>
            </a:pPr>
            <a:r>
              <a:rPr lang="en-US" sz="1372" b="1" kern="0" dirty="0">
                <a:gradFill>
                  <a:gsLst>
                    <a:gs pos="0">
                      <a:srgbClr val="FFFFFF"/>
                    </a:gs>
                    <a:gs pos="100000">
                      <a:srgbClr val="FFFFFF"/>
                    </a:gs>
                  </a:gsLst>
                  <a:lin ang="5400000" scaled="0"/>
                </a:gradFill>
              </a:rPr>
              <a:t>Dist_DB_55.mdb</a:t>
            </a:r>
          </a:p>
        </p:txBody>
      </p:sp>
      <p:sp>
        <p:nvSpPr>
          <p:cNvPr id="219" name="Right Arrow 218"/>
          <p:cNvSpPr/>
          <p:nvPr/>
        </p:nvSpPr>
        <p:spPr>
          <a:xfrm>
            <a:off x="3959848" y="2024485"/>
            <a:ext cx="1367963" cy="421351"/>
          </a:xfrm>
          <a:prstGeom prst="rightArrow">
            <a:avLst/>
          </a:prstGeom>
          <a:solidFill>
            <a:srgbClr val="0070C0"/>
          </a:solidFill>
          <a:ln w="12700" cap="flat" cmpd="sng" algn="ctr">
            <a:solidFill>
              <a:schemeClr val="bg1"/>
            </a:solidFill>
            <a:prstDash val="solid"/>
            <a:miter lim="800000"/>
          </a:ln>
          <a:effectLst/>
        </p:spPr>
        <p:txBody>
          <a:bodyPr rtlCol="0" anchor="ctr"/>
          <a:lstStyle/>
          <a:p>
            <a:pPr algn="ctr" defTabSz="896157">
              <a:defRPr/>
            </a:pPr>
            <a:endParaRPr lang="en-US" sz="1567" kern="0">
              <a:solidFill>
                <a:prstClr val="white"/>
              </a:solidFill>
              <a:latin typeface="Calibri" panose="020F0502020204030204"/>
            </a:endParaRPr>
          </a:p>
        </p:txBody>
      </p:sp>
      <p:sp>
        <p:nvSpPr>
          <p:cNvPr id="220" name="Right Arrow 219"/>
          <p:cNvSpPr/>
          <p:nvPr/>
        </p:nvSpPr>
        <p:spPr>
          <a:xfrm>
            <a:off x="3996735" y="1249333"/>
            <a:ext cx="1367963" cy="421351"/>
          </a:xfrm>
          <a:prstGeom prst="rightArrow">
            <a:avLst/>
          </a:prstGeom>
          <a:solidFill>
            <a:srgbClr val="5B9BD5"/>
          </a:solidFill>
          <a:ln w="12700" cap="flat" cmpd="sng" algn="ctr">
            <a:solidFill>
              <a:schemeClr val="bg1"/>
            </a:solidFill>
            <a:prstDash val="solid"/>
            <a:miter lim="800000"/>
          </a:ln>
          <a:effectLst/>
        </p:spPr>
        <p:txBody>
          <a:bodyPr rtlCol="0" anchor="ctr"/>
          <a:lstStyle/>
          <a:p>
            <a:pPr algn="ctr" defTabSz="896157">
              <a:defRPr/>
            </a:pPr>
            <a:endParaRPr lang="en-US" sz="1766" kern="0">
              <a:solidFill>
                <a:prstClr val="white"/>
              </a:solidFill>
              <a:latin typeface="Calibri" panose="020F0502020204030204"/>
            </a:endParaRPr>
          </a:p>
        </p:txBody>
      </p:sp>
      <p:sp>
        <p:nvSpPr>
          <p:cNvPr id="222" name="Rounded Rectangle 221"/>
          <p:cNvSpPr/>
          <p:nvPr/>
        </p:nvSpPr>
        <p:spPr>
          <a:xfrm>
            <a:off x="2486967" y="1087622"/>
            <a:ext cx="1592757" cy="708820"/>
          </a:xfrm>
          <a:prstGeom prst="roundRect">
            <a:avLst/>
          </a:prstGeom>
          <a:solidFill>
            <a:srgbClr val="5B9BD5"/>
          </a:solidFill>
          <a:ln w="12700" cap="flat" cmpd="sng" algn="ctr">
            <a:solidFill>
              <a:schemeClr val="bg1"/>
            </a:solidFill>
            <a:prstDash val="solid"/>
            <a:miter lim="800000"/>
          </a:ln>
          <a:effectLst/>
        </p:spPr>
        <p:txBody>
          <a:bodyPr rtlCol="0" anchor="ctr"/>
          <a:lstStyle/>
          <a:p>
            <a:pPr algn="ctr" defTabSz="896157">
              <a:defRPr/>
            </a:pPr>
            <a:r>
              <a:rPr lang="en-US" sz="1371" kern="0" dirty="0">
                <a:solidFill>
                  <a:prstClr val="white"/>
                </a:solidFill>
                <a:latin typeface="Calibri" panose="020F0502020204030204"/>
              </a:rPr>
              <a:t>Application or User connection</a:t>
            </a:r>
          </a:p>
        </p:txBody>
      </p:sp>
      <p:sp>
        <p:nvSpPr>
          <p:cNvPr id="224" name="Rounded Rectangle 223"/>
          <p:cNvSpPr/>
          <p:nvPr/>
        </p:nvSpPr>
        <p:spPr>
          <a:xfrm>
            <a:off x="2484701" y="1878806"/>
            <a:ext cx="1592757" cy="708820"/>
          </a:xfrm>
          <a:prstGeom prst="roundRect">
            <a:avLst/>
          </a:prstGeom>
          <a:solidFill>
            <a:srgbClr val="0070C0"/>
          </a:solidFill>
          <a:ln w="12700" cap="flat" cmpd="sng" algn="ctr">
            <a:solidFill>
              <a:schemeClr val="bg1"/>
            </a:solidFill>
            <a:prstDash val="solid"/>
            <a:miter lim="800000"/>
          </a:ln>
          <a:effectLst/>
        </p:spPr>
        <p:txBody>
          <a:bodyPr rtlCol="0" anchor="ctr"/>
          <a:lstStyle/>
          <a:p>
            <a:pPr algn="ctr" defTabSz="896157">
              <a:defRPr/>
            </a:pPr>
            <a:r>
              <a:rPr lang="en-US" sz="1567" kern="0" dirty="0">
                <a:solidFill>
                  <a:prstClr val="white"/>
                </a:solidFill>
                <a:latin typeface="Calibri" panose="020F0502020204030204"/>
              </a:rPr>
              <a:t>Data </a:t>
            </a:r>
            <a:r>
              <a:rPr lang="en-US" sz="1371" kern="0" dirty="0">
                <a:solidFill>
                  <a:prstClr val="white"/>
                </a:solidFill>
                <a:latin typeface="Calibri" panose="020F0502020204030204"/>
              </a:rPr>
              <a:t>Loading</a:t>
            </a:r>
          </a:p>
          <a:p>
            <a:pPr algn="ctr" defTabSz="896157">
              <a:defRPr/>
            </a:pPr>
            <a:r>
              <a:rPr lang="en-US" sz="882" kern="0" dirty="0">
                <a:solidFill>
                  <a:prstClr val="white"/>
                </a:solidFill>
                <a:latin typeface="Calibri" panose="020F0502020204030204"/>
              </a:rPr>
              <a:t>(ADF, SSIS, REST, OLE, ODBC, ADF, </a:t>
            </a:r>
            <a:r>
              <a:rPr lang="en-US" sz="882" kern="0" dirty="0" err="1">
                <a:solidFill>
                  <a:prstClr val="white"/>
                </a:solidFill>
                <a:latin typeface="Calibri" panose="020F0502020204030204"/>
              </a:rPr>
              <a:t>AZCopy</a:t>
            </a:r>
            <a:r>
              <a:rPr lang="en-US" sz="882" kern="0" dirty="0">
                <a:solidFill>
                  <a:prstClr val="white"/>
                </a:solidFill>
                <a:latin typeface="Calibri" panose="020F0502020204030204"/>
              </a:rPr>
              <a:t>, PowerShell)</a:t>
            </a:r>
            <a:r>
              <a:rPr lang="en-US" sz="1371" kern="0" dirty="0">
                <a:solidFill>
                  <a:prstClr val="white"/>
                </a:solidFill>
                <a:latin typeface="Calibri" panose="020F0502020204030204"/>
              </a:rPr>
              <a:t> </a:t>
            </a:r>
            <a:endParaRPr lang="en-US" sz="1567" kern="0" dirty="0">
              <a:solidFill>
                <a:prstClr val="white"/>
              </a:solidFill>
              <a:latin typeface="Calibri" panose="020F0502020204030204"/>
            </a:endParaRPr>
          </a:p>
        </p:txBody>
      </p:sp>
    </p:spTree>
    <p:extLst>
      <p:ext uri="{BB962C8B-B14F-4D97-AF65-F5344CB8AC3E}">
        <p14:creationId xmlns:p14="http://schemas.microsoft.com/office/powerpoint/2010/main" val="245933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1"/>
                                        </p:tgtEl>
                                        <p:attrNameLst>
                                          <p:attrName>style.visibility</p:attrName>
                                        </p:attrNameLst>
                                      </p:cBhvr>
                                      <p:to>
                                        <p:strVal val="visible"/>
                                      </p:to>
                                    </p:set>
                                    <p:animEffect transition="in" filter="fade">
                                      <p:cBhvr>
                                        <p:cTn id="15" dur="500"/>
                                        <p:tgtEl>
                                          <p:spTgt spid="17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5"/>
                                        </p:tgtEl>
                                        <p:attrNameLst>
                                          <p:attrName>style.visibility</p:attrName>
                                        </p:attrNameLst>
                                      </p:cBhvr>
                                      <p:to>
                                        <p:strVal val="visible"/>
                                      </p:to>
                                    </p:set>
                                    <p:animEffect transition="in" filter="fade">
                                      <p:cBhvr>
                                        <p:cTn id="18" dur="500"/>
                                        <p:tgtEl>
                                          <p:spTgt spid="17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4"/>
                                        </p:tgtEl>
                                        <p:attrNameLst>
                                          <p:attrName>style.visibility</p:attrName>
                                        </p:attrNameLst>
                                      </p:cBhvr>
                                      <p:to>
                                        <p:strVal val="visible"/>
                                      </p:to>
                                    </p:set>
                                    <p:animEffect transition="in" filter="fade">
                                      <p:cBhvr>
                                        <p:cTn id="21" dur="500"/>
                                        <p:tgtEl>
                                          <p:spTgt spid="18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7"/>
                                        </p:tgtEl>
                                        <p:attrNameLst>
                                          <p:attrName>style.visibility</p:attrName>
                                        </p:attrNameLst>
                                      </p:cBhvr>
                                      <p:to>
                                        <p:strVal val="visible"/>
                                      </p:to>
                                    </p:set>
                                    <p:animEffect transition="in" filter="fade">
                                      <p:cBhvr>
                                        <p:cTn id="24" dur="500"/>
                                        <p:tgtEl>
                                          <p:spTgt spid="18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6"/>
                                        </p:tgtEl>
                                        <p:attrNameLst>
                                          <p:attrName>style.visibility</p:attrName>
                                        </p:attrNameLst>
                                      </p:cBhvr>
                                      <p:to>
                                        <p:strVal val="visible"/>
                                      </p:to>
                                    </p:set>
                                    <p:animEffect transition="in" filter="fade">
                                      <p:cBhvr>
                                        <p:cTn id="27" dur="500"/>
                                        <p:tgtEl>
                                          <p:spTgt spid="19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99"/>
                                        </p:tgtEl>
                                        <p:attrNameLst>
                                          <p:attrName>style.visibility</p:attrName>
                                        </p:attrNameLst>
                                      </p:cBhvr>
                                      <p:to>
                                        <p:strVal val="visible"/>
                                      </p:to>
                                    </p:set>
                                    <p:animEffect transition="in" filter="fade">
                                      <p:cBhvr>
                                        <p:cTn id="30" dur="500"/>
                                        <p:tgtEl>
                                          <p:spTgt spid="19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0"/>
                                        </p:tgtEl>
                                        <p:attrNameLst>
                                          <p:attrName>style.visibility</p:attrName>
                                        </p:attrNameLst>
                                      </p:cBhvr>
                                      <p:to>
                                        <p:strVal val="visible"/>
                                      </p:to>
                                    </p:set>
                                    <p:animEffect transition="in" filter="fade">
                                      <p:cBhvr>
                                        <p:cTn id="33" dur="500"/>
                                        <p:tgtEl>
                                          <p:spTgt spid="21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3"/>
                                        </p:tgtEl>
                                        <p:attrNameLst>
                                          <p:attrName>style.visibility</p:attrName>
                                        </p:attrNameLst>
                                      </p:cBhvr>
                                      <p:to>
                                        <p:strVal val="visible"/>
                                      </p:to>
                                    </p:set>
                                    <p:animEffect transition="in" filter="fade">
                                      <p:cBhvr>
                                        <p:cTn id="36" dur="500"/>
                                        <p:tgtEl>
                                          <p:spTgt spid="2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43"/>
                                        </p:tgtEl>
                                        <p:attrNameLst>
                                          <p:attrName>style.visibility</p:attrName>
                                        </p:attrNameLst>
                                      </p:cBhvr>
                                      <p:to>
                                        <p:strVal val="visible"/>
                                      </p:to>
                                    </p:set>
                                    <p:animEffect transition="in" filter="fade">
                                      <p:cBhvr>
                                        <p:cTn id="39" dur="500"/>
                                        <p:tgtEl>
                                          <p:spTgt spid="24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46"/>
                                        </p:tgtEl>
                                        <p:attrNameLst>
                                          <p:attrName>style.visibility</p:attrName>
                                        </p:attrNameLst>
                                      </p:cBhvr>
                                      <p:to>
                                        <p:strVal val="visible"/>
                                      </p:to>
                                    </p:set>
                                    <p:animEffect transition="in" filter="fade">
                                      <p:cBhvr>
                                        <p:cTn id="42" dur="500"/>
                                        <p:tgtEl>
                                          <p:spTgt spid="24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55"/>
                                        </p:tgtEl>
                                        <p:attrNameLst>
                                          <p:attrName>style.visibility</p:attrName>
                                        </p:attrNameLst>
                                      </p:cBhvr>
                                      <p:to>
                                        <p:strVal val="visible"/>
                                      </p:to>
                                    </p:set>
                                    <p:animEffect transition="in" filter="fade">
                                      <p:cBhvr>
                                        <p:cTn id="45" dur="500"/>
                                        <p:tgtEl>
                                          <p:spTgt spid="25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8"/>
                                        </p:tgtEl>
                                        <p:attrNameLst>
                                          <p:attrName>style.visibility</p:attrName>
                                        </p:attrNameLst>
                                      </p:cBhvr>
                                      <p:to>
                                        <p:strVal val="visible"/>
                                      </p:to>
                                    </p:set>
                                    <p:animEffect transition="in" filter="fade">
                                      <p:cBhvr>
                                        <p:cTn id="48" dur="500"/>
                                        <p:tgtEl>
                                          <p:spTgt spid="25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67"/>
                                        </p:tgtEl>
                                        <p:attrNameLst>
                                          <p:attrName>style.visibility</p:attrName>
                                        </p:attrNameLst>
                                      </p:cBhvr>
                                      <p:to>
                                        <p:strVal val="visible"/>
                                      </p:to>
                                    </p:set>
                                    <p:animEffect transition="in" filter="fade">
                                      <p:cBhvr>
                                        <p:cTn id="51" dur="500"/>
                                        <p:tgtEl>
                                          <p:spTgt spid="26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70"/>
                                        </p:tgtEl>
                                        <p:attrNameLst>
                                          <p:attrName>style.visibility</p:attrName>
                                        </p:attrNameLst>
                                      </p:cBhvr>
                                      <p:to>
                                        <p:strVal val="visible"/>
                                      </p:to>
                                    </p:set>
                                    <p:animEffect transition="in" filter="fade">
                                      <p:cBhvr>
                                        <p:cTn id="54" dur="500"/>
                                        <p:tgtEl>
                                          <p:spTgt spid="27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79"/>
                                        </p:tgtEl>
                                        <p:attrNameLst>
                                          <p:attrName>style.visibility</p:attrName>
                                        </p:attrNameLst>
                                      </p:cBhvr>
                                      <p:to>
                                        <p:strVal val="visible"/>
                                      </p:to>
                                    </p:set>
                                    <p:animEffect transition="in" filter="fade">
                                      <p:cBhvr>
                                        <p:cTn id="57" dur="500"/>
                                        <p:tgtEl>
                                          <p:spTgt spid="27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82"/>
                                        </p:tgtEl>
                                        <p:attrNameLst>
                                          <p:attrName>style.visibility</p:attrName>
                                        </p:attrNameLst>
                                      </p:cBhvr>
                                      <p:to>
                                        <p:strVal val="visible"/>
                                      </p:to>
                                    </p:set>
                                    <p:animEffect transition="in" filter="fade">
                                      <p:cBhvr>
                                        <p:cTn id="60" dur="500"/>
                                        <p:tgtEl>
                                          <p:spTgt spid="28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91"/>
                                        </p:tgtEl>
                                        <p:attrNameLst>
                                          <p:attrName>style.visibility</p:attrName>
                                        </p:attrNameLst>
                                      </p:cBhvr>
                                      <p:to>
                                        <p:strVal val="visible"/>
                                      </p:to>
                                    </p:set>
                                    <p:animEffect transition="in" filter="fade">
                                      <p:cBhvr>
                                        <p:cTn id="63" dur="500"/>
                                        <p:tgtEl>
                                          <p:spTgt spid="29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94"/>
                                        </p:tgtEl>
                                        <p:attrNameLst>
                                          <p:attrName>style.visibility</p:attrName>
                                        </p:attrNameLst>
                                      </p:cBhvr>
                                      <p:to>
                                        <p:strVal val="visible"/>
                                      </p:to>
                                    </p:set>
                                    <p:animEffect transition="in" filter="fade">
                                      <p:cBhvr>
                                        <p:cTn id="66" dur="500"/>
                                        <p:tgtEl>
                                          <p:spTgt spid="294"/>
                                        </p:tgtEl>
                                      </p:cBhvr>
                                    </p:animEffect>
                                  </p:childTnLst>
                                </p:cTn>
                              </p:par>
                              <p:par>
                                <p:cTn id="67" presetID="1" presetClass="exit" presetSubtype="0" fill="hold" grpId="0" nodeType="withEffect">
                                  <p:stCondLst>
                                    <p:cond delay="0"/>
                                  </p:stCondLst>
                                  <p:childTnLst>
                                    <p:set>
                                      <p:cBhvr>
                                        <p:cTn id="68" dur="1" fill="hold">
                                          <p:stCondLst>
                                            <p:cond delay="0"/>
                                          </p:stCondLst>
                                        </p:cTn>
                                        <p:tgtEl>
                                          <p:spTgt spid="201"/>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2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2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p:bldP spid="4" grpId="0" animBg="1"/>
      <p:bldP spid="6" grpId="0"/>
      <p:bldP spid="171" grpId="0" animBg="1"/>
      <p:bldP spid="175" grpId="0"/>
      <p:bldP spid="184" grpId="0" animBg="1"/>
      <p:bldP spid="187" grpId="0"/>
      <p:bldP spid="196" grpId="0" animBg="1"/>
      <p:bldP spid="199" grpId="0"/>
      <p:bldP spid="210" grpId="0" animBg="1"/>
      <p:bldP spid="213" grpId="0"/>
      <p:bldP spid="243" grpId="0" animBg="1"/>
      <p:bldP spid="246" grpId="0"/>
      <p:bldP spid="255" grpId="0" animBg="1"/>
      <p:bldP spid="258" grpId="0"/>
      <p:bldP spid="267" grpId="0" animBg="1"/>
      <p:bldP spid="270" grpId="0"/>
      <p:bldP spid="279" grpId="0" animBg="1"/>
      <p:bldP spid="282" grpId="0"/>
      <p:bldP spid="291" grpId="0" animBg="1"/>
      <p:bldP spid="294" grpId="0"/>
      <p:bldP spid="202" grpId="0"/>
      <p:bldP spid="13" grpId="0" animBg="1"/>
      <p:bldP spid="228" grpId="0" animBg="1"/>
      <p:bldP spid="229" grpId="0" animBg="1"/>
      <p:bldP spid="230" grpId="0" animBg="1"/>
    </p:bld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5DF846-EDAB-462F-A4EF-3AF635144541}"/>
              </a:ext>
            </a:extLst>
          </p:cNvPr>
          <p:cNvPicPr>
            <a:picLocks noChangeAspect="1"/>
          </p:cNvPicPr>
          <p:nvPr/>
        </p:nvPicPr>
        <p:blipFill>
          <a:blip r:embed="rId3"/>
          <a:stretch>
            <a:fillRect/>
          </a:stretch>
        </p:blipFill>
        <p:spPr>
          <a:xfrm>
            <a:off x="385684" y="1338943"/>
            <a:ext cx="9917766" cy="5489027"/>
          </a:xfrm>
          <a:prstGeom prst="rect">
            <a:avLst/>
          </a:prstGeom>
        </p:spPr>
      </p:pic>
      <p:sp>
        <p:nvSpPr>
          <p:cNvPr id="5" name="Title 1">
            <a:extLst>
              <a:ext uri="{FF2B5EF4-FFF2-40B4-BE49-F238E27FC236}">
                <a16:creationId xmlns:a16="http://schemas.microsoft.com/office/drawing/2014/main" id="{CA034E33-D45D-4F16-A6FC-34F680301381}"/>
              </a:ext>
            </a:extLst>
          </p:cNvPr>
          <p:cNvSpPr txBox="1">
            <a:spLocks/>
          </p:cNvSpPr>
          <p:nvPr/>
        </p:nvSpPr>
        <p:spPr>
          <a:xfrm>
            <a:off x="270067" y="247871"/>
            <a:ext cx="11654187" cy="109107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n>
                  <a:solidFill>
                    <a:srgbClr val="FFFFFF">
                      <a:alpha val="0"/>
                    </a:srgbClr>
                  </a:solidFill>
                </a:ln>
                <a:solidFill>
                  <a:schemeClr val="tx2"/>
                </a:solidFill>
                <a:ea typeface="Segoe UI" pitchFamily="34" charset="0"/>
              </a:rPr>
              <a:t>Azure </a:t>
            </a:r>
            <a:r>
              <a:rPr lang="en-US" strike="sngStrike" dirty="0">
                <a:ln>
                  <a:solidFill>
                    <a:srgbClr val="FFFFFF">
                      <a:alpha val="0"/>
                    </a:srgbClr>
                  </a:solidFill>
                </a:ln>
                <a:solidFill>
                  <a:schemeClr val="tx2"/>
                </a:solidFill>
                <a:ea typeface="Segoe UI" pitchFamily="34" charset="0"/>
              </a:rPr>
              <a:t>SQL Data Warehouse</a:t>
            </a:r>
            <a:r>
              <a:rPr lang="en-US" dirty="0">
                <a:ln>
                  <a:solidFill>
                    <a:srgbClr val="FFFFFF">
                      <a:alpha val="0"/>
                    </a:srgbClr>
                  </a:solidFill>
                </a:ln>
                <a:solidFill>
                  <a:schemeClr val="tx2"/>
                </a:solidFill>
                <a:ea typeface="Segoe UI" pitchFamily="34" charset="0"/>
              </a:rPr>
              <a:t> Synapse Analytics</a:t>
            </a:r>
            <a:br>
              <a:rPr lang="en-US" sz="10700" dirty="0">
                <a:ln>
                  <a:solidFill>
                    <a:srgbClr val="FFFFFF">
                      <a:alpha val="0"/>
                    </a:srgbClr>
                  </a:solidFill>
                </a:ln>
                <a:ea typeface="Segoe UI" pitchFamily="34" charset="0"/>
              </a:rPr>
            </a:br>
            <a:r>
              <a:rPr lang="en-US" sz="2800" dirty="0">
                <a:gradFill>
                  <a:gsLst>
                    <a:gs pos="4386">
                      <a:schemeClr val="accent5"/>
                    </a:gs>
                    <a:gs pos="36000">
                      <a:schemeClr val="accent5"/>
                    </a:gs>
                  </a:gsLst>
                  <a:lin ang="5400000" scaled="0"/>
                </a:gradFill>
              </a:rPr>
              <a:t>Azure SQL DW evolved</a:t>
            </a:r>
            <a:endParaRPr lang="en-US" sz="2600" dirty="0">
              <a:gradFill>
                <a:gsLst>
                  <a:gs pos="4386">
                    <a:schemeClr val="accent5"/>
                  </a:gs>
                  <a:gs pos="36000">
                    <a:schemeClr val="accent5"/>
                  </a:gs>
                </a:gsLst>
                <a:lin ang="5400000" scaled="0"/>
              </a:gradFill>
            </a:endParaRPr>
          </a:p>
        </p:txBody>
      </p:sp>
    </p:spTree>
    <p:extLst>
      <p:ext uri="{BB962C8B-B14F-4D97-AF65-F5344CB8AC3E}">
        <p14:creationId xmlns:p14="http://schemas.microsoft.com/office/powerpoint/2010/main" val="16905235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6424" y="908315"/>
            <a:ext cx="7757574" cy="221599"/>
          </a:xfrm>
          <a:prstGeom prst="rect">
            <a:avLst/>
          </a:prstGeom>
        </p:spPr>
        <p:txBody>
          <a:bodyPr vert="horz" wrap="square" lIns="0" tIns="0" rIns="0" bIns="0" rtlCol="0" anchor="t">
            <a:spAutoFit/>
          </a:bodyPr>
          <a:lstStyle/>
          <a:p>
            <a:pPr marL="0" marR="0" lvl="0" indent="0" algn="l" defTabSz="797968" rtl="0" eaLnBrk="1" fontAlgn="auto" latinLnBrk="0" hangingPunct="1">
              <a:lnSpc>
                <a:spcPct val="90000"/>
              </a:lnSpc>
              <a:spcBef>
                <a:spcPct val="0"/>
              </a:spcBef>
              <a:spcAft>
                <a:spcPts val="8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Integrated data platform for BI, AI and continuous intelligence</a:t>
            </a:r>
            <a:endParaRPr kumimoji="0" lang="en-US" sz="1600" b="0" i="0" u="none" strike="noStrike" kern="1200" cap="none" spc="0" normalizeH="0" baseline="0" noProof="0">
              <a:ln w="3175">
                <a:noFill/>
              </a:ln>
              <a:solidFill>
                <a:srgbClr val="000000"/>
              </a:solidFill>
              <a:effectLst/>
              <a:uLnTx/>
              <a:uFillTx/>
              <a:latin typeface="Segoe UI"/>
              <a:ea typeface="+mn-ea"/>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3885" y="1393053"/>
            <a:ext cx="8040606" cy="4832350"/>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70C3"/>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5753" y="1813292"/>
            <a:ext cx="7655325" cy="331152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021" y="2647407"/>
            <a:ext cx="7428235" cy="2350795"/>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2577" y="4998201"/>
            <a:ext cx="7654620" cy="105769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0078D4"/>
                  </a:solidFill>
                  <a:effectLst/>
                  <a:uLnTx/>
                  <a:uFillTx/>
                  <a:latin typeface="Segoe UI Semibold"/>
                  <a:ea typeface="Segoe UI" pitchFamily="34" charset="0"/>
                  <a:cs typeface="Segoe UI Semibold" panose="020B0502040204020203" pitchFamily="34" charset="0"/>
                </a:rPr>
                <a:t>Azure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000000"/>
                  </a:solidFill>
                  <a:effectLst/>
                  <a:uLnTx/>
                  <a:uFillTx/>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Common Data Model</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Enterprise Security</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247767" y="5807479"/>
            <a:ext cx="823208" cy="9247"/>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975" y="5577561"/>
            <a:ext cx="2538413" cy="47832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Data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lake integrated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and Common Data Model aware</a:t>
            </a: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413" y="4424534"/>
            <a:ext cx="1612367"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413" y="3331416"/>
            <a:ext cx="1612366" cy="43048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413" y="2781843"/>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413" y="3874962"/>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975" y="4838611"/>
            <a:ext cx="2538413" cy="647920"/>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Integrated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platform services </a:t>
            </a:r>
            <a:b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for, management, security, monitoring, and metastore</a:t>
            </a: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89008" y="4861043"/>
            <a:ext cx="881967" cy="30152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7839" y="2781843"/>
            <a:ext cx="0" cy="2079200"/>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117" y="4602301"/>
            <a:ext cx="4213419"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29" y="4060181"/>
            <a:ext cx="2076908" cy="49079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118" y="4062392"/>
            <a:ext cx="2085040" cy="49079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117" y="3856987"/>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975" y="3128453"/>
            <a:ext cx="2538413" cy="16191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Integrated analytics runtimes available provisioned and serverless on-demand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SQL Analytics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offering T-SQL for batch, streaming and interactive processing</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Spark</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for big data processing with Python, Scala, R 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flipV="1">
            <a:off x="7818783" y="3938017"/>
            <a:ext cx="1252192" cy="415322"/>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118" y="3494173"/>
            <a:ext cx="208504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PROVISIONED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28" y="3494173"/>
            <a:ext cx="2076908" cy="25874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ON-DEMAND</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117" y="3300623"/>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118" y="2959610"/>
            <a:ext cx="661396"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117" y="2760004"/>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526896" y="2959610"/>
            <a:ext cx="661396"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239762" y="2959610"/>
            <a:ext cx="661396"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.NET</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5952628" y="2959610"/>
            <a:ext cx="661396"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6665494" y="2959610"/>
            <a:ext cx="661396"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Scala</a:t>
            </a:r>
          </a:p>
        </p:txBody>
      </p:sp>
      <p:sp>
        <p:nvSpPr>
          <p:cNvPr id="70" name="Rectangle 69">
            <a:extLst>
              <a:ext uri="{FF2B5EF4-FFF2-40B4-BE49-F238E27FC236}">
                <a16:creationId xmlns:a16="http://schemas.microsoft.com/office/drawing/2014/main" id="{963039AD-E708-4840-8BF9-8F0F23298DB6}"/>
              </a:ext>
            </a:extLst>
          </p:cNvPr>
          <p:cNvSpPr/>
          <p:nvPr/>
        </p:nvSpPr>
        <p:spPr bwMode="auto">
          <a:xfrm>
            <a:off x="7368140" y="2959610"/>
            <a:ext cx="661396"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R</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9008" y="2793344"/>
            <a:ext cx="881967" cy="28384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975" y="2554268"/>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Multiple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languages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suited to different analytics workloads</a:t>
            </a: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021" y="2165340"/>
            <a:ext cx="7428235" cy="38624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117" y="2238678"/>
            <a:ext cx="1962874" cy="217817"/>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3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Synapse Analytics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89008" y="2227973"/>
            <a:ext cx="881967" cy="150381"/>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975" y="1988897"/>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SaaS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developer experiences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for code free and code first</a:t>
            </a:r>
            <a:endParaRPr kumimoji="0" lang="en-US" sz="24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7839" y="2257467"/>
            <a:ext cx="0" cy="228371"/>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814170" y="1558439"/>
            <a:ext cx="4090536" cy="38741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0C3"/>
                </a:solidFill>
                <a:effectLst/>
                <a:uLnTx/>
                <a:uFillTx/>
                <a:latin typeface="Segoe UI Semibold"/>
                <a:ea typeface="+mn-ea"/>
                <a:cs typeface="+mn-cs"/>
              </a:rPr>
              <a:t>Artificial Intelligence / Machine Learning / Internet of Things</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0C3"/>
                </a:solidFill>
                <a:effectLst/>
                <a:uLnTx/>
                <a:uFillTx/>
                <a:latin typeface="Segoe UI Semibold"/>
                <a:ea typeface="+mn-ea"/>
                <a:cs typeface="+mn-cs"/>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975" y="1440811"/>
            <a:ext cx="2538413" cy="455537"/>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Designed for analytics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workloads at any scale</a:t>
            </a:r>
            <a:endParaRPr kumimoji="0" lang="en-US" sz="24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a:off x="8427197" y="1664937"/>
            <a:ext cx="643778" cy="3643"/>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114" y="4424534"/>
            <a:ext cx="1612367"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114" y="3331416"/>
            <a:ext cx="1612366" cy="4304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114" y="2781843"/>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114" y="3874962"/>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345671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0"/>
                                  </p:stCondLst>
                                  <p:childTnLst>
                                    <p:set>
                                      <p:cBhvr>
                                        <p:cTn id="119" dur="1" fill="hold">
                                          <p:stCondLst>
                                            <p:cond delay="0"/>
                                          </p:stCondLst>
                                        </p:cTn>
                                        <p:tgtEl>
                                          <p:spTgt spid="70"/>
                                        </p:tgtEl>
                                        <p:attrNameLst>
                                          <p:attrName>style.visibility</p:attrName>
                                        </p:attrNameLst>
                                      </p:cBhvr>
                                      <p:to>
                                        <p:strVal val="visible"/>
                                      </p:to>
                                    </p:set>
                                    <p:animEffect transition="in" filter="fade">
                                      <p:cBhvr>
                                        <p:cTn id="120" dur="400"/>
                                        <p:tgtEl>
                                          <p:spTgt spid="70"/>
                                        </p:tgtEl>
                                      </p:cBhvr>
                                    </p:animEffect>
                                  </p:childTnLst>
                                </p:cTn>
                              </p:par>
                            </p:childTnLst>
                          </p:cTn>
                        </p:par>
                        <p:par>
                          <p:cTn id="121" fill="hold">
                            <p:stCondLst>
                              <p:cond delay="2900"/>
                            </p:stCondLst>
                            <p:childTnLst>
                              <p:par>
                                <p:cTn id="122" presetID="10" presetClass="entr" presetSubtype="0" fill="hold" grpId="0" nodeType="afterEffect">
                                  <p:stCondLst>
                                    <p:cond delay="200"/>
                                  </p:stCondLst>
                                  <p:childTnLst>
                                    <p:set>
                                      <p:cBhvr>
                                        <p:cTn id="123" dur="1" fill="hold">
                                          <p:stCondLst>
                                            <p:cond delay="0"/>
                                          </p:stCondLst>
                                        </p:cTn>
                                        <p:tgtEl>
                                          <p:spTgt spid="72"/>
                                        </p:tgtEl>
                                        <p:attrNameLst>
                                          <p:attrName>style.visibility</p:attrName>
                                        </p:attrNameLst>
                                      </p:cBhvr>
                                      <p:to>
                                        <p:strVal val="visible"/>
                                      </p:to>
                                    </p:set>
                                    <p:animEffect transition="in" filter="fade">
                                      <p:cBhvr>
                                        <p:cTn id="124" dur="200"/>
                                        <p:tgtEl>
                                          <p:spTgt spid="72"/>
                                        </p:tgtEl>
                                      </p:cBhvr>
                                    </p:animEffect>
                                  </p:childTnLst>
                                </p:cTn>
                              </p:par>
                              <p:par>
                                <p:cTn id="125" presetID="10" presetClass="entr" presetSubtype="0" fill="hold" nodeType="with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fade">
                                      <p:cBhvr>
                                        <p:cTn id="127" dur="200"/>
                                        <p:tgtEl>
                                          <p:spTgt spid="7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73"/>
                                        </p:tgtEl>
                                        <p:attrNameLst>
                                          <p:attrName>style.visibility</p:attrName>
                                        </p:attrNameLst>
                                      </p:cBhvr>
                                      <p:to>
                                        <p:strVal val="visible"/>
                                      </p:to>
                                    </p:set>
                                    <p:animEffect transition="in" filter="fade">
                                      <p:cBhvr>
                                        <p:cTn id="132" dur="500"/>
                                        <p:tgtEl>
                                          <p:spTgt spid="73"/>
                                        </p:tgtEl>
                                      </p:cBhvr>
                                    </p:animEffect>
                                  </p:childTnLst>
                                </p:cTn>
                              </p:par>
                              <p:par>
                                <p:cTn id="133" presetID="16" presetClass="entr" presetSubtype="42" fill="hold" nodeType="withEffect">
                                  <p:stCondLst>
                                    <p:cond delay="0"/>
                                  </p:stCondLst>
                                  <p:childTnLst>
                                    <p:set>
                                      <p:cBhvr>
                                        <p:cTn id="134" dur="1" fill="hold">
                                          <p:stCondLst>
                                            <p:cond delay="0"/>
                                          </p:stCondLst>
                                        </p:cTn>
                                        <p:tgtEl>
                                          <p:spTgt spid="77"/>
                                        </p:tgtEl>
                                        <p:attrNameLst>
                                          <p:attrName>style.visibility</p:attrName>
                                        </p:attrNameLst>
                                      </p:cBhvr>
                                      <p:to>
                                        <p:strVal val="visible"/>
                                      </p:to>
                                    </p:set>
                                    <p:animEffect transition="in" filter="barn(outHorizontal)">
                                      <p:cBhvr>
                                        <p:cTn id="135" dur="500"/>
                                        <p:tgtEl>
                                          <p:spTgt spid="77"/>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74"/>
                                        </p:tgtEl>
                                        <p:attrNameLst>
                                          <p:attrName>style.visibility</p:attrName>
                                        </p:attrNameLst>
                                      </p:cBhvr>
                                      <p:to>
                                        <p:strVal val="visible"/>
                                      </p:to>
                                    </p:set>
                                    <p:animEffect transition="in" filter="fade">
                                      <p:cBhvr>
                                        <p:cTn id="139" dur="500"/>
                                        <p:tgtEl>
                                          <p:spTgt spid="74"/>
                                        </p:tgtEl>
                                      </p:cBhvr>
                                    </p:animEffect>
                                  </p:childTnLst>
                                </p:cTn>
                              </p:par>
                            </p:childTnLst>
                          </p:cTn>
                        </p:par>
                        <p:par>
                          <p:cTn id="140" fill="hold">
                            <p:stCondLst>
                              <p:cond delay="1000"/>
                            </p:stCondLst>
                            <p:childTnLst>
                              <p:par>
                                <p:cTn id="141" presetID="10" presetClass="entr" presetSubtype="0" fill="hold" grpId="0" nodeType="afterEffect">
                                  <p:stCondLst>
                                    <p:cond delay="200"/>
                                  </p:stCondLst>
                                  <p:childTnLst>
                                    <p:set>
                                      <p:cBhvr>
                                        <p:cTn id="142" dur="1" fill="hold">
                                          <p:stCondLst>
                                            <p:cond delay="0"/>
                                          </p:stCondLst>
                                        </p:cTn>
                                        <p:tgtEl>
                                          <p:spTgt spid="76"/>
                                        </p:tgtEl>
                                        <p:attrNameLst>
                                          <p:attrName>style.visibility</p:attrName>
                                        </p:attrNameLst>
                                      </p:cBhvr>
                                      <p:to>
                                        <p:strVal val="visible"/>
                                      </p:to>
                                    </p:set>
                                    <p:animEffect transition="in" filter="fade">
                                      <p:cBhvr>
                                        <p:cTn id="143" dur="200"/>
                                        <p:tgtEl>
                                          <p:spTgt spid="76"/>
                                        </p:tgtEl>
                                      </p:cBhvr>
                                    </p:animEffect>
                                  </p:childTnLst>
                                </p:cTn>
                              </p:par>
                              <p:par>
                                <p:cTn id="144" presetID="10" presetClass="entr" presetSubtype="0" fill="hold" nodeType="withEffect">
                                  <p:stCondLst>
                                    <p:cond delay="0"/>
                                  </p:stCondLst>
                                  <p:childTnLst>
                                    <p:set>
                                      <p:cBhvr>
                                        <p:cTn id="145" dur="1" fill="hold">
                                          <p:stCondLst>
                                            <p:cond delay="0"/>
                                          </p:stCondLst>
                                        </p:cTn>
                                        <p:tgtEl>
                                          <p:spTgt spid="75"/>
                                        </p:tgtEl>
                                        <p:attrNameLst>
                                          <p:attrName>style.visibility</p:attrName>
                                        </p:attrNameLst>
                                      </p:cBhvr>
                                      <p:to>
                                        <p:strVal val="visible"/>
                                      </p:to>
                                    </p:set>
                                    <p:animEffect transition="in" filter="fade">
                                      <p:cBhvr>
                                        <p:cTn id="146" dur="200"/>
                                        <p:tgtEl>
                                          <p:spTgt spid="75"/>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500"/>
                                        <p:tgtEl>
                                          <p:spTgt spid="78"/>
                                        </p:tgtEl>
                                      </p:cBhvr>
                                    </p:animEffect>
                                  </p:childTnLst>
                                </p:cTn>
                              </p:par>
                            </p:childTnLst>
                          </p:cTn>
                        </p:par>
                        <p:par>
                          <p:cTn id="152" fill="hold">
                            <p:stCondLst>
                              <p:cond delay="500"/>
                            </p:stCondLst>
                            <p:childTnLst>
                              <p:par>
                                <p:cTn id="153" presetID="10" presetClass="entr" presetSubtype="0" fill="hold" grpId="0" nodeType="afterEffect">
                                  <p:stCondLst>
                                    <p:cond delay="500"/>
                                  </p:stCondLst>
                                  <p:childTnLst>
                                    <p:set>
                                      <p:cBhvr>
                                        <p:cTn id="154" dur="1" fill="hold">
                                          <p:stCondLst>
                                            <p:cond delay="0"/>
                                          </p:stCondLst>
                                        </p:cTn>
                                        <p:tgtEl>
                                          <p:spTgt spid="79"/>
                                        </p:tgtEl>
                                        <p:attrNameLst>
                                          <p:attrName>style.visibility</p:attrName>
                                        </p:attrNameLst>
                                      </p:cBhvr>
                                      <p:to>
                                        <p:strVal val="visible"/>
                                      </p:to>
                                    </p:set>
                                    <p:animEffect transition="in" filter="fade">
                                      <p:cBhvr>
                                        <p:cTn id="155" dur="200"/>
                                        <p:tgtEl>
                                          <p:spTgt spid="79"/>
                                        </p:tgtEl>
                                      </p:cBhvr>
                                    </p:animEffect>
                                  </p:childTnLst>
                                </p:cTn>
                              </p:par>
                              <p:par>
                                <p:cTn id="156" presetID="10" presetClass="entr" presetSubtype="0" fill="hold" nodeType="withEffect">
                                  <p:stCondLst>
                                    <p:cond delay="500"/>
                                  </p:stCondLst>
                                  <p:childTnLst>
                                    <p:set>
                                      <p:cBhvr>
                                        <p:cTn id="157" dur="1" fill="hold">
                                          <p:stCondLst>
                                            <p:cond delay="0"/>
                                          </p:stCondLst>
                                        </p:cTn>
                                        <p:tgtEl>
                                          <p:spTgt spid="80"/>
                                        </p:tgtEl>
                                        <p:attrNameLst>
                                          <p:attrName>style.visibility</p:attrName>
                                        </p:attrNameLst>
                                      </p:cBhvr>
                                      <p:to>
                                        <p:strVal val="visible"/>
                                      </p:to>
                                    </p:set>
                                    <p:animEffect transition="in" filter="fade">
                                      <p:cBhvr>
                                        <p:cTn id="158" dur="200"/>
                                        <p:tgtEl>
                                          <p:spTgt spid="80"/>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fade">
                                      <p:cBhvr>
                                        <p:cTn id="163" dur="200"/>
                                        <p:tgtEl>
                                          <p:spTgt spid="83"/>
                                        </p:tgtEl>
                                      </p:cBhvr>
                                    </p:animEffect>
                                  </p:childTnLst>
                                </p:cTn>
                              </p:par>
                            </p:childTnLst>
                          </p:cTn>
                        </p:par>
                        <p:par>
                          <p:cTn id="164" fill="hold">
                            <p:stCondLst>
                              <p:cond delay="200"/>
                            </p:stCondLst>
                            <p:childTnLst>
                              <p:par>
                                <p:cTn id="165" presetID="10" presetClass="entr" presetSubtype="0" fill="hold" grpId="0" nodeType="afterEffect">
                                  <p:stCondLst>
                                    <p:cond delay="200"/>
                                  </p:stCondLst>
                                  <p:childTnLst>
                                    <p:set>
                                      <p:cBhvr>
                                        <p:cTn id="166" dur="1" fill="hold">
                                          <p:stCondLst>
                                            <p:cond delay="0"/>
                                          </p:stCondLst>
                                        </p:cTn>
                                        <p:tgtEl>
                                          <p:spTgt spid="82"/>
                                        </p:tgtEl>
                                        <p:attrNameLst>
                                          <p:attrName>style.visibility</p:attrName>
                                        </p:attrNameLst>
                                      </p:cBhvr>
                                      <p:to>
                                        <p:strVal val="visible"/>
                                      </p:to>
                                    </p:set>
                                    <p:animEffect transition="in" filter="fade">
                                      <p:cBhvr>
                                        <p:cTn id="167" dur="200"/>
                                        <p:tgtEl>
                                          <p:spTgt spid="82"/>
                                        </p:tgtEl>
                                      </p:cBhvr>
                                    </p:animEffect>
                                  </p:childTnLst>
                                </p:cTn>
                              </p:par>
                            </p:childTnLst>
                          </p:cTn>
                        </p:par>
                        <p:par>
                          <p:cTn id="168" fill="hold">
                            <p:stCondLst>
                              <p:cond delay="600"/>
                            </p:stCondLst>
                            <p:childTnLst>
                              <p:par>
                                <p:cTn id="169" presetID="10" presetClass="entr" presetSubtype="0" fill="hold" grpId="0" nodeType="afterEffect">
                                  <p:stCondLst>
                                    <p:cond delay="200"/>
                                  </p:stCondLst>
                                  <p:childTnLst>
                                    <p:set>
                                      <p:cBhvr>
                                        <p:cTn id="170" dur="1" fill="hold">
                                          <p:stCondLst>
                                            <p:cond delay="0"/>
                                          </p:stCondLst>
                                        </p:cTn>
                                        <p:tgtEl>
                                          <p:spTgt spid="84"/>
                                        </p:tgtEl>
                                        <p:attrNameLst>
                                          <p:attrName>style.visibility</p:attrName>
                                        </p:attrNameLst>
                                      </p:cBhvr>
                                      <p:to>
                                        <p:strVal val="visible"/>
                                      </p:to>
                                    </p:set>
                                    <p:animEffect transition="in" filter="fade">
                                      <p:cBhvr>
                                        <p:cTn id="171" dur="200"/>
                                        <p:tgtEl>
                                          <p:spTgt spid="84"/>
                                        </p:tgtEl>
                                      </p:cBhvr>
                                    </p:animEffect>
                                  </p:childTnLst>
                                </p:cTn>
                              </p:par>
                            </p:childTnLst>
                          </p:cTn>
                        </p:par>
                        <p:par>
                          <p:cTn id="172" fill="hold">
                            <p:stCondLst>
                              <p:cond delay="1000"/>
                            </p:stCondLst>
                            <p:childTnLst>
                              <p:par>
                                <p:cTn id="173" presetID="10" presetClass="entr" presetSubtype="0" fill="hold" grpId="0" nodeType="afterEffect">
                                  <p:stCondLst>
                                    <p:cond delay="200"/>
                                  </p:stCondLst>
                                  <p:childTnLst>
                                    <p:set>
                                      <p:cBhvr>
                                        <p:cTn id="174" dur="1" fill="hold">
                                          <p:stCondLst>
                                            <p:cond delay="0"/>
                                          </p:stCondLst>
                                        </p:cTn>
                                        <p:tgtEl>
                                          <p:spTgt spid="81"/>
                                        </p:tgtEl>
                                        <p:attrNameLst>
                                          <p:attrName>style.visibility</p:attrName>
                                        </p:attrNameLst>
                                      </p:cBhvr>
                                      <p:to>
                                        <p:strVal val="visible"/>
                                      </p:to>
                                    </p:set>
                                    <p:animEffect transition="in" filter="fade">
                                      <p:cBhvr>
                                        <p:cTn id="175"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0"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 Embedding Content</a:t>
            </a:r>
            <a:br>
              <a:rPr lang="en-US" dirty="0"/>
            </a:br>
            <a:r>
              <a:rPr lang="en-US" sz="3200" dirty="0">
                <a:solidFill>
                  <a:schemeClr val="tx1"/>
                </a:solidFill>
              </a:rPr>
              <a:t>Overview</a:t>
            </a:r>
          </a:p>
        </p:txBody>
      </p:sp>
      <p:sp>
        <p:nvSpPr>
          <p:cNvPr id="5" name="Text Placeholder 2"/>
          <p:cNvSpPr txBox="1">
            <a:spLocks/>
          </p:cNvSpPr>
          <p:nvPr/>
        </p:nvSpPr>
        <p:spPr>
          <a:xfrm>
            <a:off x="421641" y="1518233"/>
            <a:ext cx="11351828" cy="3715756"/>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dirty="0"/>
              <a:t>Concepts</a:t>
            </a:r>
          </a:p>
          <a:p>
            <a:pPr lvl="1"/>
            <a:r>
              <a:rPr lang="en-US" sz="1800" dirty="0"/>
              <a:t>Power BI can be embedded into other applications – via a set of APIs e.g.,</a:t>
            </a:r>
          </a:p>
          <a:p>
            <a:pPr lvl="2"/>
            <a:r>
              <a:rPr lang="en-US" sz="1400" dirty="0" err="1"/>
              <a:t>Javascript</a:t>
            </a:r>
            <a:endParaRPr lang="en-US" sz="1400" dirty="0"/>
          </a:p>
          <a:p>
            <a:pPr lvl="2"/>
            <a:r>
              <a:rPr lang="en-US" sz="1400" dirty="0"/>
              <a:t>REST</a:t>
            </a:r>
          </a:p>
          <a:p>
            <a:pPr lvl="1"/>
            <a:r>
              <a:rPr lang="en-US" sz="1800" dirty="0"/>
              <a:t>Embedding Power BI can be accomplished through</a:t>
            </a:r>
          </a:p>
          <a:p>
            <a:pPr lvl="2"/>
            <a:r>
              <a:rPr lang="en-US" sz="1400" dirty="0"/>
              <a:t>the Power BI service (SaaS) – including the Power BI Premium capacities</a:t>
            </a:r>
          </a:p>
          <a:p>
            <a:pPr lvl="2"/>
            <a:r>
              <a:rPr lang="en-US" sz="1400" dirty="0"/>
              <a:t>the Power BI Embedded service in Azure (PaaS) – i.e. the “A” </a:t>
            </a:r>
            <a:r>
              <a:rPr lang="en-US" sz="1400" dirty="0">
                <a:hlinkClick r:id="rId3"/>
              </a:rPr>
              <a:t>SKUs</a:t>
            </a:r>
            <a:endParaRPr lang="en-US" sz="1800" dirty="0"/>
          </a:p>
          <a:p>
            <a:pPr lvl="1"/>
            <a:r>
              <a:rPr lang="en-US" sz="1800" dirty="0"/>
              <a:t>When embedding PBI content in another application, end-users can be</a:t>
            </a:r>
          </a:p>
          <a:p>
            <a:pPr lvl="2"/>
            <a:r>
              <a:rPr lang="en-US" sz="1400" dirty="0"/>
              <a:t>authenticated in the application itself (embedding for your customers / App owns data)</a:t>
            </a:r>
          </a:p>
          <a:p>
            <a:pPr lvl="2"/>
            <a:r>
              <a:rPr lang="en-US" sz="1400" dirty="0"/>
              <a:t>authenticated by the PBI service itself (embedding for your organization / User owns data)</a:t>
            </a:r>
          </a:p>
          <a:p>
            <a:pPr lvl="1"/>
            <a:r>
              <a:rPr lang="en-US" sz="1800" dirty="0"/>
              <a:t>Some of the things you can do* with the Embedding APIs….</a:t>
            </a:r>
          </a:p>
          <a:p>
            <a:pPr lvl="2"/>
            <a:r>
              <a:rPr lang="en-US" sz="1400" dirty="0"/>
              <a:t>Specify the user-name/role (embedding for your customers)</a:t>
            </a:r>
          </a:p>
          <a:p>
            <a:pPr lvl="2"/>
            <a:r>
              <a:rPr lang="en-US" sz="1400" dirty="0"/>
              <a:t>Embed a dashboard, dashboard tile, report, report visual</a:t>
            </a:r>
          </a:p>
          <a:p>
            <a:pPr lvl="2"/>
            <a:r>
              <a:rPr lang="en-US" sz="1400" dirty="0"/>
              <a:t>Pass in filter and/or slicer values</a:t>
            </a:r>
          </a:p>
          <a:p>
            <a:pPr lvl="2"/>
            <a:r>
              <a:rPr lang="en-US" sz="1400" dirty="0"/>
              <a:t>Listen for events</a:t>
            </a:r>
          </a:p>
        </p:txBody>
      </p:sp>
      <p:sp>
        <p:nvSpPr>
          <p:cNvPr id="6" name="Rectangle 5">
            <a:extLst>
              <a:ext uri="{FF2B5EF4-FFF2-40B4-BE49-F238E27FC236}">
                <a16:creationId xmlns:a16="http://schemas.microsoft.com/office/drawing/2014/main" id="{B3BC39B6-7146-41BF-9FE3-13231088B698}"/>
              </a:ext>
            </a:extLst>
          </p:cNvPr>
          <p:cNvSpPr/>
          <p:nvPr/>
        </p:nvSpPr>
        <p:spPr>
          <a:xfrm>
            <a:off x="377588" y="6517776"/>
            <a:ext cx="11204812" cy="307777"/>
          </a:xfrm>
          <a:prstGeom prst="rect">
            <a:avLst/>
          </a:prstGeom>
        </p:spPr>
        <p:txBody>
          <a:bodyPr wrap="square">
            <a:spAutoFit/>
          </a:bodyPr>
          <a:lstStyle/>
          <a:p>
            <a:r>
              <a:rPr lang="en-US" sz="1400" dirty="0"/>
              <a:t>https://docs.microsoft.com/en-us/power-bi/developer/embedded/embedding</a:t>
            </a:r>
          </a:p>
        </p:txBody>
      </p:sp>
      <p:sp>
        <p:nvSpPr>
          <p:cNvPr id="7" name="Rectangle 6">
            <a:extLst>
              <a:ext uri="{FF2B5EF4-FFF2-40B4-BE49-F238E27FC236}">
                <a16:creationId xmlns:a16="http://schemas.microsoft.com/office/drawing/2014/main" id="{8DD83A18-256F-46FD-96E5-2755227ABD6C}"/>
              </a:ext>
            </a:extLst>
          </p:cNvPr>
          <p:cNvSpPr/>
          <p:nvPr/>
        </p:nvSpPr>
        <p:spPr>
          <a:xfrm>
            <a:off x="8493456" y="6086773"/>
            <a:ext cx="3744036" cy="646331"/>
          </a:xfrm>
          <a:prstGeom prst="rect">
            <a:avLst/>
          </a:prstGeom>
        </p:spPr>
        <p:txBody>
          <a:bodyPr wrap="square">
            <a:spAutoFit/>
          </a:bodyPr>
          <a:lstStyle/>
          <a:p>
            <a:pPr marL="182880" lvl="1" indent="0">
              <a:buNone/>
            </a:pPr>
            <a:r>
              <a:rPr lang="en-US" sz="1200" dirty="0"/>
              <a:t>*Note – the on-premise PBIRS supports a simple means of </a:t>
            </a:r>
            <a:r>
              <a:rPr lang="en-US" sz="1200" dirty="0">
                <a:hlinkClick r:id="rId4"/>
              </a:rPr>
              <a:t>embedding</a:t>
            </a:r>
            <a:r>
              <a:rPr lang="en-US" sz="1200" dirty="0"/>
              <a:t> content via an iframe and URL link/parameters</a:t>
            </a:r>
          </a:p>
        </p:txBody>
      </p:sp>
    </p:spTree>
    <p:extLst>
      <p:ext uri="{BB962C8B-B14F-4D97-AF65-F5344CB8AC3E}">
        <p14:creationId xmlns:p14="http://schemas.microsoft.com/office/powerpoint/2010/main" val="377294175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Dataset</a:t>
            </a:r>
            <a:br>
              <a:rPr lang="en-US" dirty="0"/>
            </a:br>
            <a:r>
              <a:rPr lang="en-US" sz="3200" dirty="0">
                <a:solidFill>
                  <a:schemeClr val="tx1"/>
                </a:solidFill>
              </a:rPr>
              <a:t>Decision Criteria, Capabilities, and Examples</a:t>
            </a:r>
          </a:p>
        </p:txBody>
      </p:sp>
      <p:sp>
        <p:nvSpPr>
          <p:cNvPr id="3" name="Text Placeholder 2"/>
          <p:cNvSpPr txBox="1">
            <a:spLocks/>
          </p:cNvSpPr>
          <p:nvPr/>
        </p:nvSpPr>
        <p:spPr>
          <a:xfrm>
            <a:off x="269241" y="1365832"/>
            <a:ext cx="3796481" cy="3035687"/>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Model Size</a:t>
            </a:r>
          </a:p>
          <a:p>
            <a:pPr lvl="1"/>
            <a:r>
              <a:rPr lang="en-US" sz="1400" dirty="0"/>
              <a:t>&lt; 1 GB</a:t>
            </a:r>
            <a:endParaRPr lang="en-US" sz="1000" dirty="0"/>
          </a:p>
          <a:p>
            <a:pPr lvl="1"/>
            <a:r>
              <a:rPr lang="en-US" sz="1400" dirty="0"/>
              <a:t>1 GB - 10 GB</a:t>
            </a:r>
            <a:endParaRPr lang="en-US" sz="1000" dirty="0"/>
          </a:p>
          <a:p>
            <a:pPr lvl="1"/>
            <a:r>
              <a:rPr lang="en-US" sz="1400" dirty="0"/>
              <a:t>10 GB – 400 GB</a:t>
            </a:r>
          </a:p>
          <a:p>
            <a:pPr lvl="1"/>
            <a:r>
              <a:rPr lang="en-US" sz="1400" dirty="0"/>
              <a:t>400 GB +</a:t>
            </a:r>
          </a:p>
          <a:p>
            <a:r>
              <a:rPr lang="en-US" sz="2000" dirty="0"/>
              <a:t>Refresh Requirements</a:t>
            </a:r>
          </a:p>
          <a:p>
            <a:pPr lvl="1"/>
            <a:r>
              <a:rPr lang="en-US" sz="1200" dirty="0"/>
              <a:t>Daily to 8x a day</a:t>
            </a:r>
          </a:p>
          <a:p>
            <a:pPr lvl="1"/>
            <a:r>
              <a:rPr lang="en-US" sz="1200" dirty="0"/>
              <a:t>Up to 48x daily</a:t>
            </a:r>
          </a:p>
          <a:p>
            <a:pPr lvl="1"/>
            <a:r>
              <a:rPr lang="en-US" sz="1200" dirty="0"/>
              <a:t>Every few minutes</a:t>
            </a:r>
          </a:p>
          <a:p>
            <a:pPr lvl="1"/>
            <a:r>
              <a:rPr lang="en-US" sz="1200" dirty="0"/>
              <a:t>Real-time</a:t>
            </a:r>
            <a:endParaRPr lang="en-US" sz="1400" dirty="0"/>
          </a:p>
          <a:p>
            <a:pPr lvl="1"/>
            <a:endParaRPr lang="en-US" sz="1600" dirty="0"/>
          </a:p>
        </p:txBody>
      </p:sp>
      <p:sp>
        <p:nvSpPr>
          <p:cNvPr id="11" name="Text Placeholder 2">
            <a:extLst>
              <a:ext uri="{FF2B5EF4-FFF2-40B4-BE49-F238E27FC236}">
                <a16:creationId xmlns:a16="http://schemas.microsoft.com/office/drawing/2014/main" id="{866F4380-4159-4A8D-838F-116567F1B156}"/>
              </a:ext>
            </a:extLst>
          </p:cNvPr>
          <p:cNvSpPr txBox="1">
            <a:spLocks/>
          </p:cNvSpPr>
          <p:nvPr/>
        </p:nvSpPr>
        <p:spPr>
          <a:xfrm>
            <a:off x="5246780" y="1365833"/>
            <a:ext cx="6764406" cy="2782548"/>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PBI Service – 1 GB, 8x daily refresh (full)</a:t>
            </a:r>
          </a:p>
          <a:p>
            <a:r>
              <a:rPr lang="en-US" sz="2000" dirty="0"/>
              <a:t>PBI Premium – 10 GB*, 48x daily refresh (full / incremental)</a:t>
            </a:r>
          </a:p>
          <a:p>
            <a:r>
              <a:rPr lang="en-US" sz="2000" dirty="0"/>
              <a:t>Azure Analysis Services – 400 GB, unlimited refresh (full / incremental)</a:t>
            </a:r>
          </a:p>
          <a:p>
            <a:pPr lvl="1"/>
            <a:r>
              <a:rPr lang="en-US" sz="1200" dirty="0"/>
              <a:t>Alternatively supports a </a:t>
            </a:r>
            <a:r>
              <a:rPr lang="en-US" sz="1200" dirty="0">
                <a:hlinkClick r:id="rId3"/>
              </a:rPr>
              <a:t>limited</a:t>
            </a:r>
            <a:r>
              <a:rPr lang="en-US" sz="1200" dirty="0"/>
              <a:t> set of DirectQuery sources</a:t>
            </a:r>
          </a:p>
          <a:p>
            <a:r>
              <a:rPr lang="en-US" sz="2000" dirty="0"/>
              <a:t>SQL Server Analysis Services – ~4 TB, unlimited refresh</a:t>
            </a:r>
          </a:p>
          <a:p>
            <a:pPr lvl="1"/>
            <a:r>
              <a:rPr lang="en-US" sz="1200" dirty="0"/>
              <a:t>Alternatively supports a </a:t>
            </a:r>
            <a:r>
              <a:rPr lang="en-US" sz="1200" dirty="0">
                <a:hlinkClick r:id="rId3"/>
              </a:rPr>
              <a:t>limited</a:t>
            </a:r>
            <a:r>
              <a:rPr lang="en-US" sz="1200" dirty="0"/>
              <a:t> set of DirectQuery sources</a:t>
            </a:r>
          </a:p>
          <a:p>
            <a:endParaRPr lang="en-US" sz="2000" dirty="0"/>
          </a:p>
        </p:txBody>
      </p:sp>
      <p:sp>
        <p:nvSpPr>
          <p:cNvPr id="12" name="Text Placeholder 2">
            <a:extLst>
              <a:ext uri="{FF2B5EF4-FFF2-40B4-BE49-F238E27FC236}">
                <a16:creationId xmlns:a16="http://schemas.microsoft.com/office/drawing/2014/main" id="{15BD238D-35B5-45DA-9EBA-F22080F638F9}"/>
              </a:ext>
            </a:extLst>
          </p:cNvPr>
          <p:cNvSpPr txBox="1">
            <a:spLocks/>
          </p:cNvSpPr>
          <p:nvPr/>
        </p:nvSpPr>
        <p:spPr>
          <a:xfrm>
            <a:off x="269240" y="4369895"/>
            <a:ext cx="11803940" cy="2044767"/>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000" dirty="0"/>
              <a:t>Example Scenarios</a:t>
            </a:r>
          </a:p>
          <a:p>
            <a:pPr lvl="1"/>
            <a:r>
              <a:rPr lang="en-US" sz="1400" dirty="0"/>
              <a:t>I have a 400 MB data set; it needs to be refreshed nightly.  Recommendation – PBI Service/Premium</a:t>
            </a:r>
            <a:endParaRPr lang="en-US" sz="1000" dirty="0"/>
          </a:p>
          <a:p>
            <a:pPr lvl="1"/>
            <a:r>
              <a:rPr lang="en-US" sz="1400" dirty="0"/>
              <a:t>I have a 2 GB data set; it need to be refreshed nightly.  Recommendation – PBI Premium</a:t>
            </a:r>
          </a:p>
          <a:p>
            <a:pPr lvl="1"/>
            <a:r>
              <a:rPr lang="en-US" sz="1400" dirty="0"/>
              <a:t>I have a 2 GB data set that needs to be refreshed every 10 minutes.  Recommendation – Azure Analysis Services</a:t>
            </a:r>
          </a:p>
          <a:p>
            <a:pPr lvl="1"/>
            <a:r>
              <a:rPr lang="en-US" sz="1400" dirty="0"/>
              <a:t>I have a 25 GB data set; it needs to be refreshed on the hour.  Recommendation – Azure Analysis Services</a:t>
            </a:r>
          </a:p>
          <a:p>
            <a:pPr lvl="1"/>
            <a:r>
              <a:rPr lang="en-US" sz="1400" dirty="0"/>
              <a:t>I’ve developed a report against my relational DW (which is 20 TB).  The data is refreshed is throughout the day.  Recommendation –  DirectQuery, or perhaps consider a composite model with </a:t>
            </a:r>
            <a:r>
              <a:rPr lang="en-US" sz="1400" dirty="0">
                <a:hlinkClick r:id="rId4"/>
              </a:rPr>
              <a:t>aggregations</a:t>
            </a:r>
            <a:endParaRPr lang="en-US" sz="1400" dirty="0"/>
          </a:p>
        </p:txBody>
      </p:sp>
      <p:sp>
        <p:nvSpPr>
          <p:cNvPr id="7" name="TextBox 6">
            <a:extLst>
              <a:ext uri="{FF2B5EF4-FFF2-40B4-BE49-F238E27FC236}">
                <a16:creationId xmlns:a16="http://schemas.microsoft.com/office/drawing/2014/main" id="{091617D7-CAE8-4B28-93E8-03822CB84213}"/>
              </a:ext>
            </a:extLst>
          </p:cNvPr>
          <p:cNvSpPr txBox="1"/>
          <p:nvPr/>
        </p:nvSpPr>
        <p:spPr>
          <a:xfrm>
            <a:off x="321030" y="6550223"/>
            <a:ext cx="11803940" cy="307777"/>
          </a:xfrm>
          <a:prstGeom prst="rect">
            <a:avLst/>
          </a:prstGeom>
          <a:noFill/>
        </p:spPr>
        <p:txBody>
          <a:bodyPr wrap="square">
            <a:spAutoFit/>
          </a:bodyPr>
          <a:lstStyle/>
          <a:p>
            <a:r>
              <a:rPr lang="en-US" sz="1400" dirty="0"/>
              <a:t>* Power BI Premium Large Model Support - https://docs.microsoft.com/en-us/power-bi/admin/service-premium-large-models</a:t>
            </a:r>
          </a:p>
        </p:txBody>
      </p:sp>
    </p:spTree>
    <p:extLst>
      <p:ext uri="{BB962C8B-B14F-4D97-AF65-F5344CB8AC3E}">
        <p14:creationId xmlns:p14="http://schemas.microsoft.com/office/powerpoint/2010/main" val="3654804078"/>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Embedding</a:t>
            </a:r>
            <a:br>
              <a:rPr lang="en-US" dirty="0"/>
            </a:br>
            <a:r>
              <a:rPr lang="en-US" sz="3200" dirty="0">
                <a:solidFill>
                  <a:schemeClr val="tx1"/>
                </a:solidFill>
              </a:rPr>
              <a:t>Getting Started</a:t>
            </a:r>
          </a:p>
        </p:txBody>
      </p:sp>
      <p:sp>
        <p:nvSpPr>
          <p:cNvPr id="5" name="Text Placeholder 2"/>
          <p:cNvSpPr txBox="1">
            <a:spLocks/>
          </p:cNvSpPr>
          <p:nvPr/>
        </p:nvSpPr>
        <p:spPr>
          <a:xfrm>
            <a:off x="421641" y="1518233"/>
            <a:ext cx="4418765" cy="3715756"/>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Choose a SKU</a:t>
            </a:r>
          </a:p>
          <a:p>
            <a:r>
              <a:rPr lang="en-US" sz="2000" dirty="0"/>
              <a:t>Choose an authentication approach</a:t>
            </a:r>
          </a:p>
          <a:p>
            <a:r>
              <a:rPr lang="en-US" sz="2000" dirty="0"/>
              <a:t>Choose a data connectivity option</a:t>
            </a:r>
            <a:endParaRPr lang="en-US" sz="1600" dirty="0"/>
          </a:p>
        </p:txBody>
      </p:sp>
      <p:sp>
        <p:nvSpPr>
          <p:cNvPr id="6" name="Rectangle 5">
            <a:extLst>
              <a:ext uri="{FF2B5EF4-FFF2-40B4-BE49-F238E27FC236}">
                <a16:creationId xmlns:a16="http://schemas.microsoft.com/office/drawing/2014/main" id="{B3BC39B6-7146-41BF-9FE3-13231088B698}"/>
              </a:ext>
            </a:extLst>
          </p:cNvPr>
          <p:cNvSpPr/>
          <p:nvPr/>
        </p:nvSpPr>
        <p:spPr>
          <a:xfrm>
            <a:off x="377588" y="6517776"/>
            <a:ext cx="11204812" cy="307777"/>
          </a:xfrm>
          <a:prstGeom prst="rect">
            <a:avLst/>
          </a:prstGeom>
        </p:spPr>
        <p:txBody>
          <a:bodyPr wrap="square">
            <a:spAutoFit/>
          </a:bodyPr>
          <a:lstStyle/>
          <a:p>
            <a:r>
              <a:rPr lang="en-US" sz="1400" dirty="0"/>
              <a:t>https://docs.microsoft.com/en-us/power-bi/developer/embedded/embedding</a:t>
            </a:r>
          </a:p>
        </p:txBody>
      </p:sp>
      <p:pic>
        <p:nvPicPr>
          <p:cNvPr id="3" name="Picture 2">
            <a:extLst>
              <a:ext uri="{FF2B5EF4-FFF2-40B4-BE49-F238E27FC236}">
                <a16:creationId xmlns:a16="http://schemas.microsoft.com/office/drawing/2014/main" id="{D5662827-E8AB-479C-8B04-F88FA6EBF369}"/>
              </a:ext>
            </a:extLst>
          </p:cNvPr>
          <p:cNvPicPr>
            <a:picLocks noChangeAspect="1"/>
          </p:cNvPicPr>
          <p:nvPr/>
        </p:nvPicPr>
        <p:blipFill>
          <a:blip r:embed="rId3"/>
          <a:stretch>
            <a:fillRect/>
          </a:stretch>
        </p:blipFill>
        <p:spPr>
          <a:xfrm>
            <a:off x="6787372" y="1189176"/>
            <a:ext cx="5135388" cy="3041068"/>
          </a:xfrm>
          <a:prstGeom prst="rect">
            <a:avLst/>
          </a:prstGeom>
        </p:spPr>
      </p:pic>
      <p:pic>
        <p:nvPicPr>
          <p:cNvPr id="4" name="Picture 3">
            <a:extLst>
              <a:ext uri="{FF2B5EF4-FFF2-40B4-BE49-F238E27FC236}">
                <a16:creationId xmlns:a16="http://schemas.microsoft.com/office/drawing/2014/main" id="{79EDE14B-5981-432B-A3DD-FA8E964273E3}"/>
              </a:ext>
            </a:extLst>
          </p:cNvPr>
          <p:cNvPicPr>
            <a:picLocks noChangeAspect="1"/>
          </p:cNvPicPr>
          <p:nvPr/>
        </p:nvPicPr>
        <p:blipFill>
          <a:blip r:embed="rId4"/>
          <a:stretch>
            <a:fillRect/>
          </a:stretch>
        </p:blipFill>
        <p:spPr>
          <a:xfrm>
            <a:off x="7119582" y="4385802"/>
            <a:ext cx="4694830" cy="2285862"/>
          </a:xfrm>
          <a:prstGeom prst="rect">
            <a:avLst/>
          </a:prstGeom>
        </p:spPr>
      </p:pic>
    </p:spTree>
    <p:extLst>
      <p:ext uri="{BB962C8B-B14F-4D97-AF65-F5344CB8AC3E}">
        <p14:creationId xmlns:p14="http://schemas.microsoft.com/office/powerpoint/2010/main" val="47945459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Authoring</a:t>
            </a:r>
            <a:br>
              <a:rPr lang="en-US" dirty="0"/>
            </a:br>
            <a:r>
              <a:rPr lang="en-US" sz="3200" dirty="0">
                <a:solidFill>
                  <a:schemeClr val="tx1"/>
                </a:solidFill>
              </a:rPr>
              <a:t>Building a Report</a:t>
            </a:r>
          </a:p>
        </p:txBody>
      </p:sp>
      <p:sp>
        <p:nvSpPr>
          <p:cNvPr id="3" name="Text Placeholder 2"/>
          <p:cNvSpPr txBox="1">
            <a:spLocks/>
          </p:cNvSpPr>
          <p:nvPr/>
        </p:nvSpPr>
        <p:spPr>
          <a:xfrm>
            <a:off x="359728" y="5158390"/>
            <a:ext cx="11660832" cy="2606257"/>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dirty="0"/>
              <a:t>The author can email the .</a:t>
            </a:r>
            <a:r>
              <a:rPr lang="en-US" sz="2400" dirty="0" err="1"/>
              <a:t>pbix</a:t>
            </a:r>
            <a:r>
              <a:rPr lang="en-US" sz="2400" dirty="0"/>
              <a:t> file to someone else, place it on a file share, etc.</a:t>
            </a:r>
          </a:p>
          <a:p>
            <a:pPr lvl="1"/>
            <a:r>
              <a:rPr lang="en-US" sz="1800" dirty="0"/>
              <a:t>Anyone else with the Power BI Desktop can then open/edit it.</a:t>
            </a:r>
          </a:p>
          <a:p>
            <a:r>
              <a:rPr lang="en-US" sz="2600" dirty="0"/>
              <a:t>Most enterprise organizations will want to “publish” the file for easy consumption..</a:t>
            </a:r>
          </a:p>
        </p:txBody>
      </p:sp>
      <p:pic>
        <p:nvPicPr>
          <p:cNvPr id="4" name="Picture 3"/>
          <p:cNvPicPr>
            <a:picLocks noChangeAspect="1"/>
          </p:cNvPicPr>
          <p:nvPr/>
        </p:nvPicPr>
        <p:blipFill>
          <a:blip r:embed="rId3"/>
          <a:stretch>
            <a:fillRect/>
          </a:stretch>
        </p:blipFill>
        <p:spPr>
          <a:xfrm>
            <a:off x="5362585" y="1320548"/>
            <a:ext cx="6657975" cy="3640157"/>
          </a:xfrm>
          <a:prstGeom prst="rect">
            <a:avLst/>
          </a:prstGeom>
        </p:spPr>
      </p:pic>
      <p:sp>
        <p:nvSpPr>
          <p:cNvPr id="5" name="Text Placeholder 2"/>
          <p:cNvSpPr txBox="1">
            <a:spLocks/>
          </p:cNvSpPr>
          <p:nvPr/>
        </p:nvSpPr>
        <p:spPr>
          <a:xfrm>
            <a:off x="421641" y="1518233"/>
            <a:ext cx="5102859" cy="3715756"/>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dirty="0"/>
              <a:t>In the Desktop, the author chooses columns from the dataset to create tables and charts</a:t>
            </a:r>
          </a:p>
          <a:p>
            <a:pPr lvl="1"/>
            <a:r>
              <a:rPr lang="en-US" sz="1800" dirty="0"/>
              <a:t>A Report is similar to an Excel workbook - it can contain multiple “pages” (worksheets)</a:t>
            </a:r>
          </a:p>
          <a:p>
            <a:pPr lvl="1"/>
            <a:r>
              <a:rPr lang="en-US" sz="1800" dirty="0"/>
              <a:t>Building a report against a live or imported connection is essentially the same experience</a:t>
            </a:r>
          </a:p>
          <a:p>
            <a:r>
              <a:rPr lang="en-US" sz="2400" dirty="0"/>
              <a:t>The author can save the dataset/report as needed</a:t>
            </a:r>
            <a:endParaRPr lang="en-US" sz="1800" dirty="0"/>
          </a:p>
          <a:p>
            <a:pPr lvl="1"/>
            <a:r>
              <a:rPr lang="en-US" sz="1800" dirty="0"/>
              <a:t>Everything is saved in a .</a:t>
            </a:r>
            <a:r>
              <a:rPr lang="en-US" sz="1800" dirty="0" err="1"/>
              <a:t>pbix</a:t>
            </a:r>
            <a:r>
              <a:rPr lang="en-US" sz="1800" dirty="0"/>
              <a:t> file</a:t>
            </a:r>
            <a:endParaRPr lang="en-US" sz="1400" dirty="0"/>
          </a:p>
        </p:txBody>
      </p:sp>
    </p:spTree>
    <p:extLst>
      <p:ext uri="{BB962C8B-B14F-4D97-AF65-F5344CB8AC3E}">
        <p14:creationId xmlns:p14="http://schemas.microsoft.com/office/powerpoint/2010/main" val="278764309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JDm.Jc5qL0C8b.KDEoZoB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OYDIn4eA3028iYg4tqi_ng"/>
</p:tagLst>
</file>

<file path=ppt/theme/theme1.xml><?xml version="1.0" encoding="utf-8"?>
<a:theme xmlns:a="http://schemas.openxmlformats.org/drawingml/2006/main" name="Power BI Template">
  <a:themeElements>
    <a:clrScheme name="New Power BI L300 colors">
      <a:dk1>
        <a:srgbClr val="505050"/>
      </a:dk1>
      <a:lt1>
        <a:srgbClr val="FFFFFF"/>
      </a:lt1>
      <a:dk2>
        <a:srgbClr val="0078D7"/>
      </a:dk2>
      <a:lt2>
        <a:srgbClr val="EAEAEA"/>
      </a:lt2>
      <a:accent1>
        <a:srgbClr val="0078D7"/>
      </a:accent1>
      <a:accent2>
        <a:srgbClr val="FF8C00"/>
      </a:accent2>
      <a:accent3>
        <a:srgbClr val="FF8C00"/>
      </a:accent3>
      <a:accent4>
        <a:srgbClr val="107C10"/>
      </a:accent4>
      <a:accent5>
        <a:srgbClr val="107C10"/>
      </a:accent5>
      <a:accent6>
        <a:srgbClr val="00B0F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2.xml><?xml version="1.0" encoding="utf-8"?>
<a:theme xmlns:a="http://schemas.openxmlformats.org/drawingml/2006/main" name="STB Product Families 2015">
  <a:themeElements>
    <a:clrScheme name="SQL Server 2014 Decks">
      <a:dk1>
        <a:srgbClr val="494949"/>
      </a:dk1>
      <a:lt1>
        <a:srgbClr val="FFFFFF"/>
      </a:lt1>
      <a:dk2>
        <a:srgbClr val="BA141A"/>
      </a:dk2>
      <a:lt2>
        <a:srgbClr val="D2D2D2"/>
      </a:lt2>
      <a:accent1>
        <a:srgbClr val="0072C6"/>
      </a:accent1>
      <a:accent2>
        <a:srgbClr val="DC3C00"/>
      </a:accent2>
      <a:accent3>
        <a:srgbClr val="008B72"/>
      </a:accent3>
      <a:accent4>
        <a:srgbClr val="68217A"/>
      </a:accent4>
      <a:accent5>
        <a:srgbClr val="002050"/>
      </a:accent5>
      <a:accent6>
        <a:srgbClr val="00188F"/>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alking Deck" id="{54E23AB9-3DBE-4A47-A984-5CA2F86BBB31}" vid="{BD38CEB1-68A3-47F2-A62B-A143A6AC5848}"/>
    </a:ext>
  </a:extLst>
</a:theme>
</file>

<file path=ppt/theme/theme3.xml><?xml version="1.0" encoding="utf-8"?>
<a:theme xmlns:a="http://schemas.openxmlformats.org/drawingml/2006/main" name="1_Windows Server">
  <a:themeElements>
    <a:clrScheme name="SQL Server 2014 Decks">
      <a:dk1>
        <a:srgbClr val="494949"/>
      </a:dk1>
      <a:lt1>
        <a:srgbClr val="FFFFFF"/>
      </a:lt1>
      <a:dk2>
        <a:srgbClr val="BA141A"/>
      </a:dk2>
      <a:lt2>
        <a:srgbClr val="D2D2D2"/>
      </a:lt2>
      <a:accent1>
        <a:srgbClr val="0072C6"/>
      </a:accent1>
      <a:accent2>
        <a:srgbClr val="DC3C00"/>
      </a:accent2>
      <a:accent3>
        <a:srgbClr val="008B72"/>
      </a:accent3>
      <a:accent4>
        <a:srgbClr val="68217A"/>
      </a:accent4>
      <a:accent5>
        <a:srgbClr val="002050"/>
      </a:accent5>
      <a:accent6>
        <a:srgbClr val="00188F"/>
      </a:accent6>
      <a:hlink>
        <a:srgbClr val="505050"/>
      </a:hlink>
      <a:folHlink>
        <a:srgbClr val="505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4.xml><?xml version="1.0" encoding="utf-8"?>
<a:theme xmlns:a="http://schemas.openxmlformats.org/drawingml/2006/main" name="1_Power BI Template">
  <a:themeElements>
    <a:clrScheme name="New Power BI L300 colors">
      <a:dk1>
        <a:srgbClr val="505050"/>
      </a:dk1>
      <a:lt1>
        <a:srgbClr val="FFFFFF"/>
      </a:lt1>
      <a:dk2>
        <a:srgbClr val="0078D7"/>
      </a:dk2>
      <a:lt2>
        <a:srgbClr val="EAEAEA"/>
      </a:lt2>
      <a:accent1>
        <a:srgbClr val="0078D7"/>
      </a:accent1>
      <a:accent2>
        <a:srgbClr val="FF8C00"/>
      </a:accent2>
      <a:accent3>
        <a:srgbClr val="FF8C00"/>
      </a:accent3>
      <a:accent4>
        <a:srgbClr val="107C10"/>
      </a:accent4>
      <a:accent5>
        <a:srgbClr val="107C10"/>
      </a:accent5>
      <a:accent6>
        <a:srgbClr val="00B0F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5.xml><?xml version="1.0" encoding="utf-8"?>
<a:theme xmlns:a="http://schemas.openxmlformats.org/drawingml/2006/main" name="2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17d7829d-a50b-458f-b897-8127b6983ebb">
      <UserInfo>
        <DisplayName/>
        <AccountId xsi:nil="true"/>
        <AccountType/>
      </UserInfo>
    </SharedWithUsers>
    <SharingHintHash xmlns="17d7829d-a50b-458f-b897-8127b6983ebb">2357328</SharingHintHash>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2C731CA9E88524D83ECC1627F829D40" ma:contentTypeVersion="3" ma:contentTypeDescription="Create a new document." ma:contentTypeScope="" ma:versionID="d88b7749f8a89bb5471a89b078aacda7">
  <xsd:schema xmlns:xsd="http://www.w3.org/2001/XMLSchema" xmlns:xs="http://www.w3.org/2001/XMLSchema" xmlns:p="http://schemas.microsoft.com/office/2006/metadata/properties" xmlns:ns3="17d7829d-a50b-458f-b897-8127b6983ebb" targetNamespace="http://schemas.microsoft.com/office/2006/metadata/properties" ma:root="true" ma:fieldsID="435d31936c2c288c3684686abf396c22" ns3:_="">
    <xsd:import namespace="17d7829d-a50b-458f-b897-8127b6983ebb"/>
    <xsd:element name="properties">
      <xsd:complexType>
        <xsd:sequence>
          <xsd:element name="documentManagement">
            <xsd:complexType>
              <xsd:all>
                <xsd:element ref="ns3:SharedWithUsers" minOccurs="0"/>
                <xsd:element ref="ns3:SharingHintHash"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d7829d-a50b-458f-b897-8127b6983eb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CA364D0-8491-449F-B236-9BC46B37F3D7}">
  <ds:schemaRefs>
    <ds:schemaRef ds:uri="http://schemas.microsoft.com/office/2006/documentManagement/types"/>
    <ds:schemaRef ds:uri="http://purl.org/dc/terms/"/>
    <ds:schemaRef ds:uri="http://purl.org/dc/elements/1.1/"/>
    <ds:schemaRef ds:uri="http://purl.org/dc/dcmitype/"/>
    <ds:schemaRef ds:uri="http://schemas.microsoft.com/office/infopath/2007/PartnerControls"/>
    <ds:schemaRef ds:uri="http://schemas.openxmlformats.org/package/2006/metadata/core-properties"/>
    <ds:schemaRef ds:uri="17d7829d-a50b-458f-b897-8127b6983ebb"/>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7C1916D5-B0B9-4D41-A3CD-861326B22CF1}">
  <ds:schemaRefs>
    <ds:schemaRef ds:uri="http://schemas.microsoft.com/sharepoint/v3/contenttype/forms"/>
  </ds:schemaRefs>
</ds:datastoreItem>
</file>

<file path=customXml/itemProps3.xml><?xml version="1.0" encoding="utf-8"?>
<ds:datastoreItem xmlns:ds="http://schemas.openxmlformats.org/officeDocument/2006/customXml" ds:itemID="{A8EF54BB-2E53-489A-A9B1-6B6B48F7C2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7d7829d-a50b-458f-b897-8127b6983eb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otalTime>0</TotalTime>
  <Words>13071</Words>
  <Application>Microsoft Office PowerPoint</Application>
  <PresentationFormat>Widescreen</PresentationFormat>
  <Paragraphs>1476</Paragraphs>
  <Slides>80</Slides>
  <Notes>77</Notes>
  <HiddenSlides>21</HiddenSlides>
  <MMClips>0</MMClips>
  <ScaleCrop>false</ScaleCrop>
  <HeadingPairs>
    <vt:vector size="8" baseType="variant">
      <vt:variant>
        <vt:lpstr>Fonts Used</vt:lpstr>
      </vt:variant>
      <vt:variant>
        <vt:i4>16</vt:i4>
      </vt:variant>
      <vt:variant>
        <vt:lpstr>Theme</vt:lpstr>
      </vt:variant>
      <vt:variant>
        <vt:i4>5</vt:i4>
      </vt:variant>
      <vt:variant>
        <vt:lpstr>Embedded OLE Servers</vt:lpstr>
      </vt:variant>
      <vt:variant>
        <vt:i4>1</vt:i4>
      </vt:variant>
      <vt:variant>
        <vt:lpstr>Slide Titles</vt:lpstr>
      </vt:variant>
      <vt:variant>
        <vt:i4>80</vt:i4>
      </vt:variant>
    </vt:vector>
  </HeadingPairs>
  <TitlesOfParts>
    <vt:vector size="102" baseType="lpstr">
      <vt:lpstr>Arial</vt:lpstr>
      <vt:lpstr>Calibri</vt:lpstr>
      <vt:lpstr>Consolas</vt:lpstr>
      <vt:lpstr>Courier New</vt:lpstr>
      <vt:lpstr>Segoe</vt:lpstr>
      <vt:lpstr>Segoe Light</vt:lpstr>
      <vt:lpstr>Segoe Pro</vt:lpstr>
      <vt:lpstr>Segoe Pro Light</vt:lpstr>
      <vt:lpstr>Segoe Semibold</vt:lpstr>
      <vt:lpstr>Segoe UI</vt:lpstr>
      <vt:lpstr>Segoe UI Black</vt:lpstr>
      <vt:lpstr>Segoe UI Light</vt:lpstr>
      <vt:lpstr>Segoe UI Semibold</vt:lpstr>
      <vt:lpstr>Segoe UI Semilight</vt:lpstr>
      <vt:lpstr>Wingdings</vt:lpstr>
      <vt:lpstr>Wingdings 3</vt:lpstr>
      <vt:lpstr>Power BI Template</vt:lpstr>
      <vt:lpstr>STB Product Families 2015</vt:lpstr>
      <vt:lpstr>1_Windows Server</vt:lpstr>
      <vt:lpstr>1_Power BI Template</vt:lpstr>
      <vt:lpstr>2_LIGHT COLOR TEMPLATE</vt:lpstr>
      <vt:lpstr>think-cell Slide</vt:lpstr>
      <vt:lpstr>PowerPoint Presentation</vt:lpstr>
      <vt:lpstr>Agenda</vt:lpstr>
      <vt:lpstr>Notes</vt:lpstr>
      <vt:lpstr>Azure Data Services Overview</vt:lpstr>
      <vt:lpstr>PowerPoint Presentation</vt:lpstr>
      <vt:lpstr>Power BI Authoring Datasets - cached (imported) versus live (direct query)</vt:lpstr>
      <vt:lpstr>Power BI Authoring Drilldown….  Import, DirectQuery, Connect live</vt:lpstr>
      <vt:lpstr>Dataset Decision Criteria, Capabilities, and Examples</vt:lpstr>
      <vt:lpstr>Power BI Authoring Building a Report</vt:lpstr>
      <vt:lpstr>Power BI Authoring Publishing to the Power BI Service</vt:lpstr>
      <vt:lpstr>Power BI Service Shared Service, Premium, On-Premise Report Server</vt:lpstr>
      <vt:lpstr>Power BI Premium Additional Capabilities</vt:lpstr>
      <vt:lpstr>DEMO Build/Publish Report</vt:lpstr>
      <vt:lpstr>Roles and Responsibilities Common Areas/Tasks and role mappings</vt:lpstr>
      <vt:lpstr>Provisioning Dependent Services</vt:lpstr>
      <vt:lpstr>Provisioning Users and Software</vt:lpstr>
      <vt:lpstr>Training and Evangelism Role out strategy</vt:lpstr>
      <vt:lpstr>Training Links and Resources</vt:lpstr>
      <vt:lpstr>Governance Overview</vt:lpstr>
      <vt:lpstr>Governance Key Points and Considerations</vt:lpstr>
      <vt:lpstr>Governance Example Process </vt:lpstr>
      <vt:lpstr>Master Data Management (MDM) Overview and Resources</vt:lpstr>
      <vt:lpstr>Data Sources Managing &amp; Exposing</vt:lpstr>
      <vt:lpstr>Publishing and Sharing Content Overview</vt:lpstr>
      <vt:lpstr>Publishing and Sharing Content Different Sharing Options</vt:lpstr>
      <vt:lpstr>Publishing and Sharing Content V2 App Workspaces</vt:lpstr>
      <vt:lpstr>Publishing and Sharing Content Use Case Recommendations</vt:lpstr>
      <vt:lpstr>Data Refresh and Live Connections Overview</vt:lpstr>
      <vt:lpstr>Data Sources Questions for Today….</vt:lpstr>
      <vt:lpstr>Data Sources Gateway / Use for cloud data sources (Azure SQL), when, and why</vt:lpstr>
      <vt:lpstr>Data Sources SSO (single sign on) to data sources</vt:lpstr>
      <vt:lpstr>Data Sources How to do scheduled refresh from an Excel file</vt:lpstr>
      <vt:lpstr>Data Sources Architecture considerations for Azure data sources being consumed by Power BI</vt:lpstr>
      <vt:lpstr>The On-Premises Data Gateway Overview</vt:lpstr>
      <vt:lpstr>Keeping data current in Power BI</vt:lpstr>
      <vt:lpstr>How the Gateway works</vt:lpstr>
      <vt:lpstr>The On-Premises Data Gateway SSO</vt:lpstr>
      <vt:lpstr>Gateway Management/Monitoring</vt:lpstr>
      <vt:lpstr>DEMO On Premise Data Gateway</vt:lpstr>
      <vt:lpstr>Lifecycle Management Moving from Dev to Test to Production</vt:lpstr>
      <vt:lpstr>PowerPoint Presentation</vt:lpstr>
      <vt:lpstr>Power BI Security Agenda</vt:lpstr>
      <vt:lpstr>Power BI Security User Identity (Authentication)</vt:lpstr>
      <vt:lpstr>Power BI Security User Identity (Authentication)</vt:lpstr>
      <vt:lpstr>Power BI Security Data Security - How Power BI handles data</vt:lpstr>
      <vt:lpstr>Power BI Security Date Storage &amp; Encryption Keys</vt:lpstr>
      <vt:lpstr>Power BI Security Data Security: User Data Access</vt:lpstr>
      <vt:lpstr>Power BI Security Data Security: RLS Overview</vt:lpstr>
      <vt:lpstr>Power BI Security Row Level Security (RLS) for SSAS/PBI Datasets</vt:lpstr>
      <vt:lpstr>Power BI Security Collaboration within your organization</vt:lpstr>
      <vt:lpstr>Power BI Security Collaboration outsides of your organization</vt:lpstr>
      <vt:lpstr>Power BI Security Resources</vt:lpstr>
      <vt:lpstr>Power BI Tenant-Level Settings .</vt:lpstr>
      <vt:lpstr>DEMO Adjusting Tenant Level Settings</vt:lpstr>
      <vt:lpstr>Monitoring and Auditing Overview</vt:lpstr>
      <vt:lpstr>DEMO Custom Solution – Power BI Audit Logs</vt:lpstr>
      <vt:lpstr>Power BI Premium Management Basics</vt:lpstr>
      <vt:lpstr>Power BI Premium Monitoring Basics</vt:lpstr>
      <vt:lpstr>Power BI Premium Capacity Planning, Testing, and Optimization</vt:lpstr>
      <vt:lpstr>DEMO Monitoring Power BI Usage</vt:lpstr>
      <vt:lpstr>Power BI Paginated Reports Getting Started</vt:lpstr>
      <vt:lpstr>Power BI Paginated Reports Data Source &amp; Feature Support</vt:lpstr>
      <vt:lpstr>DEMO Design Paginated Reports</vt:lpstr>
      <vt:lpstr>Power BI Paginated Reports Publishing</vt:lpstr>
      <vt:lpstr>Power BI Paginated Reports Monitoring</vt:lpstr>
      <vt:lpstr>DEMO Publish/Manage Paginated Reports</vt:lpstr>
      <vt:lpstr>PowerPoint Presentation</vt:lpstr>
      <vt:lpstr>Roadmap Information PBIRS</vt:lpstr>
      <vt:lpstr>Power Query The Basics</vt:lpstr>
      <vt:lpstr>DEMO Power Query</vt:lpstr>
      <vt:lpstr>Power Query Fun Stuff (time permitting)</vt:lpstr>
      <vt:lpstr>PowerPoint Presentation</vt:lpstr>
      <vt:lpstr>PowerPoint Presentation</vt:lpstr>
      <vt:lpstr>PowerPoint Presentation</vt:lpstr>
      <vt:lpstr>PowerPoint Presentation</vt:lpstr>
      <vt:lpstr>PowerPoint Presentation</vt:lpstr>
      <vt:lpstr>PowerPoint Presentation</vt:lpstr>
      <vt:lpstr>Azure Synapse Analytics </vt:lpstr>
      <vt:lpstr>Power BI – Embedding Content Overview</vt:lpstr>
      <vt:lpstr>Power BI Embedding Getting Started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Platform NDA Strategy Roadmap</dc:title>
  <dc:creator/>
  <cp:keywords>roadmaps; Microsoft SQL Server; Microsoft SQL Server 2012</cp:keywords>
  <cp:lastModifiedBy/>
  <cp:revision>1</cp:revision>
  <dcterms:created xsi:type="dcterms:W3CDTF">2014-08-11T18:29:33Z</dcterms:created>
  <dcterms:modified xsi:type="dcterms:W3CDTF">2020-10-26T02:17:41Z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axKeyword">
    <vt:lpwstr>13;#roadmaps|c99892a3-eeec-40d2-88dd-575a460bdc61;#12;#Microsoft SQL Server|261ba873-f3ab-420e-96d6-e3004596a551;#11;#Microsoft SQL Server 2012|41edbf73-2fbc-4486-9307-7a973f4f9ca7</vt:lpwstr>
  </property>
  <property fmtid="{D5CDD505-2E9C-101B-9397-08002B2CF9AE}" pid="3" name="Order">
    <vt:r8>17778100</vt:r8>
  </property>
  <property fmtid="{D5CDD505-2E9C-101B-9397-08002B2CF9AE}" pid="4" name="_dlc_policyId">
    <vt:lpwstr/>
  </property>
  <property fmtid="{D5CDD505-2E9C-101B-9397-08002B2CF9AE}" pid="5" name="Capabilities">
    <vt:lpwstr/>
  </property>
  <property fmtid="{D5CDD505-2E9C-101B-9397-08002B2CF9AE}" pid="6" name="Region">
    <vt:lpwstr/>
  </property>
  <property fmtid="{D5CDD505-2E9C-101B-9397-08002B2CF9AE}" pid="7" name="Confidentiality">
    <vt:lpwstr>109;#non-disclosure|bbbc96b5-28db-4fa8-9b87-269e6dfb4878</vt:lpwstr>
  </property>
  <property fmtid="{D5CDD505-2E9C-101B-9397-08002B2CF9AE}" pid="8" name="ItemType">
    <vt:lpwstr>10485;#roadmaps|c99892a3-eeec-40d2-88dd-575a460bdc61;#10070;#presentation slides|3ba3fe7b-e0a0-4921-8b33-d25a05c69d10;#17197;#presentations|317da5a4-398e-4c38-b265-afd519770055</vt:lpwstr>
  </property>
  <property fmtid="{D5CDD505-2E9C-101B-9397-08002B2CF9AE}" pid="9" name="ContentTypeId">
    <vt:lpwstr>0x01010062C731CA9E88524D83ECC1627F829D40</vt:lpwstr>
  </property>
  <property fmtid="{D5CDD505-2E9C-101B-9397-08002B2CF9AE}" pid="10" name="WorkflowCreationPath">
    <vt:lpwstr>d3765c0c-e2b5-4307-934b-d5d862e93ab3,7;d3765c0c-e2b5-4307-934b-d5d862e93ab3,7;</vt:lpwstr>
  </property>
  <property fmtid="{D5CDD505-2E9C-101B-9397-08002B2CF9AE}" pid="11" name="Industries">
    <vt:lpwstr/>
  </property>
  <property fmtid="{D5CDD505-2E9C-101B-9397-08002B2CF9AE}" pid="12" name="Roles">
    <vt:lpwstr/>
  </property>
  <property fmtid="{D5CDD505-2E9C-101B-9397-08002B2CF9AE}" pid="13" name="SMSGDomain">
    <vt:lpwstr>13172;#Server and Tools Business|6783548d-8609-4f97-be4a-4ca2616905a6;#19802;#SQL Server Domain|0c0f1824-39dc-4b26-8c74-eff4364b812b;#16098;#Enterprise and Partner Group|b6e10940-8c6c-40cf-9dc4-c224c7da837a;#13755;#Sales, Marketing, Services Group|ecda883</vt:lpwstr>
  </property>
  <property fmtid="{D5CDD505-2E9C-101B-9397-08002B2CF9AE}" pid="14" name="Competitors">
    <vt:lpwstr>19436;#SAP HANA|48a3ffa7-96dd-4320-8f60-904c7d4ee0db;#10360;#Oracle|3563f59e-9a5d-4188-99b0-8807ec243994</vt:lpwstr>
  </property>
  <property fmtid="{D5CDD505-2E9C-101B-9397-08002B2CF9AE}" pid="15" name="ItemRetentionFormula">
    <vt:lpwstr/>
  </property>
  <property fmtid="{D5CDD505-2E9C-101B-9397-08002B2CF9AE}" pid="16" name="BusinessArchitecture">
    <vt:lpwstr>10578;#competition|380c98d7-53b9-40bc-8a95-aeea4db1256e;#20635;#Power BI solution|a774047b-2f39-4ee6-a302-4d53f94b9400</vt:lpwstr>
  </property>
  <property fmtid="{D5CDD505-2E9C-101B-9397-08002B2CF9AE}" pid="17" name="SMSGTags">
    <vt:lpwstr/>
  </property>
  <property fmtid="{D5CDD505-2E9C-101B-9397-08002B2CF9AE}" pid="18" name="Products">
    <vt:lpwstr>10237;#Microsoft SQL Server|261ba873-f3ab-420e-96d6-e3004596a551;#16155;#Microsoft SQL Server 2012|41edbf73-2fbc-4486-9307-7a973f4f9ca7;#20339;#Power BI for Office 365|f9a65d80-21ac-4b9a-bf55-4f28a6454a78</vt:lpwstr>
  </property>
  <property fmtid="{D5CDD505-2E9C-101B-9397-08002B2CF9AE}" pid="19" name="_dlc_DocIdItemGuid">
    <vt:lpwstr>cc781cce-d9cd-4906-a603-620296e39951</vt:lpwstr>
  </property>
  <property fmtid="{D5CDD505-2E9C-101B-9397-08002B2CF9AE}" pid="20" name="EnterpriseDomainTags">
    <vt:lpwstr>18540;#Field Ops|f1cd087f-0a86-42c4-ae90-3b88090b1cfd;#20587;#Product Planning|e0990174-ec7c-4864-b57e-9a66492a182a</vt:lpwstr>
  </property>
  <property fmtid="{D5CDD505-2E9C-101B-9397-08002B2CF9AE}" pid="21" name="Partners">
    <vt:lpwstr/>
  </property>
  <property fmtid="{D5CDD505-2E9C-101B-9397-08002B2CF9AE}" pid="22" name="Segments">
    <vt:lpwstr>13172;#Server and Tools Business|6783548d-8609-4f97-be4a-4ca2616905a6;#15251;#Cloud and Enterprise Marketing Group|4f75e184-e5aa-4234-a07f-b032d60df254;#16098;#Enterprise and Partner Group|b6e10940-8c6c-40cf-9dc4-c224c7da837a;#13755;#Sales, Marketing, Ser</vt:lpwstr>
  </property>
  <property fmtid="{D5CDD505-2E9C-101B-9397-08002B2CF9AE}" pid="23" name="ActivitiesAndPrograms">
    <vt:lpwstr>16215;#Enterprise Vision and Roadmap|97a7e456-ecbb-453c-b9d7-6063e52d17dc;#11110;#roadmap programs|5ea311a6-4ad6-4a6a-bd55-557b38bd6d15</vt:lpwstr>
  </property>
  <property fmtid="{D5CDD505-2E9C-101B-9397-08002B2CF9AE}" pid="24" name="WorkflowChangePath">
    <vt:lpwstr>d3765c0c-e2b5-4307-934b-d5d862e93ab3,4;d3765c0c-e2b5-4307-934b-d5d862e93ab3,4;d3765c0c-e2b5-4307-934b-d5d862e93ab3,21;d3765c0c-e2b5-4307-934b-d5d862e93ab3,21;d3765c0c-e2b5-4307-934b-d5d862e93ab3,26;d3765c0c-e2b5-4307-934b-d5d862e93ab3,26;d3765c0c-e2b5-430</vt:lpwstr>
  </property>
  <property fmtid="{D5CDD505-2E9C-101B-9397-08002B2CF9AE}" pid="25" name="Groups">
    <vt:lpwstr>18442;#Cloud and Enterprise Marketing Group|4f75e184-e5aa-4234-a07f-b032d60df254;#14526;#Enterprise and Partner Group|b6e10940-8c6c-40cf-9dc4-c224c7da837a;#19058;#SQL Server Marketing|bb7921b3-c1d8-4da4-b894-8b6075d9546d</vt:lpwstr>
  </property>
  <property fmtid="{D5CDD505-2E9C-101B-9397-08002B2CF9AE}" pid="26" name="Topics">
    <vt:lpwstr>14786;#100|7d022d07-ff67-4af8-910d-8ea6b46b5908;#20050;#hub subset|c6bfd112-b986-4a0a-aa8d-90e767bfdfa6;#20575;#roadmaps|c99892a3-eeec-40d2-88dd-575a460bdc61</vt:lpwstr>
  </property>
  <property fmtid="{D5CDD505-2E9C-101B-9397-08002B2CF9AE}" pid="27" name="LastUpdatedByBatchTagging">
    <vt:bool>true</vt:bool>
  </property>
  <property fmtid="{D5CDD505-2E9C-101B-9397-08002B2CF9AE}" pid="28" name="Languages">
    <vt:lpwstr>10056;#English|cb91f272-ce4d-4a7e-9bbf-78b58e3d188d</vt:lpwstr>
  </property>
  <property fmtid="{D5CDD505-2E9C-101B-9397-08002B2CF9AE}" pid="29" name="_docset_NoMedatataSyncRequired">
    <vt:lpwstr>False</vt:lpwstr>
  </property>
  <property fmtid="{D5CDD505-2E9C-101B-9397-08002B2CF9AE}" pid="30" name="messageframeworktype">
    <vt:lpwstr/>
  </property>
  <property fmtid="{D5CDD505-2E9C-101B-9397-08002B2CF9AE}" pid="31" name="SMSGTagsTaxHTField0">
    <vt:lpwstr/>
  </property>
  <property fmtid="{D5CDD505-2E9C-101B-9397-08002B2CF9AE}" pid="32" name="Audiences">
    <vt:lpwstr>10357;#chief information officers|f42e0d72-ce0b-459f-853e-30443c0b7800;#10122;#chief executive officers|0fdc56d2-ccb5-43ba-a432-afa7e09fd77e;#10077;#IT decision makers|9b4e6e74-580c-4c34-b4d3-48674047e67e</vt:lpwstr>
  </property>
  <property fmtid="{D5CDD505-2E9C-101B-9397-08002B2CF9AE}" pid="33" name="IsMyDocuments">
    <vt:bool>true</vt:bool>
  </property>
  <property fmtid="{D5CDD505-2E9C-101B-9397-08002B2CF9AE}" pid="34" name="TaxCatchAll">
    <vt:lpwstr>13;#roadmaps;#12;#Microsoft SQL Server;#11;#Microsoft SQL Server 2012</vt:lpwstr>
  </property>
  <property fmtid="{D5CDD505-2E9C-101B-9397-08002B2CF9AE}" pid="35" name="TaxKeywordTaxHTField">
    <vt:lpwstr>roadmaps|c99892a3-eeec-40d2-88dd-575a460bdc61;Microsoft SQL Server|261ba873-f3ab-420e-96d6-e3004596a551;Microsoft SQL Server 2012|41edbf73-2fbc-4486-9307-7a973f4f9ca7</vt:lpwstr>
  </property>
  <property fmtid="{D5CDD505-2E9C-101B-9397-08002B2CF9AE}" pid="36" name="MSIP_Label_f42aa342-8706-4288-bd11-ebb85995028c_Enabled">
    <vt:lpwstr>True</vt:lpwstr>
  </property>
  <property fmtid="{D5CDD505-2E9C-101B-9397-08002B2CF9AE}" pid="37" name="MSIP_Label_f42aa342-8706-4288-bd11-ebb85995028c_SiteId">
    <vt:lpwstr>72f988bf-86f1-41af-91ab-2d7cd011db47</vt:lpwstr>
  </property>
  <property fmtid="{D5CDD505-2E9C-101B-9397-08002B2CF9AE}" pid="38" name="MSIP_Label_f42aa342-8706-4288-bd11-ebb85995028c_Owner">
    <vt:lpwstr>tylerc@microsoft.com</vt:lpwstr>
  </property>
  <property fmtid="{D5CDD505-2E9C-101B-9397-08002B2CF9AE}" pid="39" name="MSIP_Label_f42aa342-8706-4288-bd11-ebb85995028c_SetDate">
    <vt:lpwstr>2018-04-02T15:41:40.0500373Z</vt:lpwstr>
  </property>
  <property fmtid="{D5CDD505-2E9C-101B-9397-08002B2CF9AE}" pid="40" name="MSIP_Label_f42aa342-8706-4288-bd11-ebb85995028c_Name">
    <vt:lpwstr>General</vt:lpwstr>
  </property>
  <property fmtid="{D5CDD505-2E9C-101B-9397-08002B2CF9AE}" pid="41" name="MSIP_Label_f42aa342-8706-4288-bd11-ebb85995028c_Application">
    <vt:lpwstr>Microsoft Azure Information Protection</vt:lpwstr>
  </property>
  <property fmtid="{D5CDD505-2E9C-101B-9397-08002B2CF9AE}" pid="42" name="MSIP_Label_f42aa342-8706-4288-bd11-ebb85995028c_Extended_MSFT_Method">
    <vt:lpwstr>Automatic</vt:lpwstr>
  </property>
  <property fmtid="{D5CDD505-2E9C-101B-9397-08002B2CF9AE}" pid="43" name="Sensitivity">
    <vt:lpwstr>General</vt:lpwstr>
  </property>
</Properties>
</file>